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2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00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8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03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60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32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70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21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09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4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3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49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67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9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0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2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2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42B3-F473-4C08-BDEE-610BB6621A52}" type="datetimeFigureOut">
              <a:rPr lang="nl-NL" smtClean="0"/>
              <a:t>23-11-2017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25F7-1DE8-47D5-A901-0FB8EEA286C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472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8D4E5-27C9-457E-A937-A9E360F09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A150B0-5A15-45DA-BA60-7F00BAF6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70182"/>
          </a:xfrm>
        </p:spPr>
        <p:txBody>
          <a:bodyPr>
            <a:normAutofit/>
          </a:bodyPr>
          <a:lstStyle/>
          <a:p>
            <a:r>
              <a:rPr lang="nl-NL" dirty="0"/>
              <a:t>Valerie </a:t>
            </a:r>
            <a:r>
              <a:rPr lang="nl-NL" dirty="0" err="1"/>
              <a:t>Verhalle</a:t>
            </a:r>
            <a:endParaRPr lang="nl-NL" dirty="0"/>
          </a:p>
          <a:p>
            <a:r>
              <a:rPr lang="nl-NL" dirty="0"/>
              <a:t>Jelle van der Heide</a:t>
            </a:r>
          </a:p>
          <a:p>
            <a:r>
              <a:rPr lang="nl-NL" dirty="0"/>
              <a:t>Ilse den Brok</a:t>
            </a:r>
          </a:p>
        </p:txBody>
      </p:sp>
    </p:spTree>
    <p:extLst>
      <p:ext uri="{BB962C8B-B14F-4D97-AF65-F5344CB8AC3E}">
        <p14:creationId xmlns:p14="http://schemas.microsoft.com/office/powerpoint/2010/main" val="9590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1A205-B758-4AB8-8543-C073D9E6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753228"/>
            <a:ext cx="9881935" cy="1080938"/>
          </a:xfrm>
        </p:spPr>
        <p:txBody>
          <a:bodyPr/>
          <a:lstStyle/>
          <a:p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0721-B2DF-4E47-823F-6E49FDDF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Waarom </a:t>
            </a:r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r>
              <a:rPr lang="nl-NL" dirty="0"/>
              <a:t> </a:t>
            </a:r>
            <a:r>
              <a:rPr lang="nl-NL" dirty="0" err="1"/>
              <a:t>ipv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r>
              <a:rPr lang="nl-NL" dirty="0"/>
              <a:t>?</a:t>
            </a:r>
          </a:p>
          <a:p>
            <a:r>
              <a:rPr lang="nl-NL" dirty="0"/>
              <a:t>Intronen mutaties</a:t>
            </a:r>
          </a:p>
          <a:p>
            <a:r>
              <a:rPr lang="nl-NL" dirty="0"/>
              <a:t>sneller</a:t>
            </a:r>
          </a:p>
        </p:txBody>
      </p:sp>
    </p:spTree>
    <p:extLst>
      <p:ext uri="{BB962C8B-B14F-4D97-AF65-F5344CB8AC3E}">
        <p14:creationId xmlns:p14="http://schemas.microsoft.com/office/powerpoint/2010/main" val="385330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7BA68-7796-42B4-8721-6425A707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62F03-82D3-436D-896A-18B8459A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4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4455E-9705-4A35-9842-7314F2AD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B1C8BC-732A-43AD-A95C-F34F6E30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  <a:p>
            <a:r>
              <a:rPr lang="nl-NL" dirty="0"/>
              <a:t>Stappen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mutatie en bijbehorende gen lokaliseren</a:t>
            </a:r>
          </a:p>
          <a:p>
            <a:r>
              <a:rPr lang="nl-NL" dirty="0"/>
              <a:t>(</a:t>
            </a:r>
            <a:r>
              <a:rPr lang="nl-NL" dirty="0" err="1"/>
              <a:t>whole</a:t>
            </a:r>
            <a:r>
              <a:rPr lang="nl-NL" dirty="0"/>
              <a:t>) </a:t>
            </a:r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r>
              <a:rPr lang="nl-NL"/>
              <a:t>?</a:t>
            </a:r>
            <a:endParaRPr lang="nl-NL" dirty="0"/>
          </a:p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409317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033C7-6C7E-4099-8ACA-E548A54F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FE159-AFCD-49B5-BB96-3BCB486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Uitleg verschillende methoden genetisch onderzoek</a:t>
            </a:r>
          </a:p>
          <a:p>
            <a:r>
              <a:rPr lang="nl-NL" dirty="0"/>
              <a:t>Termen genetisch onderzoek uitleggen</a:t>
            </a:r>
          </a:p>
          <a:p>
            <a:r>
              <a:rPr lang="nl-NL" dirty="0"/>
              <a:t>Literatuur zoeken/bestuderen </a:t>
            </a:r>
          </a:p>
          <a:p>
            <a:r>
              <a:rPr lang="nl-NL" dirty="0"/>
              <a:t>Stappen onderzoek ziektegen uitleggen</a:t>
            </a:r>
          </a:p>
          <a:p>
            <a:r>
              <a:rPr lang="nl-NL" dirty="0"/>
              <a:t>Mendeliaans overervingspatroon stamboom</a:t>
            </a:r>
          </a:p>
          <a:p>
            <a:r>
              <a:rPr lang="nl-NL" dirty="0"/>
              <a:t>Genetisch experiment voor kunnen bereiden</a:t>
            </a:r>
          </a:p>
        </p:txBody>
      </p:sp>
    </p:spTree>
    <p:extLst>
      <p:ext uri="{BB962C8B-B14F-4D97-AF65-F5344CB8AC3E}">
        <p14:creationId xmlns:p14="http://schemas.microsoft.com/office/powerpoint/2010/main" val="383594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E6177-F75C-4CAD-B5CB-278D5601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372E4E-7093-4332-BD62-0A8A8AF4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3280"/>
            <a:ext cx="9613861" cy="4744719"/>
          </a:xfrm>
        </p:spPr>
        <p:txBody>
          <a:bodyPr>
            <a:normAutofit lnSpcReduction="10000"/>
          </a:bodyPr>
          <a:lstStyle/>
          <a:p>
            <a:r>
              <a:rPr lang="nl-NL" dirty="0"/>
              <a:t>(</a:t>
            </a:r>
            <a:r>
              <a:rPr lang="nl-NL" dirty="0" err="1"/>
              <a:t>genetic</a:t>
            </a:r>
            <a:r>
              <a:rPr lang="nl-NL" dirty="0"/>
              <a:t> counseling)</a:t>
            </a:r>
          </a:p>
          <a:p>
            <a:r>
              <a:rPr lang="nl-NL" dirty="0"/>
              <a:t>Stamboomanalyse</a:t>
            </a:r>
          </a:p>
          <a:p>
            <a:r>
              <a:rPr lang="nl-NL" dirty="0"/>
              <a:t>Diagnose stellen a.d.h.v. klinische verschijnselen</a:t>
            </a:r>
          </a:p>
          <a:p>
            <a:r>
              <a:rPr lang="nl-NL" dirty="0"/>
              <a:t>Mutatie analyse op </a:t>
            </a:r>
            <a:r>
              <a:rPr lang="nl-NL" dirty="0" err="1"/>
              <a:t>kandidaatgen</a:t>
            </a:r>
            <a:r>
              <a:rPr lang="nl-NL" dirty="0"/>
              <a:t>(en) a.d.h.v. het </a:t>
            </a:r>
            <a:r>
              <a:rPr lang="nl-NL" dirty="0" err="1"/>
              <a:t>gesequencte</a:t>
            </a:r>
            <a:r>
              <a:rPr lang="nl-NL" dirty="0"/>
              <a:t> PCR fragment van het gen</a:t>
            </a:r>
          </a:p>
          <a:p>
            <a:r>
              <a:rPr lang="nl-NL" dirty="0"/>
              <a:t>---------------indien geen mutaties gevonden--------------------------</a:t>
            </a:r>
          </a:p>
          <a:p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endParaRPr lang="nl-NL" dirty="0"/>
          </a:p>
          <a:p>
            <a:r>
              <a:rPr lang="nl-NL" dirty="0"/>
              <a:t>Filteren op pathogene variant</a:t>
            </a:r>
          </a:p>
          <a:p>
            <a:r>
              <a:rPr lang="nl-NL" dirty="0"/>
              <a:t>Verificatie van de pathogene variant</a:t>
            </a:r>
          </a:p>
          <a:p>
            <a:pPr marL="0" indent="0">
              <a:buNone/>
            </a:pPr>
            <a:r>
              <a:rPr lang="nl-NL" dirty="0"/>
              <a:t>   - mutatie analyse op genen met pathogene variant</a:t>
            </a:r>
          </a:p>
          <a:p>
            <a:pPr marL="0" indent="0">
              <a:buNone/>
            </a:pPr>
            <a:r>
              <a:rPr lang="nl-NL" dirty="0"/>
              <a:t>   - stamboom analyse van de familie</a:t>
            </a:r>
          </a:p>
        </p:txBody>
      </p:sp>
    </p:spTree>
    <p:extLst>
      <p:ext uri="{BB962C8B-B14F-4D97-AF65-F5344CB8AC3E}">
        <p14:creationId xmlns:p14="http://schemas.microsoft.com/office/powerpoint/2010/main" val="37632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2D87-9193-4DA0-A1EF-27C636A6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Genetic</a:t>
            </a:r>
            <a:r>
              <a:rPr lang="nl-NL" dirty="0"/>
              <a:t> counseling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5F4D1A-C05E-4A27-B232-FE8FD515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Symptomen: </a:t>
            </a:r>
          </a:p>
          <a:p>
            <a:pPr marL="0" indent="0">
              <a:buNone/>
            </a:pPr>
            <a:r>
              <a:rPr lang="nl-NL" dirty="0"/>
              <a:t>  - vanaf 22 jaar</a:t>
            </a:r>
          </a:p>
          <a:p>
            <a:pPr marL="0" indent="0">
              <a:buNone/>
            </a:pPr>
            <a:r>
              <a:rPr lang="nl-NL" dirty="0"/>
              <a:t>  - progressieve degeneratie netvlies</a:t>
            </a:r>
            <a:br>
              <a:rPr lang="nl-NL" dirty="0"/>
            </a:br>
            <a:r>
              <a:rPr lang="nl-NL" dirty="0"/>
              <a:t>     het steeds verder achteruit gaan van het netvlies</a:t>
            </a:r>
            <a:br>
              <a:rPr lang="nl-NL" dirty="0"/>
            </a:br>
            <a:r>
              <a:rPr lang="nl-NL" dirty="0"/>
              <a:t>     AMD </a:t>
            </a:r>
            <a:r>
              <a:rPr lang="nl-NL" dirty="0">
                <a:sym typeface="Wingdings" panose="05000000000000000000" pitchFamily="2" charset="2"/>
              </a:rPr>
              <a:t> kegeltjes en staafjes degeneratie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  - slecht zien in het donker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     nachtblindheid. Staafjes werken niet optimaal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  - langzame afname centrale gezichtsveld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     tunnel </a:t>
            </a:r>
            <a:r>
              <a:rPr lang="nl-NL" dirty="0" err="1">
                <a:sym typeface="Wingdings" panose="05000000000000000000" pitchFamily="2" charset="2"/>
              </a:rPr>
              <a:t>vision</a:t>
            </a:r>
            <a:r>
              <a:rPr lang="nl-NL" dirty="0">
                <a:sym typeface="Wingdings" panose="05000000000000000000" pitchFamily="2" charset="2"/>
              </a:rPr>
              <a:t>. Randen gezichtsveld wazig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71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1FDCA-8961-43B6-BF5A-52D569F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Stamboomanalyse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57835F-8D47-4479-AB25-F4A88DBE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Autosomaal dominant</a:t>
            </a:r>
          </a:p>
          <a:p>
            <a:r>
              <a:rPr lang="nl-NL" dirty="0"/>
              <a:t>Recessief? </a:t>
            </a:r>
          </a:p>
          <a:p>
            <a:r>
              <a:rPr lang="nl-NL" dirty="0"/>
              <a:t>X-chromosomaal?</a:t>
            </a:r>
          </a:p>
          <a:p>
            <a:r>
              <a:rPr lang="nl-NL" dirty="0"/>
              <a:t>Y-chromosomaal?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A178A9-741F-414B-B002-7452C3135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9" t="8817" r="6755" b="16066"/>
          <a:stretch/>
        </p:blipFill>
        <p:spPr>
          <a:xfrm>
            <a:off x="4441371" y="2336873"/>
            <a:ext cx="5852811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6085-36D0-42F4-8F12-0004D1FA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Diagnose stellen </a:t>
            </a:r>
            <a:r>
              <a:rPr lang="nl-NL" dirty="0">
                <a:sym typeface="Wingdings" panose="05000000000000000000" pitchFamily="2" charset="2"/>
              </a:rPr>
              <a:t> OMIM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4042C6-A565-478E-817B-5A459E1F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5456"/>
            <a:ext cx="9613861" cy="3599316"/>
          </a:xfrm>
        </p:spPr>
        <p:txBody>
          <a:bodyPr/>
          <a:lstStyle/>
          <a:p>
            <a:r>
              <a:rPr lang="nl-NL" dirty="0"/>
              <a:t>Gebruikte steekwoorden: 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night</a:t>
            </a:r>
            <a:r>
              <a:rPr lang="nl-NL" dirty="0"/>
              <a:t> </a:t>
            </a:r>
            <a:r>
              <a:rPr lang="nl-NL" dirty="0" err="1"/>
              <a:t>blindness</a:t>
            </a:r>
            <a:r>
              <a:rPr lang="nl-NL" dirty="0"/>
              <a:t>) AND tunnel </a:t>
            </a:r>
            <a:r>
              <a:rPr lang="nl-NL" dirty="0" err="1"/>
              <a:t>vision</a:t>
            </a:r>
            <a:endParaRPr lang="nl-NL" dirty="0"/>
          </a:p>
          <a:p>
            <a:r>
              <a:rPr lang="nl-NL" dirty="0"/>
              <a:t>Mogelijke ziektes:</a:t>
            </a:r>
            <a:br>
              <a:rPr lang="nl-NL" dirty="0"/>
            </a:br>
            <a:r>
              <a:rPr lang="nl-NL" dirty="0"/>
              <a:t>#617023 – RETINITIS PIGMENTOSA 75; RP75</a:t>
            </a:r>
            <a:br>
              <a:rPr lang="nl-NL" dirty="0"/>
            </a:br>
            <a:r>
              <a:rPr lang="nl-NL" dirty="0"/>
              <a:t>#268000 – RETINITIS PIGMENTOSE; RPX          </a:t>
            </a:r>
            <a:r>
              <a:rPr lang="nl-NL" dirty="0">
                <a:sym typeface="Wingdings" panose="05000000000000000000" pitchFamily="2" charset="2"/>
              </a:rPr>
              <a:t>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#260920 – HYPER-</a:t>
            </a:r>
            <a:r>
              <a:rPr lang="nl-NL" dirty="0" err="1">
                <a:sym typeface="Wingdings" panose="05000000000000000000" pitchFamily="2" charset="2"/>
              </a:rPr>
              <a:t>IgD</a:t>
            </a:r>
            <a:r>
              <a:rPr lang="nl-NL" dirty="0">
                <a:sym typeface="Wingdings" panose="05000000000000000000" pitchFamily="2" charset="2"/>
              </a:rPr>
              <a:t> SYNDROME; HIDS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#614500 – CONE-ROD DYSTROPHY 16; CORD16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#608415 – PROLONGED ELECTRORENTINAL 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RESPONSE SUPPRESSION; PERRS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C3FCE5-9D52-4C92-9707-394077E1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t="2374" r="15655" b="12045"/>
          <a:stretch/>
        </p:blipFill>
        <p:spPr>
          <a:xfrm>
            <a:off x="7162799" y="1834166"/>
            <a:ext cx="5029201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2A383-5F37-4021-849A-C5DFBF18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Potentiële kandidaat-genen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1FAA67-0D8E-4FC2-A7B1-4F409AF8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RP1 (180100)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mutation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RP1 gene (603937);</a:t>
            </a:r>
            <a:br>
              <a:rPr lang="nl-NL" dirty="0"/>
            </a:br>
            <a:r>
              <a:rPr lang="nl-NL" dirty="0"/>
              <a:t>RP4 (613731),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mutation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rhodopsin</a:t>
            </a:r>
            <a:r>
              <a:rPr lang="nl-NL" dirty="0"/>
              <a:t> gene (RHO; 180380); RP7 (608133), in </a:t>
            </a:r>
            <a:r>
              <a:rPr lang="nl-NL" dirty="0" err="1"/>
              <a:t>the</a:t>
            </a:r>
            <a:r>
              <a:rPr lang="nl-NL" dirty="0"/>
              <a:t> peripherin-2 gene (PRPH2; 179605); RP9 (180104), in </a:t>
            </a:r>
            <a:r>
              <a:rPr lang="nl-NL" dirty="0" err="1"/>
              <a:t>the</a:t>
            </a:r>
            <a:r>
              <a:rPr lang="nl-NL" dirty="0"/>
              <a:t> gene </a:t>
            </a:r>
            <a:r>
              <a:rPr lang="nl-NL" dirty="0" err="1"/>
              <a:t>designated</a:t>
            </a:r>
            <a:r>
              <a:rPr lang="nl-NL" dirty="0"/>
              <a:t> RP9 (607331);………………</a:t>
            </a:r>
          </a:p>
          <a:p>
            <a:r>
              <a:rPr lang="nl-NL" dirty="0"/>
              <a:t>Wij kiezen RP4 (613731)</a:t>
            </a:r>
          </a:p>
          <a:p>
            <a:r>
              <a:rPr lang="nl-NL" dirty="0"/>
              <a:t>Onderzoeken op mutaties (lab)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50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83EF4-3284-4D32-9B8C-65954DEA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nl-NL" dirty="0"/>
              <a:t>Indien géén mutaties in kandidaat 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C6B497-AE14-4A48-B46F-036B418A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59342" cy="3599316"/>
          </a:xfrm>
        </p:spPr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targeted</a:t>
            </a:r>
            <a:r>
              <a:rPr lang="nl-NL" dirty="0"/>
              <a:t>) </a:t>
            </a:r>
            <a:r>
              <a:rPr lang="nl-NL" dirty="0" err="1"/>
              <a:t>exome</a:t>
            </a:r>
            <a:r>
              <a:rPr lang="nl-NL" dirty="0"/>
              <a:t> </a:t>
            </a:r>
            <a:r>
              <a:rPr lang="nl-NL" dirty="0" err="1"/>
              <a:t>sequencing</a:t>
            </a:r>
            <a:br>
              <a:rPr lang="nl-NL" dirty="0"/>
            </a:br>
            <a:r>
              <a:rPr lang="nl-NL" dirty="0"/>
              <a:t>gehele eiwit-coderende genoom </a:t>
            </a:r>
            <a:r>
              <a:rPr lang="nl-NL" dirty="0" err="1"/>
              <a:t>sequencen</a:t>
            </a:r>
            <a:br>
              <a:rPr lang="nl-NL" dirty="0"/>
            </a:br>
            <a:r>
              <a:rPr lang="nl-NL" dirty="0"/>
              <a:t>next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sequencing</a:t>
            </a:r>
            <a:endParaRPr lang="nl-NL" dirty="0"/>
          </a:p>
          <a:p>
            <a:r>
              <a:rPr lang="nl-NL" dirty="0"/>
              <a:t>Filteren op pathogene varianten</a:t>
            </a:r>
            <a:br>
              <a:rPr lang="nl-NL" dirty="0"/>
            </a:br>
            <a:r>
              <a:rPr lang="nl-NL" dirty="0"/>
              <a:t>DNA varianten per </a:t>
            </a:r>
            <a:r>
              <a:rPr lang="nl-NL" dirty="0" err="1"/>
              <a:t>exoom</a:t>
            </a:r>
            <a:r>
              <a:rPr lang="nl-NL" dirty="0"/>
              <a:t> filteren </a:t>
            </a:r>
            <a:r>
              <a:rPr lang="nl-NL" dirty="0">
                <a:sym typeface="Wingdings" panose="05000000000000000000" pitchFamily="2" charset="2"/>
              </a:rPr>
              <a:t> pathogene variant</a:t>
            </a:r>
          </a:p>
          <a:p>
            <a:r>
              <a:rPr lang="nl-NL" dirty="0">
                <a:sym typeface="Wingdings" panose="05000000000000000000" pitchFamily="2" charset="2"/>
              </a:rPr>
              <a:t>Verificatie van pathogene variant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kandidaat pathogene varianten  Sanger </a:t>
            </a:r>
            <a:r>
              <a:rPr lang="nl-NL" dirty="0" err="1">
                <a:sym typeface="Wingdings" panose="05000000000000000000" pitchFamily="2" charset="2"/>
              </a:rPr>
              <a:t>sequencing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mutatie analyse genen met pathogene variant (opnieuw </a:t>
            </a:r>
            <a:r>
              <a:rPr lang="nl-NL" dirty="0" err="1">
                <a:sym typeface="Wingdings" panose="05000000000000000000" pitchFamily="2" charset="2"/>
              </a:rPr>
              <a:t>sequencen</a:t>
            </a:r>
            <a:r>
              <a:rPr lang="nl-NL" dirty="0">
                <a:sym typeface="Wingdings" panose="05000000000000000000" pitchFamily="2" charset="2"/>
              </a:rPr>
              <a:t>)</a:t>
            </a:r>
            <a:br>
              <a:rPr lang="nl-NL" dirty="0">
                <a:sym typeface="Wingdings" panose="05000000000000000000" pitchFamily="2" charset="2"/>
              </a:rPr>
            </a:br>
            <a:r>
              <a:rPr lang="nl-NL" dirty="0">
                <a:sym typeface="Wingdings" panose="05000000000000000000" pitchFamily="2" charset="2"/>
              </a:rPr>
              <a:t>stamboom analyse familie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7181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262</TotalTime>
  <Words>203</Words>
  <Application>Microsoft Office PowerPoint</Application>
  <PresentationFormat>Breedbeeld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Berlijn</vt:lpstr>
      <vt:lpstr>Weektaak 1</vt:lpstr>
      <vt:lpstr>inhoudsopgave</vt:lpstr>
      <vt:lpstr>Doelstellingen </vt:lpstr>
      <vt:lpstr>Stappen </vt:lpstr>
      <vt:lpstr>Genetic counseling</vt:lpstr>
      <vt:lpstr>Stamboomanalyse </vt:lpstr>
      <vt:lpstr>Diagnose stellen  OMIM</vt:lpstr>
      <vt:lpstr>Potentiële kandidaat-genen</vt:lpstr>
      <vt:lpstr>Indien géén mutaties in kandidaat gen</vt:lpstr>
      <vt:lpstr>Exome sequencing vs whole exome sequencing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1</dc:title>
  <dc:creator>Ilse</dc:creator>
  <cp:lastModifiedBy>Ilse</cp:lastModifiedBy>
  <cp:revision>30</cp:revision>
  <dcterms:created xsi:type="dcterms:W3CDTF">2017-11-23T15:43:26Z</dcterms:created>
  <dcterms:modified xsi:type="dcterms:W3CDTF">2017-11-23T20:06:10Z</dcterms:modified>
</cp:coreProperties>
</file>