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27" r:id="rId2"/>
    <p:sldId id="652" r:id="rId3"/>
    <p:sldId id="654" r:id="rId4"/>
    <p:sldId id="656" r:id="rId5"/>
    <p:sldId id="655" r:id="rId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3" orient="horz" pos="4020" userDrawn="1">
          <p15:clr>
            <a:srgbClr val="A4A3A4"/>
          </p15:clr>
        </p15:guide>
        <p15:guide id="4" pos="270">
          <p15:clr>
            <a:srgbClr val="A4A3A4"/>
          </p15:clr>
        </p15:guide>
        <p15:guide id="6" pos="6114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D9DD2F"/>
    <a:srgbClr val="003366"/>
    <a:srgbClr val="FFCC00"/>
    <a:srgbClr val="99CCFF"/>
    <a:srgbClr val="C05B08"/>
    <a:srgbClr val="66FF66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99" autoAdjust="0"/>
    <p:restoredTop sz="97052" autoAdjust="0"/>
  </p:normalViewPr>
  <p:slideViewPr>
    <p:cSldViewPr>
      <p:cViewPr>
        <p:scale>
          <a:sx n="75" d="100"/>
          <a:sy n="75" d="100"/>
        </p:scale>
        <p:origin x="5" y="202"/>
      </p:cViewPr>
      <p:guideLst>
        <p:guide orient="horz" pos="482"/>
        <p:guide orient="horz" pos="4020"/>
        <p:guide pos="270"/>
        <p:guide pos="6114"/>
        <p:guide orient="horz" pos="6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7" y="1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4427483-2E08-48CF-8941-094A3885FFCC}" type="datetimeFigureOut">
              <a:rPr lang="ko-KR" altLang="en-US"/>
              <a:pPr>
                <a:defRPr/>
              </a:pPr>
              <a:t>2023-03-14</a:t>
            </a:fld>
            <a:endParaRPr lang="en-US" altLang="ko-KR" dirty="0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7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8E2FB77-D617-4461-86CE-243A884956A3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882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135" cy="49625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7" y="1"/>
            <a:ext cx="2946135" cy="49625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E1C84C2-8332-4660-A097-697AF71F82BC}" type="datetimeFigureOut">
              <a:rPr lang="ko-KR" altLang="en-US"/>
              <a:pPr>
                <a:defRPr/>
              </a:pPr>
              <a:t>2023-03-14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5192"/>
            <a:ext cx="5437188" cy="4466274"/>
          </a:xfrm>
          <a:prstGeom prst="rect">
            <a:avLst/>
          </a:prstGeom>
        </p:spPr>
        <p:txBody>
          <a:bodyPr vert="horz" lIns="91294" tIns="45647" rIns="91294" bIns="45647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1"/>
            <a:ext cx="2946135" cy="49625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7" y="9428801"/>
            <a:ext cx="2946135" cy="496252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848CB2-EA75-42BD-8CBB-A511C8E8D3B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07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48CB2-EA75-42BD-8CBB-A511C8E8D3BC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09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48CB2-EA75-42BD-8CBB-A511C8E8D3B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6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48CB2-EA75-42BD-8CBB-A511C8E8D3B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48CB2-EA75-42BD-8CBB-A511C8E8D3B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7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848CB2-EA75-42BD-8CBB-A511C8E8D3BC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4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0" y="714377"/>
            <a:ext cx="9906000" cy="73025"/>
            <a:chOff x="0" y="908050"/>
            <a:chExt cx="9144000" cy="144463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908050"/>
              <a:ext cx="7811966" cy="1444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885235" y="908050"/>
              <a:ext cx="789842" cy="14446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8748346" y="908050"/>
              <a:ext cx="395654" cy="1444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cxnSp>
        <p:nvCxnSpPr>
          <p:cNvPr id="14" name="직선 연결선 13"/>
          <p:cNvCxnSpPr/>
          <p:nvPr userDrawn="1"/>
        </p:nvCxnSpPr>
        <p:spPr>
          <a:xfrm>
            <a:off x="24063" y="6413520"/>
            <a:ext cx="9810784" cy="1588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4615550" y="6580071"/>
            <a:ext cx="5511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산돌고딕B" panose="020B0600000101010101" charset="-127"/>
                <a:ea typeface="산돌고딕B" panose="020B0600000101010101" charset="-127"/>
              </a:rPr>
              <a:t>- </a:t>
            </a:r>
            <a:fld id="{DC77745A-BD7E-41D7-9D3D-8F18CAD50F5B}" type="slidenum">
              <a:rPr lang="en-US" altLang="ko-KR" sz="900" smtClean="0">
                <a:solidFill>
                  <a:schemeClr val="bg1">
                    <a:lumMod val="65000"/>
                  </a:schemeClr>
                </a:solidFill>
                <a:latin typeface="산돌고딕B" panose="020B0600000101010101" charset="-127"/>
                <a:ea typeface="산돌고딕B" panose="020B0600000101010101" charset="-127"/>
              </a:rPr>
              <a:pPr algn="ctr" eaLnBrk="1" latinLnBrk="1" hangingPunct="1"/>
              <a:t>‹#›</a:t>
            </a:fld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산돌고딕B" panose="020B0600000101010101" charset="-127"/>
                <a:ea typeface="산돌고딕B" panose="020B0600000101010101" charset="-127"/>
              </a:rPr>
              <a:t> -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산돌고딕B" panose="020B0600000101010101" charset="-127"/>
              <a:ea typeface="산돌고딕B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0" y="531497"/>
            <a:ext cx="9906000" cy="73025"/>
            <a:chOff x="0" y="908050"/>
            <a:chExt cx="9144000" cy="144463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0" y="908050"/>
              <a:ext cx="7811966" cy="14446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7885235" y="908050"/>
              <a:ext cx="789842" cy="14446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" name="직사각형 4"/>
            <p:cNvSpPr/>
            <p:nvPr userDrawn="1"/>
          </p:nvSpPr>
          <p:spPr>
            <a:xfrm>
              <a:off x="8748346" y="908050"/>
              <a:ext cx="395654" cy="14446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</p:grpSp>
      <p:cxnSp>
        <p:nvCxnSpPr>
          <p:cNvPr id="14" name="직선 연결선 13"/>
          <p:cNvCxnSpPr/>
          <p:nvPr userDrawn="1"/>
        </p:nvCxnSpPr>
        <p:spPr>
          <a:xfrm>
            <a:off x="24063" y="6413520"/>
            <a:ext cx="9810784" cy="1588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4615550" y="6580071"/>
            <a:ext cx="55111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latinLnBrk="1" hangingPunct="1"/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산돌고딕B" panose="020B0600000101010101" charset="-127"/>
                <a:ea typeface="산돌고딕B" panose="020B0600000101010101" charset="-127"/>
              </a:rPr>
              <a:t>- </a:t>
            </a:r>
            <a:fld id="{DC77745A-BD7E-41D7-9D3D-8F18CAD50F5B}" type="slidenum">
              <a:rPr lang="en-US" altLang="ko-KR" sz="900" smtClean="0">
                <a:solidFill>
                  <a:schemeClr val="bg1">
                    <a:lumMod val="65000"/>
                  </a:schemeClr>
                </a:solidFill>
                <a:latin typeface="산돌고딕B" panose="020B0600000101010101" charset="-127"/>
                <a:ea typeface="산돌고딕B" panose="020B0600000101010101" charset="-127"/>
              </a:rPr>
              <a:pPr algn="ctr" eaLnBrk="1" latinLnBrk="1" hangingPunct="1"/>
              <a:t>‹#›</a:t>
            </a:fld>
            <a:r>
              <a:rPr lang="en-US" altLang="ko-KR" sz="900" dirty="0" smtClean="0">
                <a:solidFill>
                  <a:schemeClr val="bg1">
                    <a:lumMod val="65000"/>
                  </a:schemeClr>
                </a:solidFill>
                <a:latin typeface="산돌고딕B" panose="020B0600000101010101" charset="-127"/>
                <a:ea typeface="산돌고딕B" panose="020B0600000101010101" charset="-127"/>
              </a:rPr>
              <a:t> -</a:t>
            </a:r>
            <a:endParaRPr lang="en-US" altLang="ko-KR" sz="900" dirty="0">
              <a:solidFill>
                <a:schemeClr val="bg1">
                  <a:lumMod val="65000"/>
                </a:schemeClr>
              </a:solidFill>
              <a:latin typeface="산돌고딕B" panose="020B0600000101010101" charset="-127"/>
              <a:ea typeface="산돌고딕B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271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0" y="274638"/>
            <a:ext cx="9906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0" y="1600202"/>
            <a:ext cx="9906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04FF686-E4F5-46DA-A7B0-0896E1D5911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0" r:id="rId1"/>
    <p:sldLayoutId id="2147484393" r:id="rId2"/>
    <p:sldLayoutId id="2147484391" r:id="rId3"/>
    <p:sldLayoutId id="2147484392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0700" y="1233488"/>
            <a:ext cx="8850313" cy="133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982" tIns="0" rIns="90982" bIns="0" anchor="ctr"/>
          <a:lstStyle/>
          <a:p>
            <a:pPr algn="ctr"/>
            <a:r>
              <a:rPr kumimoji="0" lang="ko-KR" altLang="en-US" sz="3200" smtClean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 아주베스틸 </a:t>
            </a:r>
            <a:r>
              <a:rPr kumimoji="0" lang="en-US" altLang="ko-KR" sz="3200" smtClean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MES </a:t>
            </a:r>
            <a:r>
              <a:rPr kumimoji="0" lang="ko-KR" altLang="en-US" sz="3200" smtClean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화면설계</a:t>
            </a:r>
            <a:r>
              <a:rPr kumimoji="0" lang="en-US" altLang="ko-KR" sz="3200" smtClean="0">
                <a:latin typeface="HY견고딕" panose="02030600000101010101" pitchFamily="18" charset="-127"/>
                <a:ea typeface="HY견고딕" panose="02030600000101010101" pitchFamily="18" charset="-127"/>
                <a:cs typeface="Arial" pitchFamily="34" charset="0"/>
              </a:rPr>
              <a:t>(PDA)</a:t>
            </a:r>
            <a:endParaRPr kumimoji="0" lang="en-US" altLang="ko-KR" sz="3200" dirty="0" smtClean="0">
              <a:latin typeface="HY견고딕" panose="02030600000101010101" pitchFamily="18" charset="-127"/>
              <a:ea typeface="HY견고딕" panose="02030600000101010101" pitchFamily="18" charset="-127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23844" y="1190625"/>
            <a:ext cx="8929750" cy="1196975"/>
          </a:xfrm>
          <a:prstGeom prst="rect">
            <a:avLst/>
          </a:prstGeom>
          <a:noFill/>
          <a:ln w="28575">
            <a:solidFill>
              <a:srgbClr val="003366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lIns="107402" tIns="53695" rIns="107402" bIns="53695" anchor="ctr"/>
          <a:lstStyle/>
          <a:p>
            <a:pPr defTabSz="1081088" eaLnBrk="1" latinLnBrk="1" hangingPunct="1">
              <a:lnSpc>
                <a:spcPct val="80000"/>
              </a:lnSpc>
            </a:pPr>
            <a:endParaRPr lang="ko-KR" altLang="ko-KR" sz="4000" b="0" dirty="0">
              <a:solidFill>
                <a:srgbClr val="0000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16896" y="4005064"/>
            <a:ext cx="1729791" cy="39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982" tIns="45483" rIns="90982" bIns="45483">
            <a:spAutoFit/>
          </a:bodyPr>
          <a:lstStyle/>
          <a:p>
            <a:pPr algn="r" eaLnBrk="1" latinLnBrk="1" hangingPunct="1">
              <a:spcBef>
                <a:spcPct val="50000"/>
              </a:spcBef>
            </a:pPr>
            <a:r>
              <a:rPr lang="en-US" altLang="ko-KR" sz="2000" b="0" smtClean="0">
                <a:latin typeface="HY헤드라인M" pitchFamily="18" charset="-127"/>
                <a:ea typeface="HY헤드라인M" pitchFamily="18" charset="-127"/>
              </a:rPr>
              <a:t>2023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nel"/>
          <p:cNvSpPr/>
          <p:nvPr/>
        </p:nvSpPr>
        <p:spPr>
          <a:xfrm>
            <a:off x="185965" y="915854"/>
            <a:ext cx="7780988" cy="546547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90370"/>
              </p:ext>
            </p:extLst>
          </p:nvPr>
        </p:nvGraphicFramePr>
        <p:xfrm>
          <a:off x="128466" y="25186"/>
          <a:ext cx="9649069" cy="48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7026097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0550732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PDA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메인화면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PG 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로그인 후 메인 화면을 조회한다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9UbVstmAS3RHaRvSsW60W6XC8mec0YZ5PmvREk9k2/yN4RKg1htLvzYShM51mdTWlem/S8qtOM6dYSO34AXuDm5/nyop0TgvdCBM07zEHfzpazMq+/W2erFaGDbk/m2fIin/lfE5DluixDMMJU1WVe18UsTydVVaZny6LdOvN56llVL9Km88EoPTterVLq844D6PEcngkx45jh9d/GiwEyeESKtoRBXs+zVd6AlO4PGkR+pQwkH2ljy18Mefw6h17JZ9JGevPwjOCKpzhPt/zuxmeNQO+8OvA6Hprk49kMXLDAjLJ6iLfskmRM7z3PJnm59RG48tFHIE/sxTNwxnGdZzzV/MtnUWim3dZHH43SvZ2dIYAGzPi7xYy5jdre1BSwqWVArTfV67amCdzqT6x5QJ62zabzNAdvpnNhzuHOBjiZmCDC+1tmxL//G/fqjaP22qaffDbU69j/Y3B8dd6u62Xa1us80u0v6X+Ul0Zf+88Acyn084xeuhm89+cv2ST1l1UxS58Wzapq8q1hYWbhGJiR31WUy80SNkRc231kWDcqNL9xMFI8rINi4EOaqEJlWsS4aKti9yRt8uUsr0fCfcf1RZPmwyRr6+sbKfLDVHkDKOB5H9VnnqD9V6sZEfBZXS1Ata2tLaum7gjN7rCgxSZ4mG/xTLOW1MXW6btpzuotzd/dzGcgyPPq4gJyW9dVvfXRs6wo4dBU6ZoxBUVTQj9tgP+YNCTB7TOT96v7Y4N/8LpYrMrivKCJy6bkozbokbto4Chk6Ufa70fv4xqw1xewyKP0TJg6m5SeAumQwgAwpjouM6aV57S19teBts+Lpn3MuByhccCr3nc9gTbv89dEora4zN/o+5uxkyZlscx336v1Xqd12H5gKs1XcF6KrCx+gPnkwT1ucpqQOj//7CN/Qj66e0S+W9NmS/Lhz0kKxJFe5VMww6wPWXjCYwKLTYQR8KjaHlAE3oyNZPCvoLekG/416rDhianpedGMhV/o35hORgPXpfUElGP6L4CQUA4OtS2HWkTuomMX/1QV042DuMjb9Bcbm9nhNDVYhxHd81788XneklyTEsFPnnEG386zlnpe1XmDEI+/ma7rmv4orxUXUOx9pj9g7ONgOB9Cih4J8NBw+h9usBy/q1UBHBNnJAlblzBNMQtknnZeV1csU2RH1wuijdXxWx/JMIsmXVYtSd4iN6GWwbsZfzTsZgKn/owLRvE3BgaHp2fF/WfDe3hgEa4KGDBS1YUE7OS+sE+z+c3zsiIeIuo8z8/haTPyY/wREcfoi2+qlX2Pfr/htYZdd35PXHv2KUC6r9qiRAanZcMuRLwBGKJYgnRGdv+d6AbjVeCTL88dlM1w3KCBUDChtyGFHXv/7ZsJ0hn/a3/86nH1qRP2cucmOlnCfK9Pog6o75u5vJFoETqJYb4FxfpUkle/NrlCgCPDX7cnjGGj7/fm8EZCkPCJV8p+QHMDy5LK8JyLeETTfW6QfjzOsRZDGaS/QN+f+RnPdna+l/TYDUiYx2FvA3mjPrb9L2/BBnjikWns8WB/Oy8u5spuGFzQ8c1MFDFF/mPmSF26/4/N0S0QweMGaKfxi6ydjykr6A1exPqTfuttb9JF//HnI8pxnt8kdebpduMY6RMf5i2g3TCheG7HZ+9PPMuKMephUgPiaettx7gyUPn861LP15+WdgLyFsBuIN6Grzd8peH0yZdfbIio/ecGymc3R9qevxsNs/1nAPPIxzd57t00lzo4LkkZNo8MUxo+WRclpS/SZqLhbfDxQK4TGuX9k8eUNc4zzI7oN2MEyZ1yBvH9/Vfg0kzGupZwlO7coKuoLQWKlLN5Toy8IZeLRzWnoPlZ10J/fa6yOGx99C4dzITj6c27/+ict7KaMuzUmiFs6kiHivbj1y1l25vvFu2c8PtoU5CDxx8MjYUdk9NmCpKVeTYDhu82jsK+r/0PoRmXkv6HGggS3CBlv/E9FSdOkHZyfYbKwOxGoZLG3/u++GQIDpiglDRrtyBd9vtfnH70+9a/75I0Bv3kf5cfpb9kpOLHL+h6x/hFtRwIJojSzwqKt5wKisgqBSuWb03Isr0boTHW9rbQvKAWO4f047Fal2LJ1qVRKRuZtUWa7eKTT26vAYyH03yv+H6Xy9Jf+AvT3zX+5TAPbpCz3pgLGXK08YQ009sPZDss/pj0A6YC4X2d/6I1LT93EmR4ghheUHw8qLuEo6MswCKP1bFXeUN5vNMlMqYzGu7QMko03h+gow0x7mYzXi1v4u2+Qc7Bs2FWVRgBk7oy7HKjEi8C7c3kvkGreT2MX+ULsrNbO+QnUZq/LhbMndHVHPPA7bPsfltuNs9Q3zcOk9+wlrC70P4evb5eT4TS6LgHZyMeHeMeTWP7j0zPYy+LclKtl11V6z83GFevawtTeGTTWwMBvoEwYrp8DdcOz80xgIczVrazyZbp7pvm6zC16tFoWPsN6gbhTdJOs/VylpH4N7REB5MVf+NqTp6zc6h0oplRN6qK99cSgtjzrGlByvfzJ7ofnRfLrCxvrzMHFfLtVs03eiaRZWw8EUxOyPWqb3Z7bsj/v65IbVF+uqQlL2SnG543OOxZMyWPDaq4qhE+TK6xClDU6ePpEUWDj+9OjyQefK81IF0EoHWm1gwZKDy5/sm8pk+y8nlFAR4y6P4CnWB1M02k3RgQt2a0nHxBfWkswl/t6tKS/LV3e7fGOJwMBFExcfZildX5m2pLYOHD6Nrwz80MIdnxTU/Rt6u6+AFWR/4/MUmgQH+W8OnPyjR99DKrG1pG5aWyC1LAS3+llQfES4VYZ4UzpdMYLrTh5T7oFVwLTD1Aw+2cZPXXmFCeycgypvtVkJIVzRun0emf/nfv44FydG/7HZsE5RfFtK6aiubwy/PzYprTVNb5+IumYnQ5cbloqs/rar1CXOFBEJtDIHY7X7yqWuZafLdzTl/GEcLTD7NfZItgxRdAPiLbk1KC5KP3t1+MuBjJ9AK/n7X5AtGkh+/n9vMbnCsPwM0p5Zt8q02LhXhueB9PECzscrDwmTdKmaFN4YH/3KI/PJ7KSP3ObvYLzcOL89Ns+Yp0UtbkrxXUgFGPPTfSzjy3HBMeKx7vKRnH61Y+2MjnsUd6+3bWwD1+VhPfb+yVoiUKflru9A3R6mv290L7gUwNyVPseQ9S4nGuKXnhQtjbpsXN02eRoUB86LnFooJ5bJQZJiZBKcj51yT2+7HSszrPSaQXX7Ozn0tOSl/TTE3bfPb/bpbqTq6M5D2B/NzwpVse/aHyJFL7X7Mjyx8MY/dnkTN82vx/bEr3/j88pXs/y1NqaPP/7im9ZbPB5EfseQ9igZE6Y32PWcHzBQVU86wcKwgK5b6c/DQp8/dTsbcgw9dfpsZzKwLegnCDw3W+7E1j3rygPvylZhk4tmTiNsglUB6qQLg0/J6uKFIEZCT9jf0L+ZD0Z34mHfz+SdW21eIGnhhMPFije1OK/jbwe7mnG6HfLrFI0LAYfvLlF6fvpjmv9aXR9O0AeyAKfV5dXOT1+LSuq3rro2dZgVRjW1H+hyYnKyn/qEQVhOlzStwsp3l6TlE+pWvF/dFpHdMyJCEQjdnxxHOKeG7KYd6QHTnm5V+ksbBECj6jISCdYUPor5HQEAWq2fT3WsP1V/1dkjq2NjcwM4OR3gZBF3RLSVkb5W+x+F4Xn+10d1PkKgAoHV8tZ28qTYT3oNqx7aa/x8a+9r6fPrppHYdfkUQRzaLpTj641SJQMPbf1VvWuMk83KA+iVeermk9fQquQCdOk21+MTIMH8exhUoysQnORr079JX1t6KT+MGJnIAo0gWE7gPJE8P1Z59M70cE7+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c59dhUpXAAA=&lt;/Code&gt;&lt;CodeSignature&gt;anTPZykcFegbIf9eg800pPNwpSFSYVs7AsOkjk4AnO4Om8ra4ipr2ozwGuHOcrO4SvBGJDJpvNWuC4QLwIHQH51U8cbPbbBAgNQSFtOlinCgz+0g9EsWqMXTXitoxmbK73jy7ZpO87XOSu++ZM6vhUk22Z/rR5LLGNYgOBMtJvYv0zivM6b5NZ0MA5+XCpFTlh3bdsSLg5ajKNIZ4a1577AC/DThQBLcGkORoz73ec1xvDVrYiWhKYamFNMAws05vGxe+BRCatkavuibraH78ikxeVOXRTentRhv53EV33P671oP0539pZ48SiByHcpVmdnwj3PrPjsTj+AGJTUqR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9492" y="591504"/>
            <a:ext cx="900076" cy="240301"/>
            <a:chOff x="595686" y="1261240"/>
            <a:chExt cx="900076" cy="240301"/>
          </a:xfrm>
          <a:solidFill>
            <a:srgbClr val="FFFFFF"/>
          </a:solidFill>
        </p:grpSpPr>
        <p:cxnSp>
          <p:nvCxnSpPr>
            <p:cNvPr id="58" name="Line 1" descr="&lt;Tags&gt;&lt;SMARTRESIZEANCHORS&gt;Absolute,None,Absolute,None&lt;/SMARTRESIZEANCHORS&gt;&lt;/Tags&gt;"/>
            <p:cNvCxnSpPr/>
            <p:nvPr/>
          </p:nvCxnSpPr>
          <p:spPr>
            <a:xfrm flipH="1">
              <a:off x="595686" y="1261242"/>
              <a:ext cx="95213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690899" y="1261240"/>
              <a:ext cx="804863" cy="240301"/>
            </a:xfrm>
            <a:custGeom>
              <a:avLst/>
              <a:gdLst>
                <a:gd name="T0" fmla="*/ 2218 w 2218"/>
                <a:gd name="T1" fmla="*/ 0 h 670"/>
                <a:gd name="T2" fmla="*/ 2218 w 2218"/>
                <a:gd name="T3" fmla="*/ 670 h 670"/>
                <a:gd name="T4" fmla="*/ 0 w 2218"/>
                <a:gd name="T5" fmla="*/ 670 h 670"/>
                <a:gd name="T6" fmla="*/ 0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0"/>
                  </a:moveTo>
                  <a:lnTo>
                    <a:pt x="2218" y="670"/>
                  </a:ln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Close"/>
          <p:cNvSpPr>
            <a:spLocks noChangeAspect="1" noEditPoints="1"/>
          </p:cNvSpPr>
          <p:nvPr/>
        </p:nvSpPr>
        <p:spPr bwMode="auto">
          <a:xfrm>
            <a:off x="930840" y="607433"/>
            <a:ext cx="87197" cy="8805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Box"/>
          <p:cNvSpPr/>
          <p:nvPr/>
        </p:nvSpPr>
        <p:spPr>
          <a:xfrm>
            <a:off x="8061170" y="908720"/>
            <a:ext cx="171938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0" name="Edit Contact"/>
          <p:cNvGrpSpPr/>
          <p:nvPr/>
        </p:nvGrpSpPr>
        <p:grpSpPr>
          <a:xfrm>
            <a:off x="566117" y="1556792"/>
            <a:ext cx="2290757" cy="4064000"/>
            <a:chOff x="590929" y="1261242"/>
            <a:chExt cx="2290757" cy="4064000"/>
          </a:xfrm>
        </p:grpSpPr>
        <p:sp>
          <p:nvSpPr>
            <p:cNvPr id="301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6" name="Contact Photo Background"/>
            <p:cNvSpPr/>
            <p:nvPr/>
          </p:nvSpPr>
          <p:spPr>
            <a:xfrm>
              <a:off x="595686" y="1769163"/>
              <a:ext cx="2286000" cy="1164458"/>
            </a:xfrm>
            <a:prstGeom prst="rect">
              <a:avLst/>
            </a:prstGeom>
            <a:solidFill>
              <a:srgbClr val="E7E7E7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03" name="Edit Panel"/>
            <p:cNvGrpSpPr/>
            <p:nvPr/>
          </p:nvGrpSpPr>
          <p:grpSpPr>
            <a:xfrm>
              <a:off x="590929" y="2933621"/>
              <a:ext cx="2286000" cy="2082856"/>
              <a:chOff x="590929" y="2933621"/>
              <a:chExt cx="2286000" cy="2082856"/>
            </a:xfrm>
          </p:grpSpPr>
          <p:sp>
            <p:nvSpPr>
              <p:cNvPr id="328" name="Contact Photo Background"/>
              <p:cNvSpPr/>
              <p:nvPr/>
            </p:nvSpPr>
            <p:spPr>
              <a:xfrm>
                <a:off x="590929" y="2933621"/>
                <a:ext cx="2286000" cy="2082856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5" name="Text"/>
              <p:cNvSpPr txBox="1"/>
              <p:nvPr/>
            </p:nvSpPr>
            <p:spPr>
              <a:xfrm>
                <a:off x="1195875" y="3153188"/>
                <a:ext cx="1546715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aju</a:t>
                </a:r>
                <a:endPara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2" name="Text"/>
              <p:cNvSpPr txBox="1"/>
              <p:nvPr/>
            </p:nvSpPr>
            <p:spPr>
              <a:xfrm>
                <a:off x="1183564" y="3520035"/>
                <a:ext cx="1546715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800" smtClean="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******</a:t>
                </a:r>
                <a:endParaRPr lang="en-US" sz="800" dirty="0" smtClean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6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319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7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308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9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10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17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8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1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15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6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2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313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4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61" y="1766989"/>
            <a:ext cx="2191911" cy="421197"/>
          </a:xfrm>
          <a:prstGeom prst="rect">
            <a:avLst/>
          </a:prstGeom>
        </p:spPr>
      </p:pic>
      <p:sp>
        <p:nvSpPr>
          <p:cNvPr id="377" name="직사각형 376"/>
          <p:cNvSpPr/>
          <p:nvPr/>
        </p:nvSpPr>
        <p:spPr>
          <a:xfrm>
            <a:off x="613161" y="2461911"/>
            <a:ext cx="2182002" cy="53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아주베스틸 주식회사</a:t>
            </a:r>
            <a:endParaRPr lang="en-US" altLang="ko-KR" sz="1400" b="1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제품 출하 시스템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8" name="List Item"/>
          <p:cNvSpPr/>
          <p:nvPr/>
        </p:nvSpPr>
        <p:spPr>
          <a:xfrm>
            <a:off x="560512" y="3436095"/>
            <a:ext cx="607571" cy="27699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  <a:endParaRPr lang="en-US" sz="700" dirty="0" smtClean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9" name="List Item"/>
          <p:cNvSpPr/>
          <p:nvPr/>
        </p:nvSpPr>
        <p:spPr>
          <a:xfrm>
            <a:off x="560512" y="3797210"/>
            <a:ext cx="607571" cy="276999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76200" rIns="91440" bIns="762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700" dirty="0" smtClean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70" name="Divider"/>
          <p:cNvCxnSpPr/>
          <p:nvPr/>
        </p:nvCxnSpPr>
        <p:spPr>
          <a:xfrm flipV="1">
            <a:off x="1136823" y="3997102"/>
            <a:ext cx="1609234" cy="7962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Divider"/>
          <p:cNvCxnSpPr/>
          <p:nvPr/>
        </p:nvCxnSpPr>
        <p:spPr>
          <a:xfrm flipV="1">
            <a:off x="1104668" y="3634445"/>
            <a:ext cx="1609234" cy="7962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685799" y="4221977"/>
            <a:ext cx="888430" cy="212366"/>
            <a:chOff x="554563" y="2592239"/>
            <a:chExt cx="888430" cy="212366"/>
          </a:xfrm>
        </p:grpSpPr>
        <p:sp>
          <p:nvSpPr>
            <p:cNvPr id="474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5" name="Label"/>
            <p:cNvSpPr txBox="1"/>
            <p:nvPr/>
          </p:nvSpPr>
          <p:spPr>
            <a:xfrm>
              <a:off x="686119" y="2592239"/>
              <a:ext cx="75687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저장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6" name="Check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595918" y="4221739"/>
            <a:ext cx="1003846" cy="212366"/>
            <a:chOff x="554563" y="2592239"/>
            <a:chExt cx="1003846" cy="212366"/>
          </a:xfrm>
        </p:grpSpPr>
        <p:sp>
          <p:nvSpPr>
            <p:cNvPr id="50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3" name="Label"/>
            <p:cNvSpPr txBox="1"/>
            <p:nvPr/>
          </p:nvSpPr>
          <p:spPr>
            <a:xfrm>
              <a:off x="686119" y="2592239"/>
              <a:ext cx="872290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 저장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4" name="Check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5" name="Button"/>
          <p:cNvSpPr/>
          <p:nvPr/>
        </p:nvSpPr>
        <p:spPr>
          <a:xfrm>
            <a:off x="971954" y="4870961"/>
            <a:ext cx="1374673" cy="305018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Edit Contact"/>
          <p:cNvGrpSpPr/>
          <p:nvPr/>
        </p:nvGrpSpPr>
        <p:grpSpPr>
          <a:xfrm>
            <a:off x="5038507" y="1556792"/>
            <a:ext cx="2290757" cy="4064000"/>
            <a:chOff x="590929" y="1261242"/>
            <a:chExt cx="2290757" cy="4064000"/>
          </a:xfrm>
        </p:grpSpPr>
        <p:sp>
          <p:nvSpPr>
            <p:cNvPr id="49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Contact Photo Background"/>
            <p:cNvSpPr/>
            <p:nvPr/>
          </p:nvSpPr>
          <p:spPr>
            <a:xfrm>
              <a:off x="595686" y="1892635"/>
              <a:ext cx="2286000" cy="1040985"/>
            </a:xfrm>
            <a:prstGeom prst="rect">
              <a:avLst/>
            </a:prstGeom>
            <a:solidFill>
              <a:srgbClr val="E7E7E7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Contact Photo Background"/>
            <p:cNvSpPr/>
            <p:nvPr/>
          </p:nvSpPr>
          <p:spPr>
            <a:xfrm>
              <a:off x="590929" y="2933621"/>
              <a:ext cx="2286000" cy="20828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2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69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4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55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67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1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65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2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63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5551" y="1766989"/>
            <a:ext cx="2191911" cy="421197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5085551" y="2461911"/>
            <a:ext cx="2182002" cy="538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아주베스틸 주식회사</a:t>
            </a:r>
            <a:endParaRPr lang="en-US" altLang="ko-KR" sz="1400" b="1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제품 출하 시스템</a:t>
            </a:r>
            <a:endParaRPr lang="ko-KR" altLang="en-US" sz="14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448839" y="3469067"/>
            <a:ext cx="1347963" cy="50186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tint val="50000"/>
                  <a:satMod val="300000"/>
                </a:schemeClr>
              </a:gs>
              <a:gs pos="51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+mn-ea"/>
              </a:rPr>
              <a:t>출하등록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448839" y="4109108"/>
            <a:ext cx="1347963" cy="501866"/>
          </a:xfrm>
          <a:prstGeom prst="roundRect">
            <a:avLst/>
          </a:prstGeom>
          <a:gradFill flip="none" rotWithShape="1">
            <a:path path="shape">
              <a:fillToRect l="50000" t="50000" r="50000" b="5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912813" eaLnBrk="0" hangingPunct="0"/>
            <a:r>
              <a:rPr lang="ko-KR" altLang="en-US" sz="1200">
                <a:solidFill>
                  <a:schemeClr val="tx1"/>
                </a:solidFill>
                <a:latin typeface="+mn-ea"/>
              </a:rPr>
              <a:t>출하현황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448839" y="4749149"/>
            <a:ext cx="1347963" cy="40359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912813" eaLnBrk="0" hangingPunct="0"/>
            <a:r>
              <a:rPr lang="ko-KR" altLang="en-US" sz="1200">
                <a:solidFill>
                  <a:schemeClr val="tx1"/>
                </a:solidFill>
                <a:latin typeface="+mn-ea"/>
              </a:rPr>
              <a:t>로그아웃</a:t>
            </a:r>
            <a:endParaRPr lang="en-US" altLang="ko-KR" sz="12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07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nel"/>
          <p:cNvSpPr/>
          <p:nvPr/>
        </p:nvSpPr>
        <p:spPr>
          <a:xfrm>
            <a:off x="185965" y="915854"/>
            <a:ext cx="7780988" cy="546547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59430"/>
              </p:ext>
            </p:extLst>
          </p:nvPr>
        </p:nvGraphicFramePr>
        <p:xfrm>
          <a:off x="128466" y="25186"/>
          <a:ext cx="9649069" cy="48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7026097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0550732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PDA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메인화면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출하전표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PG 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출하지시건을 조회하고 제품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ko-KR" altLang="en-US" sz="900" baseline="0" smtClean="0">
                          <a:solidFill>
                            <a:schemeClr val="tx1"/>
                          </a:solidFill>
                        </a:rPr>
                        <a:t> 등록한다</a:t>
                      </a:r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9UbVstmAS3RHaRvSsW60W6XC8mec0YZ5PmvREk9k2/yN4RKg1htLvzYShM51mdTWlem/S8qtOM6dYSO34AXuDm5/nyop0TgvdCBM07zEHfzpazMq+/W2erFaGDbk/m2fIin/lfE5DluixDMMJU1WVe18UsTydVVaZny6LdOvN56llVL9Km88EoPTterVLq844D6PEcngkx45jh9d/GiwEyeESKtoRBXs+zVd6AlO4PGkR+pQwkH2ljy18Mefw6h17JZ9JGevPwjOCKpzhPt/zuxmeNQO+8OvA6Hprk49kMXLDAjLJ6iLfskmRM7z3PJnm59RG48tFHIE/sxTNwxnGdZzzV/MtnUWim3dZHH43SvZ2dIYAGzPi7xYy5jdre1BSwqWVArTfV67amCdzqT6x5QJ62zabzNAdvpnNhzuHOBjiZmCDC+1tmxL//G/fqjaP22qaffDbU69j/Y3B8dd6u62Xa1us80u0v6X+Ul0Zf+88Acyn084xeuhm89+cv2ST1l1UxS58Wzapq8q1hYWbhGJiR31WUy80SNkRc231kWDcqNL9xMFI8rINi4EOaqEJlWsS4aKti9yRt8uUsr0fCfcf1RZPmwyRr6+sbKfLDVHkDKOB5H9VnnqD9V6sZEfBZXS1Ata2tLaum7gjN7rCgxSZ4mG/xTLOW1MXW6btpzuotzd/dzGcgyPPq4gJyW9dVvfXRs6wo4dBU6ZoxBUVTQj9tgP+YNCTB7TOT96v7Y4N/8LpYrMrivKCJy6bkozbokbto4Chk6Ufa70fv4xqw1xewyKP0TJg6m5SeAumQwgAwpjouM6aV57S19teBts+Lpn3MuByhccCr3nc9gTbv89dEora4zN/o+5uxkyZlscx336v1Xqd12H5gKs1XcF6KrCx+gPnkwT1ucpqQOj//7CN/Qj66e0S+W9NmS/Lhz0kKxJFe5VMww6wPWXjCYwKLTYQR8KjaHlAE3oyNZPCvoLekG/416rDhianpedGMhV/o35hORgPXpfUElGP6L4CQUA4OtS2HWkTuomMX/1QV042DuMjb9Bcbm9nhNDVYhxHd81788XneklyTEsFPnnEG386zlnpe1XmDEI+/ma7rmv4orxUXUOx9pj9g7ONgOB9Cih4J8NBw+h9usBy/q1UBHBNnJAlblzBNMQtknnZeV1csU2RH1wuijdXxWx/JMIsmXVYtSd4iN6GWwbsZfzTsZgKn/owLRvE3BgaHp2fF/WfDe3hgEa4KGDBS1YUE7OS+sE+z+c3zsiIeIuo8z8/haTPyY/wREcfoi2+qlX2Pfr/htYZdd35PXHv2KUC6r9qiRAanZcMuRLwBGKJYgnRGdv+d6AbjVeCTL88dlM1w3KCBUDChtyGFHXv/7ZsJ0hn/a3/86nH1qRP2cucmOlnCfK9Pog6o75u5vJFoETqJYb4FxfpUkle/NrlCgCPDX7cnjGGj7/fm8EZCkPCJV8p+QHMDy5LK8JyLeETTfW6QfjzOsRZDGaS/QN+f+RnPdna+l/TYDUiYx2FvA3mjPrb9L2/BBnjikWns8WB/Oy8u5spuGFzQ8c1MFDFF/mPmSF26/4/N0S0QweMGaKfxi6ydjykr6A1exPqTfuttb9JF//HnI8pxnt8kdebpduMY6RMf5i2g3TCheG7HZ+9PPMuKMephUgPiaettx7gyUPn861LP15+WdgLyFsBuIN6Grzd8peH0yZdfbIio/ecGymc3R9qevxsNs/1nAPPIxzd57t00lzo4LkkZNo8MUxo+WRclpS/SZqLhbfDxQK4TGuX9k8eUNc4zzI7oN2MEyZ1yBvH9/Vfg0kzGupZwlO7coKuoLQWKlLN5Toy8IZeLRzWnoPlZ10J/fa6yOGx99C4dzITj6c27/+ict7KaMuzUmiFs6kiHivbj1y1l25vvFu2c8PtoU5CDxx8MjYUdk9NmCpKVeTYDhu82jsK+r/0PoRmXkv6HGggS3CBlv/E9FSdOkHZyfYbKwOxGoZLG3/u++GQIDpiglDRrtyBd9vtfnH70+9a/75I0Bv3kf5cfpb9kpOLHL+h6x/hFtRwIJojSzwqKt5wKisgqBSuWb03Isr0boTHW9rbQvKAWO4f047Fal2LJ1qVRKRuZtUWa7eKTT26vAYyH03yv+H6Xy9Jf+AvT3zX+5TAPbpCz3pgLGXK08YQ009sPZDss/pj0A6YC4X2d/6I1LT93EmR4ghheUHw8qLuEo6MswCKP1bFXeUN5vNMlMqYzGu7QMko03h+gow0x7mYzXi1v4u2+Qc7Bs2FWVRgBk7oy7HKjEi8C7c3kvkGreT2MX+ULsrNbO+QnUZq/LhbMndHVHPPA7bPsfltuNs9Q3zcOk9+wlrC70P4evb5eT4TS6LgHZyMeHeMeTWP7j0zPYy+LclKtl11V6z83GFevawtTeGTTWwMBvoEwYrp8DdcOz80xgIczVrazyZbp7pvm6zC16tFoWPsN6gbhTdJOs/VylpH4N7REB5MVf+NqTp6zc6h0oplRN6qK99cSgtjzrGlByvfzJ7ofnRfLrCxvrzMHFfLtVs03eiaRZWw8EUxOyPWqb3Z7bsj/v65IbVF+uqQlL2SnG543OOxZMyWPDaq4qhE+TK6xClDU6ePpEUWDj+9OjyQefK81IF0EoHWm1gwZKDy5/sm8pk+y8nlFAR4y6P4CnWB1M02k3RgQt2a0nHxBfWkswl/t6tKS/LV3e7fGOJwMBFExcfZildX5m2pLYOHD6Nrwz80MIdnxTU/Rt6u6+AFWR/4/MUmgQH+W8OnPyjR99DKrG1pG5aWyC1LAS3+llQfES4VYZ4UzpdMYLrTh5T7oFVwLTD1Aw+2cZPXXmFCeycgypvtVkJIVzRun0emf/nfv44FydG/7HZsE5RfFtK6aiubwy/PzYprTVNb5+IumYnQ5cbloqs/rar1CXOFBEJtDIHY7X7yqWuZafLdzTl/GEcLTD7NfZItgxRdAPiLbk1KC5KP3t1+MuBjJ9AK/n7X5AtGkh+/n9vMbnCsPwM0p5Zt8q02LhXhueB9PECzscrDwmTdKmaFN4YH/3KI/PJ7KSP3ObvYLzcOL89Ns+Yp0UtbkrxXUgFGPPTfSzjy3HBMeKx7vKRnH61Y+2MjnsUd6+3bWwD1+VhPfb+yVoiUKflru9A3R6mv290L7gUwNyVPseQ9S4nGuKXnhQtjbpsXN02eRoUB86LnFooJ5bJQZJiZBKcj51yT2+7HSszrPSaQXX7Ozn0tOSl/TTE3bfPb/bpbqTq6M5D2B/NzwpVse/aHyJFL7X7Mjyx8MY/dnkTN82vx/bEr3/j88pXs/y1NqaPP/7im9ZbPB5EfseQ9igZE6Y32PWcHzBQVU86wcKwgK5b6c/DQp8/dTsbcgw9dfpsZzKwLegnCDw3W+7E1j3rygPvylZhk4tmTiNsglUB6qQLg0/J6uKFIEZCT9jf0L+ZD0Z34mHfz+SdW21eIGnhhMPFije1OK/jbwe7mnG6HfLrFI0LAYfvLlF6fvpjmv9aXR9O0AeyAKfV5dXOT1+LSuq3rro2dZgVRjW1H+hyYnKyn/qEQVhOlzStwsp3l6TlE+pWvF/dFpHdMyJCEQjdnxxHOKeG7KYd6QHTnm5V+ksbBECj6jISCdYUPor5HQEAWq2fT3WsP1V/1dkjq2NjcwM4OR3gZBF3RLSVkb5W+x+F4Xn+10d1PkKgAoHV8tZ28qTYT3oNqx7aa/x8a+9r6fPrppHYdfkUQRzaLpTj641SJQMPbf1VvWuMk83KA+iVeermk9fQquQCdOk21+MTIMH8exhUoysQnORr079JX1t6KT+MGJnIAo0gWE7gPJE8P1Z59M70cE7+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c59dhUpXAAA=&lt;/Code&gt;&lt;CodeSignature&gt;anTPZykcFegbIf9eg800pPNwpSFSYVs7AsOkjk4AnO4Om8ra4ipr2ozwGuHOcrO4SvBGJDJpvNWuC4QLwIHQH51U8cbPbbBAgNQSFtOlinCgz+0g9EsWqMXTXitoxmbK73jy7ZpO87XOSu++ZM6vhUk22Z/rR5LLGNYgOBMtJvYv0zivM6b5NZ0MA5+XCpFTlh3bdsSLg5ajKNIZ4a1577AC/DThQBLcGkORoz73ec1xvDVrYiWhKYamFNMAws05vGxe+BRCatkavuibraH78ikxeVOXRTentRhv53EV33P671oP0539pZ48SiByHcpVmdnwj3PrPjsTj+AGJTUqR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9492" y="591504"/>
            <a:ext cx="900076" cy="240301"/>
            <a:chOff x="595686" y="1261240"/>
            <a:chExt cx="900076" cy="240301"/>
          </a:xfrm>
          <a:solidFill>
            <a:srgbClr val="FFFFFF"/>
          </a:solidFill>
        </p:grpSpPr>
        <p:cxnSp>
          <p:nvCxnSpPr>
            <p:cNvPr id="58" name="Line 1" descr="&lt;Tags&gt;&lt;SMARTRESIZEANCHORS&gt;Absolute,None,Absolute,None&lt;/SMARTRESIZEANCHORS&gt;&lt;/Tags&gt;"/>
            <p:cNvCxnSpPr/>
            <p:nvPr/>
          </p:nvCxnSpPr>
          <p:spPr>
            <a:xfrm flipH="1">
              <a:off x="595686" y="1261242"/>
              <a:ext cx="95213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90899" y="1261240"/>
              <a:ext cx="804863" cy="240301"/>
            </a:xfrm>
            <a:custGeom>
              <a:avLst/>
              <a:gdLst>
                <a:gd name="T0" fmla="*/ 2218 w 2218"/>
                <a:gd name="T1" fmla="*/ 0 h 670"/>
                <a:gd name="T2" fmla="*/ 2218 w 2218"/>
                <a:gd name="T3" fmla="*/ 670 h 670"/>
                <a:gd name="T4" fmla="*/ 0 w 2218"/>
                <a:gd name="T5" fmla="*/ 670 h 670"/>
                <a:gd name="T6" fmla="*/ 0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0"/>
                  </a:moveTo>
                  <a:lnTo>
                    <a:pt x="2218" y="670"/>
                  </a:ln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출하전표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Close"/>
          <p:cNvSpPr>
            <a:spLocks noChangeAspect="1" noEditPoints="1"/>
          </p:cNvSpPr>
          <p:nvPr/>
        </p:nvSpPr>
        <p:spPr bwMode="auto">
          <a:xfrm>
            <a:off x="930840" y="607433"/>
            <a:ext cx="87197" cy="8805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Box"/>
          <p:cNvSpPr/>
          <p:nvPr/>
        </p:nvSpPr>
        <p:spPr>
          <a:xfrm>
            <a:off x="8061170" y="908720"/>
            <a:ext cx="171938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0" name="Edit Contact"/>
          <p:cNvGrpSpPr/>
          <p:nvPr/>
        </p:nvGrpSpPr>
        <p:grpSpPr>
          <a:xfrm>
            <a:off x="912148" y="1556792"/>
            <a:ext cx="2291403" cy="4064000"/>
            <a:chOff x="595686" y="1261242"/>
            <a:chExt cx="2291403" cy="4064000"/>
          </a:xfrm>
        </p:grpSpPr>
        <p:sp>
          <p:nvSpPr>
            <p:cNvPr id="301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Contact Photo Background"/>
            <p:cNvSpPr/>
            <p:nvPr/>
          </p:nvSpPr>
          <p:spPr>
            <a:xfrm>
              <a:off x="601089" y="1441810"/>
              <a:ext cx="2286000" cy="35746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06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319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7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308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9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10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17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8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1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15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6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2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313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4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57" name="Subheader"/>
          <p:cNvSpPr/>
          <p:nvPr/>
        </p:nvSpPr>
        <p:spPr>
          <a:xfrm>
            <a:off x="941085" y="1757979"/>
            <a:ext cx="2195352" cy="304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출하전표</a:t>
            </a:r>
            <a:endParaRPr lang="en-US" sz="1000" b="1" dirty="0" smtClean="0">
              <a:solidFill>
                <a:srgbClr val="000000">
                  <a:alpha val="53725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List"/>
          <p:cNvSpPr/>
          <p:nvPr/>
        </p:nvSpPr>
        <p:spPr>
          <a:xfrm>
            <a:off x="939941" y="2042160"/>
            <a:ext cx="2253450" cy="1991314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SO-230303-01</a:t>
            </a: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sz="700" dirty="0" smtClean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SO-230303-02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altLang="ko-KR" sz="70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SO-230303-03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altLang="ko-KR" sz="70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SO-230303-04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altLang="ko-KR" sz="700" dirty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5" name="Edit Contact"/>
          <p:cNvGrpSpPr/>
          <p:nvPr/>
        </p:nvGrpSpPr>
        <p:grpSpPr>
          <a:xfrm>
            <a:off x="4894491" y="1556792"/>
            <a:ext cx="2290757" cy="4064000"/>
            <a:chOff x="590929" y="1261242"/>
            <a:chExt cx="2290757" cy="4064000"/>
          </a:xfrm>
        </p:grpSpPr>
        <p:sp>
          <p:nvSpPr>
            <p:cNvPr id="166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Contact Photo Background"/>
            <p:cNvSpPr/>
            <p:nvPr/>
          </p:nvSpPr>
          <p:spPr>
            <a:xfrm>
              <a:off x="590929" y="1441810"/>
              <a:ext cx="2286000" cy="35746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8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81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7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7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85" name="Subheader"/>
          <p:cNvSpPr/>
          <p:nvPr/>
        </p:nvSpPr>
        <p:spPr>
          <a:xfrm>
            <a:off x="4928185" y="1757979"/>
            <a:ext cx="2195352" cy="304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출하전표</a:t>
            </a:r>
            <a:endParaRPr lang="en-US" sz="1000" b="1" dirty="0" smtClean="0">
              <a:solidFill>
                <a:srgbClr val="000000">
                  <a:alpha val="53725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List"/>
          <p:cNvSpPr/>
          <p:nvPr/>
        </p:nvSpPr>
        <p:spPr>
          <a:xfrm>
            <a:off x="4927041" y="1980367"/>
            <a:ext cx="2253450" cy="56015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SO-230303-02</a:t>
            </a: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sz="700" dirty="0" smtClean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Selection Overlay"/>
          <p:cNvSpPr/>
          <p:nvPr/>
        </p:nvSpPr>
        <p:spPr>
          <a:xfrm>
            <a:off x="935183" y="2642076"/>
            <a:ext cx="2258207" cy="34963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98255"/>
              </p:ext>
            </p:extLst>
          </p:nvPr>
        </p:nvGraphicFramePr>
        <p:xfrm>
          <a:off x="4956651" y="2894340"/>
          <a:ext cx="2166886" cy="2087640"/>
        </p:xfrm>
        <a:graphic>
          <a:graphicData uri="http://schemas.openxmlformats.org/drawingml/2006/table">
            <a:tbl>
              <a:tblPr/>
              <a:tblGrid>
                <a:gridCol w="352538">
                  <a:extLst>
                    <a:ext uri="{9D8B030D-6E8A-4147-A177-3AD203B41FA5}">
                      <a16:colId xmlns:a16="http://schemas.microsoft.com/office/drawing/2014/main" val="1715702241"/>
                    </a:ext>
                  </a:extLst>
                </a:gridCol>
                <a:gridCol w="608448">
                  <a:extLst>
                    <a:ext uri="{9D8B030D-6E8A-4147-A177-3AD203B41FA5}">
                      <a16:colId xmlns:a16="http://schemas.microsoft.com/office/drawing/2014/main" val="6308845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0134723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782465363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1281442326"/>
                    </a:ext>
                  </a:extLst>
                </a:gridCol>
              </a:tblGrid>
              <a:tr h="24077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 No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 </a:t>
                      </a: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04159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P1-22K31-001</a:t>
                      </a: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23422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P1-22K31-002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09278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P1-22K31-003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9704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01454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929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P1-22K31-006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3904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41392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P1-22K31-008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37555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9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P1-22K31-009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8068"/>
                  </a:ext>
                </a:extLst>
              </a:tr>
            </a:tbl>
          </a:graphicData>
        </a:graphic>
      </p:graphicFrame>
      <p:grpSp>
        <p:nvGrpSpPr>
          <p:cNvPr id="19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025974" y="3152057"/>
            <a:ext cx="94489" cy="1771650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9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4"/>
              </p:custDataLst>
            </p:nvPr>
          </p:nvSpPr>
          <p:spPr>
            <a:xfrm rot="5400000">
              <a:off x="4454939" y="2523124"/>
              <a:ext cx="1367630" cy="5051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rot="10800000" flipH="1">
              <a:off x="5089982" y="1729545"/>
              <a:ext cx="97559" cy="4705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5089982" y="3836829"/>
              <a:ext cx="97559" cy="4705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5" name="Button"/>
          <p:cNvSpPr/>
          <p:nvPr/>
        </p:nvSpPr>
        <p:spPr>
          <a:xfrm>
            <a:off x="4981533" y="5027456"/>
            <a:ext cx="674283" cy="233337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출하등록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Button"/>
          <p:cNvSpPr/>
          <p:nvPr/>
        </p:nvSpPr>
        <p:spPr>
          <a:xfrm>
            <a:off x="5733972" y="5027456"/>
            <a:ext cx="674283" cy="233337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Trash"/>
          <p:cNvSpPr>
            <a:spLocks noChangeAspect="1" noEditPoints="1"/>
          </p:cNvSpPr>
          <p:nvPr/>
        </p:nvSpPr>
        <p:spPr bwMode="auto">
          <a:xfrm>
            <a:off x="6853741" y="3239802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Trash"/>
          <p:cNvSpPr>
            <a:spLocks noChangeAspect="1" noEditPoints="1"/>
          </p:cNvSpPr>
          <p:nvPr/>
        </p:nvSpPr>
        <p:spPr bwMode="auto">
          <a:xfrm>
            <a:off x="6853741" y="3438586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Trash"/>
          <p:cNvSpPr>
            <a:spLocks noChangeAspect="1" noEditPoints="1"/>
          </p:cNvSpPr>
          <p:nvPr/>
        </p:nvSpPr>
        <p:spPr bwMode="auto">
          <a:xfrm>
            <a:off x="6853741" y="3637370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Trash"/>
          <p:cNvSpPr>
            <a:spLocks noChangeAspect="1" noEditPoints="1"/>
          </p:cNvSpPr>
          <p:nvPr/>
        </p:nvSpPr>
        <p:spPr bwMode="auto">
          <a:xfrm>
            <a:off x="6853741" y="3836154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Trash"/>
          <p:cNvSpPr>
            <a:spLocks noChangeAspect="1" noEditPoints="1"/>
          </p:cNvSpPr>
          <p:nvPr/>
        </p:nvSpPr>
        <p:spPr bwMode="auto">
          <a:xfrm>
            <a:off x="6853741" y="4034938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4" name="Trash"/>
          <p:cNvSpPr>
            <a:spLocks noChangeAspect="1" noEditPoints="1"/>
          </p:cNvSpPr>
          <p:nvPr/>
        </p:nvSpPr>
        <p:spPr bwMode="auto">
          <a:xfrm>
            <a:off x="6853741" y="4233722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Trash"/>
          <p:cNvSpPr>
            <a:spLocks noChangeAspect="1" noEditPoints="1"/>
          </p:cNvSpPr>
          <p:nvPr/>
        </p:nvSpPr>
        <p:spPr bwMode="auto">
          <a:xfrm>
            <a:off x="6853741" y="4432506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Trash"/>
          <p:cNvSpPr>
            <a:spLocks noChangeAspect="1" noEditPoints="1"/>
          </p:cNvSpPr>
          <p:nvPr/>
        </p:nvSpPr>
        <p:spPr bwMode="auto">
          <a:xfrm>
            <a:off x="6853741" y="4631290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rash"/>
          <p:cNvSpPr>
            <a:spLocks noChangeAspect="1" noEditPoints="1"/>
          </p:cNvSpPr>
          <p:nvPr/>
        </p:nvSpPr>
        <p:spPr bwMode="auto">
          <a:xfrm>
            <a:off x="6853741" y="4830075"/>
            <a:ext cx="92758" cy="111093"/>
          </a:xfrm>
          <a:custGeom>
            <a:avLst/>
            <a:gdLst>
              <a:gd name="T0" fmla="*/ 488 w 1194"/>
              <a:gd name="T1" fmla="*/ 0 h 1414"/>
              <a:gd name="T2" fmla="*/ 366 w 1194"/>
              <a:gd name="T3" fmla="*/ 42 h 1414"/>
              <a:gd name="T4" fmla="*/ 324 w 1194"/>
              <a:gd name="T5" fmla="*/ 166 h 1414"/>
              <a:gd name="T6" fmla="*/ 108 w 1194"/>
              <a:gd name="T7" fmla="*/ 166 h 1414"/>
              <a:gd name="T8" fmla="*/ 54 w 1194"/>
              <a:gd name="T9" fmla="*/ 220 h 1414"/>
              <a:gd name="T10" fmla="*/ 0 w 1194"/>
              <a:gd name="T11" fmla="*/ 220 h 1414"/>
              <a:gd name="T12" fmla="*/ 0 w 1194"/>
              <a:gd name="T13" fmla="*/ 329 h 1414"/>
              <a:gd name="T14" fmla="*/ 1194 w 1194"/>
              <a:gd name="T15" fmla="*/ 329 h 1414"/>
              <a:gd name="T16" fmla="*/ 1194 w 1194"/>
              <a:gd name="T17" fmla="*/ 220 h 1414"/>
              <a:gd name="T18" fmla="*/ 1139 w 1194"/>
              <a:gd name="T19" fmla="*/ 220 h 1414"/>
              <a:gd name="T20" fmla="*/ 1085 w 1194"/>
              <a:gd name="T21" fmla="*/ 166 h 1414"/>
              <a:gd name="T22" fmla="*/ 871 w 1194"/>
              <a:gd name="T23" fmla="*/ 166 h 1414"/>
              <a:gd name="T24" fmla="*/ 827 w 1194"/>
              <a:gd name="T25" fmla="*/ 42 h 1414"/>
              <a:gd name="T26" fmla="*/ 705 w 1194"/>
              <a:gd name="T27" fmla="*/ 0 h 1414"/>
              <a:gd name="T28" fmla="*/ 488 w 1194"/>
              <a:gd name="T29" fmla="*/ 0 h 1414"/>
              <a:gd name="T30" fmla="*/ 488 w 1194"/>
              <a:gd name="T31" fmla="*/ 113 h 1414"/>
              <a:gd name="T32" fmla="*/ 705 w 1194"/>
              <a:gd name="T33" fmla="*/ 113 h 1414"/>
              <a:gd name="T34" fmla="*/ 749 w 1194"/>
              <a:gd name="T35" fmla="*/ 122 h 1414"/>
              <a:gd name="T36" fmla="*/ 758 w 1194"/>
              <a:gd name="T37" fmla="*/ 166 h 1414"/>
              <a:gd name="T38" fmla="*/ 437 w 1194"/>
              <a:gd name="T39" fmla="*/ 166 h 1414"/>
              <a:gd name="T40" fmla="*/ 446 w 1194"/>
              <a:gd name="T41" fmla="*/ 122 h 1414"/>
              <a:gd name="T42" fmla="*/ 488 w 1194"/>
              <a:gd name="T43" fmla="*/ 113 h 1414"/>
              <a:gd name="T44" fmla="*/ 108 w 1194"/>
              <a:gd name="T45" fmla="*/ 383 h 1414"/>
              <a:gd name="T46" fmla="*/ 108 w 1194"/>
              <a:gd name="T47" fmla="*/ 1251 h 1414"/>
              <a:gd name="T48" fmla="*/ 271 w 1194"/>
              <a:gd name="T49" fmla="*/ 1414 h 1414"/>
              <a:gd name="T50" fmla="*/ 922 w 1194"/>
              <a:gd name="T51" fmla="*/ 1414 h 1414"/>
              <a:gd name="T52" fmla="*/ 1085 w 1194"/>
              <a:gd name="T53" fmla="*/ 1251 h 1414"/>
              <a:gd name="T54" fmla="*/ 1085 w 1194"/>
              <a:gd name="T55" fmla="*/ 383 h 1414"/>
              <a:gd name="T56" fmla="*/ 108 w 1194"/>
              <a:gd name="T57" fmla="*/ 383 h 1414"/>
              <a:gd name="T58" fmla="*/ 325 w 1194"/>
              <a:gd name="T59" fmla="*/ 546 h 1414"/>
              <a:gd name="T60" fmla="*/ 434 w 1194"/>
              <a:gd name="T61" fmla="*/ 546 h 1414"/>
              <a:gd name="T62" fmla="*/ 434 w 1194"/>
              <a:gd name="T63" fmla="*/ 1197 h 1414"/>
              <a:gd name="T64" fmla="*/ 325 w 1194"/>
              <a:gd name="T65" fmla="*/ 1197 h 1414"/>
              <a:gd name="T66" fmla="*/ 325 w 1194"/>
              <a:gd name="T67" fmla="*/ 546 h 1414"/>
              <a:gd name="T68" fmla="*/ 542 w 1194"/>
              <a:gd name="T69" fmla="*/ 546 h 1414"/>
              <a:gd name="T70" fmla="*/ 651 w 1194"/>
              <a:gd name="T71" fmla="*/ 546 h 1414"/>
              <a:gd name="T72" fmla="*/ 651 w 1194"/>
              <a:gd name="T73" fmla="*/ 1197 h 1414"/>
              <a:gd name="T74" fmla="*/ 542 w 1194"/>
              <a:gd name="T75" fmla="*/ 1197 h 1414"/>
              <a:gd name="T76" fmla="*/ 542 w 1194"/>
              <a:gd name="T77" fmla="*/ 546 h 1414"/>
              <a:gd name="T78" fmla="*/ 759 w 1194"/>
              <a:gd name="T79" fmla="*/ 546 h 1414"/>
              <a:gd name="T80" fmla="*/ 868 w 1194"/>
              <a:gd name="T81" fmla="*/ 546 h 1414"/>
              <a:gd name="T82" fmla="*/ 868 w 1194"/>
              <a:gd name="T83" fmla="*/ 1197 h 1414"/>
              <a:gd name="T84" fmla="*/ 759 w 1194"/>
              <a:gd name="T85" fmla="*/ 1197 h 1414"/>
              <a:gd name="T86" fmla="*/ 759 w 1194"/>
              <a:gd name="T87" fmla="*/ 546 h 1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94" h="1414">
                <a:moveTo>
                  <a:pt x="488" y="0"/>
                </a:moveTo>
                <a:cubicBezTo>
                  <a:pt x="443" y="0"/>
                  <a:pt x="398" y="10"/>
                  <a:pt x="366" y="42"/>
                </a:cubicBezTo>
                <a:cubicBezTo>
                  <a:pt x="334" y="74"/>
                  <a:pt x="324" y="119"/>
                  <a:pt x="324" y="166"/>
                </a:cubicBezTo>
                <a:lnTo>
                  <a:pt x="108" y="166"/>
                </a:lnTo>
                <a:cubicBezTo>
                  <a:pt x="78" y="166"/>
                  <a:pt x="54" y="190"/>
                  <a:pt x="54" y="220"/>
                </a:cubicBezTo>
                <a:lnTo>
                  <a:pt x="0" y="220"/>
                </a:lnTo>
                <a:lnTo>
                  <a:pt x="0" y="329"/>
                </a:lnTo>
                <a:lnTo>
                  <a:pt x="1194" y="329"/>
                </a:lnTo>
                <a:lnTo>
                  <a:pt x="1194" y="220"/>
                </a:lnTo>
                <a:lnTo>
                  <a:pt x="1139" y="220"/>
                </a:lnTo>
                <a:cubicBezTo>
                  <a:pt x="1139" y="190"/>
                  <a:pt x="1115" y="166"/>
                  <a:pt x="1085" y="166"/>
                </a:cubicBezTo>
                <a:lnTo>
                  <a:pt x="871" y="166"/>
                </a:lnTo>
                <a:cubicBezTo>
                  <a:pt x="871" y="119"/>
                  <a:pt x="859" y="74"/>
                  <a:pt x="827" y="42"/>
                </a:cubicBezTo>
                <a:cubicBezTo>
                  <a:pt x="795" y="10"/>
                  <a:pt x="750" y="0"/>
                  <a:pt x="705" y="0"/>
                </a:cubicBezTo>
                <a:lnTo>
                  <a:pt x="488" y="0"/>
                </a:lnTo>
                <a:close/>
                <a:moveTo>
                  <a:pt x="488" y="113"/>
                </a:moveTo>
                <a:lnTo>
                  <a:pt x="705" y="113"/>
                </a:lnTo>
                <a:cubicBezTo>
                  <a:pt x="735" y="113"/>
                  <a:pt x="746" y="119"/>
                  <a:pt x="749" y="122"/>
                </a:cubicBezTo>
                <a:cubicBezTo>
                  <a:pt x="753" y="125"/>
                  <a:pt x="758" y="136"/>
                  <a:pt x="758" y="166"/>
                </a:cubicBezTo>
                <a:lnTo>
                  <a:pt x="437" y="166"/>
                </a:lnTo>
                <a:cubicBezTo>
                  <a:pt x="437" y="136"/>
                  <a:pt x="442" y="125"/>
                  <a:pt x="446" y="122"/>
                </a:cubicBezTo>
                <a:cubicBezTo>
                  <a:pt x="449" y="119"/>
                  <a:pt x="458" y="113"/>
                  <a:pt x="488" y="113"/>
                </a:cubicBezTo>
                <a:close/>
                <a:moveTo>
                  <a:pt x="108" y="383"/>
                </a:moveTo>
                <a:lnTo>
                  <a:pt x="108" y="1251"/>
                </a:lnTo>
                <a:cubicBezTo>
                  <a:pt x="108" y="1341"/>
                  <a:pt x="181" y="1414"/>
                  <a:pt x="271" y="1414"/>
                </a:cubicBezTo>
                <a:lnTo>
                  <a:pt x="922" y="1414"/>
                </a:lnTo>
                <a:cubicBezTo>
                  <a:pt x="1012" y="1414"/>
                  <a:pt x="1085" y="1341"/>
                  <a:pt x="1085" y="1251"/>
                </a:cubicBezTo>
                <a:lnTo>
                  <a:pt x="1085" y="383"/>
                </a:lnTo>
                <a:lnTo>
                  <a:pt x="108" y="383"/>
                </a:lnTo>
                <a:close/>
                <a:moveTo>
                  <a:pt x="325" y="546"/>
                </a:moveTo>
                <a:lnTo>
                  <a:pt x="434" y="546"/>
                </a:lnTo>
                <a:lnTo>
                  <a:pt x="434" y="1197"/>
                </a:lnTo>
                <a:lnTo>
                  <a:pt x="325" y="1197"/>
                </a:lnTo>
                <a:lnTo>
                  <a:pt x="325" y="546"/>
                </a:lnTo>
                <a:close/>
                <a:moveTo>
                  <a:pt x="542" y="546"/>
                </a:moveTo>
                <a:lnTo>
                  <a:pt x="651" y="546"/>
                </a:lnTo>
                <a:lnTo>
                  <a:pt x="651" y="1197"/>
                </a:lnTo>
                <a:lnTo>
                  <a:pt x="542" y="1197"/>
                </a:lnTo>
                <a:lnTo>
                  <a:pt x="542" y="546"/>
                </a:lnTo>
                <a:close/>
                <a:moveTo>
                  <a:pt x="759" y="546"/>
                </a:moveTo>
                <a:lnTo>
                  <a:pt x="868" y="546"/>
                </a:lnTo>
                <a:lnTo>
                  <a:pt x="868" y="1197"/>
                </a:lnTo>
                <a:lnTo>
                  <a:pt x="759" y="1197"/>
                </a:lnTo>
                <a:lnTo>
                  <a:pt x="759" y="546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Button"/>
          <p:cNvSpPr/>
          <p:nvPr/>
        </p:nvSpPr>
        <p:spPr>
          <a:xfrm>
            <a:off x="6471789" y="5027456"/>
            <a:ext cx="674283" cy="233337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재고선택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440832" y="2690914"/>
            <a:ext cx="1224136" cy="300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8" name="Tooltip" descr="&lt;SmartSettings&gt;&lt;SmartResize enabled=&quot;True&quot; minWidth=&quot;13&quot; minHeight=&quot;8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3458260" y="2456807"/>
            <a:ext cx="1556842" cy="207026"/>
            <a:chOff x="958278" y="1217147"/>
            <a:chExt cx="1556842" cy="207026"/>
          </a:xfrm>
          <a:solidFill>
            <a:srgbClr val="FFFFCC"/>
          </a:solidFill>
        </p:grpSpPr>
        <p:sp>
          <p:nvSpPr>
            <p:cNvPr id="219" name="Box" descr="&lt;Tags&gt;&lt;SMARTRESIZEANCHORS&gt;Absolute,Absolute,None,Absolute&lt;/SMARTRESIZEANCHORS&gt;&lt;/Tags&gt;"/>
            <p:cNvSpPr/>
            <p:nvPr/>
          </p:nvSpPr>
          <p:spPr>
            <a:xfrm>
              <a:off x="958278" y="1217147"/>
              <a:ext cx="1490152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동일 품목이 아닐 경우 알람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0" name="Arrow" descr="&lt;Tags&gt;&lt;SMARTRESIZEANCHORS&gt;None,None,None,Absolute&lt;/SMARTRESIZEANCHORS&gt;&lt;/Tags&gt;"/>
            <p:cNvSpPr/>
            <p:nvPr/>
          </p:nvSpPr>
          <p:spPr>
            <a:xfrm rot="5400000">
              <a:off x="2443095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1" name="Gap" descr="&lt;Tags&gt;&lt;SMARTRESIZEANCHORS&gt;None,None,None,Absolute&lt;/SMARTRESIZEANCHORS&gt;&lt;/Tags&gt;"/>
            <p:cNvCxnSpPr/>
            <p:nvPr/>
          </p:nvCxnSpPr>
          <p:spPr>
            <a:xfrm rot="16200000">
              <a:off x="2416045" y="1320661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Tooltip" descr="&lt;SmartSettings&gt;&lt;SmartResize enabled=&quot;True&quot; minWidth=&quot;13&quot; minHeight=&quot;8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7162252" y="5053703"/>
            <a:ext cx="1967212" cy="207026"/>
            <a:chOff x="2674545" y="1217147"/>
            <a:chExt cx="1967212" cy="207026"/>
          </a:xfrm>
          <a:solidFill>
            <a:srgbClr val="FFFFCC"/>
          </a:solidFill>
        </p:grpSpPr>
        <p:sp>
          <p:nvSpPr>
            <p:cNvPr id="223" name="Box" descr="&lt;Tags&gt;&lt;SMARTRESIZEANCHORS&gt;Absolute,Absolute,Absolute,None&lt;/SMARTRESIZEANCHORS&gt;&lt;/Tags&gt;"/>
            <p:cNvSpPr/>
            <p:nvPr/>
          </p:nvSpPr>
          <p:spPr>
            <a:xfrm>
              <a:off x="2741237" y="1217147"/>
              <a:ext cx="1900520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현재 품목의 재고 목록 조회 및 선택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Arrow" descr="&lt;Tags&gt;&lt;SMARTRESIZEANCHORS&gt;None,None,Absolute,None&lt;/SMARTRESIZEANCHORS&gt;&lt;/Tags&gt;"/>
            <p:cNvSpPr/>
            <p:nvPr/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5" name="Gap" descr="&lt;Tags&gt;&lt;SMARTRESIZEANCHORS&gt;None,None,Absolute,None&lt;/SMARTRESIZEANCHORS&gt;&lt;/Tags&gt;"/>
            <p:cNvCxnSpPr/>
            <p:nvPr/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Tooltip" descr="&lt;SmartSettings&gt;&lt;SmartResize enabled=&quot;True&quot; minWidth=&quot;13&quot; minHeight=&quot;8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3396158" y="5081135"/>
            <a:ext cx="1556842" cy="207026"/>
            <a:chOff x="958278" y="1217147"/>
            <a:chExt cx="1556842" cy="207026"/>
          </a:xfrm>
          <a:solidFill>
            <a:srgbClr val="FFFFCC"/>
          </a:solidFill>
        </p:grpSpPr>
        <p:sp>
          <p:nvSpPr>
            <p:cNvPr id="227" name="Box" descr="&lt;Tags&gt;&lt;SMARTRESIZEANCHORS&gt;Absolute,Absolute,None,Absolute&lt;/SMARTRESIZEANCHORS&gt;&lt;/Tags&gt;"/>
            <p:cNvSpPr/>
            <p:nvPr/>
          </p:nvSpPr>
          <p:spPr>
            <a:xfrm>
              <a:off x="958278" y="1217147"/>
              <a:ext cx="1490152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저장 후 이전 화면으로 이동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Arrow" descr="&lt;Tags&gt;&lt;SMARTRESIZEANCHORS&gt;None,None,None,Absolute&lt;/SMARTRESIZEANCHORS&gt;&lt;/Tags&gt;"/>
            <p:cNvSpPr/>
            <p:nvPr/>
          </p:nvSpPr>
          <p:spPr>
            <a:xfrm rot="5400000">
              <a:off x="2443095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29" name="Gap" descr="&lt;Tags&gt;&lt;SMARTRESIZEANCHORS&gt;None,None,None,Absolute&lt;/SMARTRESIZEANCHORS&gt;&lt;/Tags&gt;"/>
            <p:cNvCxnSpPr/>
            <p:nvPr/>
          </p:nvCxnSpPr>
          <p:spPr>
            <a:xfrm rot="16200000">
              <a:off x="2416045" y="1320661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Tooltip" descr="&lt;SmartSettings&gt;&lt;SmartResize enabled=&quot;True&quot; minWidth=&quot;13&quot; minHeight=&quot;8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6599212" y="2922731"/>
            <a:ext cx="1791372" cy="354902"/>
            <a:chOff x="2674545" y="1143209"/>
            <a:chExt cx="1791372" cy="354902"/>
          </a:xfrm>
          <a:solidFill>
            <a:srgbClr val="FFFFCC"/>
          </a:solidFill>
        </p:grpSpPr>
        <p:sp>
          <p:nvSpPr>
            <p:cNvPr id="231" name="Box" descr="&lt;Tags&gt;&lt;SMARTRESIZEANCHORS&gt;Absolute,Absolute,Absolute,None&lt;/SMARTRESIZEANCHORS&gt;&lt;/Tags&gt;"/>
            <p:cNvSpPr/>
            <p:nvPr/>
          </p:nvSpPr>
          <p:spPr>
            <a:xfrm>
              <a:off x="2741237" y="1143209"/>
              <a:ext cx="1724680" cy="354902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출하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PCS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Default 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값은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PCS 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값</a:t>
              </a:r>
              <a:endParaRPr lang="en-US" altLang="ko-KR" sz="9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수정 가능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 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숫자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Pad 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rPr>
                <a:t>출력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2" name="Arrow" descr="&lt;Tags&gt;&lt;SMARTRESIZEANCHORS&gt;None,None,Absolute,None&lt;/SMARTRESIZEANCHORS&gt;&lt;/Tags&gt;"/>
            <p:cNvSpPr/>
            <p:nvPr/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3" name="Gap" descr="&lt;Tags&gt;&lt;SMARTRESIZEANCHORS&gt;None,None,Absolute,None&lt;/SMARTRESIZEANCHORS&gt;&lt;/Tags&gt;"/>
            <p:cNvCxnSpPr/>
            <p:nvPr/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Tooltip" descr="&lt;SmartSettings&gt;&lt;SmartResize enabled=&quot;True&quot; minWidth=&quot;6&quot; minHeight=&quot;2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618674" y="1271318"/>
            <a:ext cx="2823850" cy="273716"/>
            <a:chOff x="-99389" y="1673165"/>
            <a:chExt cx="2823850" cy="273716"/>
          </a:xfrm>
          <a:solidFill>
            <a:srgbClr val="FFFFCC"/>
          </a:solidFill>
        </p:grpSpPr>
        <p:sp>
          <p:nvSpPr>
            <p:cNvPr id="235" name="Box" descr="&lt;Tags&gt;&lt;SMARTRESIZEANCHORS&gt;None,Absolute,Absolute,Absolute&lt;/SMARTRESIZEANCHORS&gt;&lt;/Tags&gt;"/>
            <p:cNvSpPr/>
            <p:nvPr/>
          </p:nvSpPr>
          <p:spPr>
            <a:xfrm>
              <a:off x="-99389" y="1673165"/>
              <a:ext cx="2823850" cy="207026"/>
            </a:xfrm>
            <a:prstGeom prst="roundRect">
              <a:avLst>
                <a:gd name="adj" fmla="val 11391"/>
              </a:avLst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출하의뢰 수량 만큼 출하등록된 건은 목록에서 사라짐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Arrow" descr="&lt;Tags&gt;&lt;SMARTRESIZEANCHORS&gt;None,Absolute,None,None&lt;/SMARTRESIZEANCHORS&gt;&lt;/Tags&gt;"/>
            <p:cNvSpPr/>
            <p:nvPr/>
          </p:nvSpPr>
          <p:spPr>
            <a:xfrm rot="10800000">
              <a:off x="1273852" y="1880191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7" name="Gap" descr="&lt;Tags&gt;&lt;SMARTRESIZEANCHORS&gt;None,Absolute,None,None&lt;/SMARTRESIZEANCHORS&gt;&lt;/Tags&gt;"/>
            <p:cNvCxnSpPr/>
            <p:nvPr/>
          </p:nvCxnSpPr>
          <p:spPr>
            <a:xfrm>
              <a:off x="1280146" y="1880191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Scrollbar" descr="&lt;SmartSettings&gt;&lt;SmartResize enabled=&quot;True&quot; minWidth=&quot;7&quot; minHeight=&quot;6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3057274" y="2171129"/>
            <a:ext cx="124657" cy="3117032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239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1"/>
              </p:custDataLst>
            </p:nvPr>
          </p:nvSpPr>
          <p:spPr>
            <a:xfrm rot="5400000">
              <a:off x="4252784" y="2622422"/>
              <a:ext cx="1771943" cy="7314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rot="10800000" flipH="1">
              <a:off x="5101787" y="1696279"/>
              <a:ext cx="73949" cy="2674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2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5101787" y="3888624"/>
              <a:ext cx="73949" cy="2674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0" name="Double Tap"/>
          <p:cNvGrpSpPr>
            <a:grpSpLocks noChangeAspect="1"/>
          </p:cNvGrpSpPr>
          <p:nvPr/>
        </p:nvGrpSpPr>
        <p:grpSpPr>
          <a:xfrm>
            <a:off x="2605496" y="2762231"/>
            <a:ext cx="539686" cy="792990"/>
            <a:chOff x="2640013" y="1482726"/>
            <a:chExt cx="984250" cy="1446213"/>
          </a:xfrm>
        </p:grpSpPr>
        <p:sp>
          <p:nvSpPr>
            <p:cNvPr id="21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5" name="Input Field"/>
          <p:cNvSpPr>
            <a:spLocks noChangeArrowheads="1"/>
          </p:cNvSpPr>
          <p:nvPr/>
        </p:nvSpPr>
        <p:spPr bwMode="auto">
          <a:xfrm>
            <a:off x="4952727" y="2615908"/>
            <a:ext cx="1281113" cy="206375"/>
          </a:xfrm>
          <a:prstGeom prst="rect">
            <a:avLst/>
          </a:prstGeom>
          <a:solidFill>
            <a:srgbClr val="FFFF00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QR</a:t>
            </a:r>
            <a:r>
              <a:rPr lang="ko-KR" altLang="en-US" sz="700" smtClean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을 스캔하세요</a:t>
            </a:r>
            <a:endParaRPr lang="en-US" sz="7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6" name="Input Field"/>
          <p:cNvSpPr>
            <a:spLocks noChangeArrowheads="1"/>
          </p:cNvSpPr>
          <p:nvPr/>
        </p:nvSpPr>
        <p:spPr bwMode="auto">
          <a:xfrm>
            <a:off x="6728524" y="2617890"/>
            <a:ext cx="359232" cy="206375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smtClean="0">
                <a:latin typeface="Segoe UI" panose="020B0502040204020203" pitchFamily="34" charset="0"/>
                <a:cs typeface="Segoe UI" panose="020B0502040204020203" pitchFamily="34" charset="0"/>
              </a:rPr>
              <a:t>141</a:t>
            </a:r>
            <a:endParaRPr lang="en-US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65607" y="2613355"/>
            <a:ext cx="397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합계</a:t>
            </a:r>
            <a:endParaRPr lang="ko-KR" altLang="en-US" sz="800">
              <a:latin typeface="+mn-ea"/>
              <a:ea typeface="+mn-ea"/>
            </a:endParaRPr>
          </a:p>
        </p:txBody>
      </p:sp>
      <p:grpSp>
        <p:nvGrpSpPr>
          <p:cNvPr id="214" name="Tooltip" descr="&lt;SmartSettings&gt;&lt;SmartResize enabled=&quot;True&quot; minWidth=&quot;13&quot; minHeight=&quot;8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7020658" y="2548247"/>
            <a:ext cx="1312294" cy="207026"/>
            <a:chOff x="2674545" y="1217147"/>
            <a:chExt cx="1312294" cy="207026"/>
          </a:xfrm>
          <a:solidFill>
            <a:srgbClr val="FFFFFF"/>
          </a:solidFill>
        </p:grpSpPr>
        <p:sp>
          <p:nvSpPr>
            <p:cNvPr id="215" name="Box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10"/>
              </p:custDataLst>
            </p:nvPr>
          </p:nvSpPr>
          <p:spPr>
            <a:xfrm>
              <a:off x="2741237" y="1217147"/>
              <a:ext cx="1245602" cy="207026"/>
            </a:xfrm>
            <a:prstGeom prst="roundRect">
              <a:avLst>
                <a:gd name="adj" fmla="val 11391"/>
              </a:avLst>
            </a:prstGeom>
            <a:solidFill>
              <a:srgbClr val="FFFF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스캔된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QR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 </a:t>
              </a:r>
              <a:r>
                <a:rPr lang="en-US" altLang="ko-KR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PCS</a:t>
              </a:r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 합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6" name="Arrow" descr="&lt;Tags&gt;&lt;SMARTRESIZEANCHORS&gt;None,None,Absolute,None&lt;/SMARTRESIZEANCHORS&gt;&lt;/Tags&gt;"/>
            <p:cNvSpPr/>
            <p:nvPr/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17" name="Gap" descr="&lt;Tags&gt;&lt;SMARTRESIZEANCHORS&gt;None,None,Absolute,None&lt;/SMARTRESIZEANCHORS&gt;&lt;/Tags&gt;"/>
            <p:cNvCxnSpPr/>
            <p:nvPr/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50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nel"/>
          <p:cNvSpPr/>
          <p:nvPr/>
        </p:nvSpPr>
        <p:spPr>
          <a:xfrm>
            <a:off x="185965" y="915854"/>
            <a:ext cx="7780988" cy="546547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93749"/>
              </p:ext>
            </p:extLst>
          </p:nvPr>
        </p:nvGraphicFramePr>
        <p:xfrm>
          <a:off x="128466" y="25186"/>
          <a:ext cx="9649069" cy="48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7026097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0550732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PDA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메인화면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재고선택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PG 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재고를 조회하고 선택하여 출하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Lot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로 등록한다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9UbVstmAS3RHaRvSsW60W6XC8mec0YZ5PmvREk9k2/yN4RKg1htLvzYShM51mdTWlem/S8qtOM6dYSO34AXuDm5/nyop0TgvdCBM07zEHfzpazMq+/W2erFaGDbk/m2fIin/lfE5DluixDMMJU1WVe18UsTydVVaZny6LdOvN56llVL9Km88EoPTterVLq844D6PEcngkx45jh9d/GiwEyeESKtoRBXs+zVd6AlO4PGkR+pQwkH2ljy18Mefw6h17JZ9JGevPwjOCKpzhPt/zuxmeNQO+8OvA6Hprk49kMXLDAjLJ6iLfskmRM7z3PJnm59RG48tFHIE/sxTNwxnGdZzzV/MtnUWim3dZHH43SvZ2dIYAGzPi7xYy5jdre1BSwqWVArTfV67amCdzqT6x5QJ62zabzNAdvpnNhzuHOBjiZmCDC+1tmxL//G/fqjaP22qaffDbU69j/Y3B8dd6u62Xa1us80u0v6X+Ul0Zf+88Acyn084xeuhm89+cv2ST1l1UxS58Wzapq8q1hYWbhGJiR31WUy80SNkRc231kWDcqNL9xMFI8rINi4EOaqEJlWsS4aKti9yRt8uUsr0fCfcf1RZPmwyRr6+sbKfLDVHkDKOB5H9VnnqD9V6sZEfBZXS1Ata2tLaum7gjN7rCgxSZ4mG/xTLOW1MXW6btpzuotzd/dzGcgyPPq4gJyW9dVvfXRs6wo4dBU6ZoxBUVTQj9tgP+YNCTB7TOT96v7Y4N/8LpYrMrivKCJy6bkozbokbto4Chk6Ufa70fv4xqw1xewyKP0TJg6m5SeAumQwgAwpjouM6aV57S19teBts+Lpn3MuByhccCr3nc9gTbv89dEora4zN/o+5uxkyZlscx336v1Xqd12H5gKs1XcF6KrCx+gPnkwT1ucpqQOj//7CN/Qj66e0S+W9NmS/Lhz0kKxJFe5VMww6wPWXjCYwKLTYQR8KjaHlAE3oyNZPCvoLekG/416rDhianpedGMhV/o35hORgPXpfUElGP6L4CQUA4OtS2HWkTuomMX/1QV042DuMjb9Bcbm9nhNDVYhxHd81788XneklyTEsFPnnEG386zlnpe1XmDEI+/ma7rmv4orxUXUOx9pj9g7ONgOB9Cih4J8NBw+h9usBy/q1UBHBNnJAlblzBNMQtknnZeV1csU2RH1wuijdXxWx/JMIsmXVYtSd4iN6GWwbsZfzTsZgKn/owLRvE3BgaHp2fF/WfDe3hgEa4KGDBS1YUE7OS+sE+z+c3zsiIeIuo8z8/haTPyY/wREcfoi2+qlX2Pfr/htYZdd35PXHv2KUC6r9qiRAanZcMuRLwBGKJYgnRGdv+d6AbjVeCTL88dlM1w3KCBUDChtyGFHXv/7ZsJ0hn/a3/86nH1qRP2cucmOlnCfK9Pog6o75u5vJFoETqJYb4FxfpUkle/NrlCgCPDX7cnjGGj7/fm8EZCkPCJV8p+QHMDy5LK8JyLeETTfW6QfjzOsRZDGaS/QN+f+RnPdna+l/TYDUiYx2FvA3mjPrb9L2/BBnjikWns8WB/Oy8u5spuGFzQ8c1MFDFF/mPmSF26/4/N0S0QweMGaKfxi6ydjykr6A1exPqTfuttb9JF//HnI8pxnt8kdebpduMY6RMf5i2g3TCheG7HZ+9PPMuKMephUgPiaettx7gyUPn861LP15+WdgLyFsBuIN6Grzd8peH0yZdfbIio/ecGymc3R9qevxsNs/1nAPPIxzd57t00lzo4LkkZNo8MUxo+WRclpS/SZqLhbfDxQK4TGuX9k8eUNc4zzI7oN2MEyZ1yBvH9/Vfg0kzGupZwlO7coKuoLQWKlLN5Toy8IZeLRzWnoPlZ10J/fa6yOGx99C4dzITj6c27/+ict7KaMuzUmiFs6kiHivbj1y1l25vvFu2c8PtoU5CDxx8MjYUdk9NmCpKVeTYDhu82jsK+r/0PoRmXkv6HGggS3CBlv/E9FSdOkHZyfYbKwOxGoZLG3/u++GQIDpiglDRrtyBd9vtfnH70+9a/75I0Bv3kf5cfpb9kpOLHL+h6x/hFtRwIJojSzwqKt5wKisgqBSuWb03Isr0boTHW9rbQvKAWO4f047Fal2LJ1qVRKRuZtUWa7eKTT26vAYyH03yv+H6Xy9Jf+AvT3zX+5TAPbpCz3pgLGXK08YQ009sPZDss/pj0A6YC4X2d/6I1LT93EmR4ghheUHw8qLuEo6MswCKP1bFXeUN5vNMlMqYzGu7QMko03h+gow0x7mYzXi1v4u2+Qc7Bs2FWVRgBk7oy7HKjEi8C7c3kvkGreT2MX+ULsrNbO+QnUZq/LhbMndHVHPPA7bPsfltuNs9Q3zcOk9+wlrC70P4evb5eT4TS6LgHZyMeHeMeTWP7j0zPYy+LclKtl11V6z83GFevawtTeGTTWwMBvoEwYrp8DdcOz80xgIczVrazyZbp7pvm6zC16tFoWPsN6gbhTdJOs/VylpH4N7REB5MVf+NqTp6zc6h0oplRN6qK99cSgtjzrGlByvfzJ7ofnRfLrCxvrzMHFfLtVs03eiaRZWw8EUxOyPWqb3Z7bsj/v65IbVF+uqQlL2SnG543OOxZMyWPDaq4qhE+TK6xClDU6ePpEUWDj+9OjyQefK81IF0EoHWm1gwZKDy5/sm8pk+y8nlFAR4y6P4CnWB1M02k3RgQt2a0nHxBfWkswl/t6tKS/LV3e7fGOJwMBFExcfZildX5m2pLYOHD6Nrwz80MIdnxTU/Rt6u6+AFWR/4/MUmgQH+W8OnPyjR99DKrG1pG5aWyC1LAS3+llQfES4VYZ4UzpdMYLrTh5T7oFVwLTD1Aw+2cZPXXmFCeycgypvtVkJIVzRun0emf/nfv44FydG/7HZsE5RfFtK6aiubwy/PzYprTVNb5+IumYnQ5cbloqs/rar1CXOFBEJtDIHY7X7yqWuZafLdzTl/GEcLTD7NfZItgxRdAPiLbk1KC5KP3t1+MuBjJ9AK/n7X5AtGkh+/n9vMbnCsPwM0p5Zt8q02LhXhueB9PECzscrDwmTdKmaFN4YH/3KI/PJ7KSP3ObvYLzcOL89Ns+Yp0UtbkrxXUgFGPPTfSzjy3HBMeKx7vKRnH61Y+2MjnsUd6+3bWwD1+VhPfb+yVoiUKflru9A3R6mv290L7gUwNyVPseQ9S4nGuKXnhQtjbpsXN02eRoUB86LnFooJ5bJQZJiZBKcj51yT2+7HSszrPSaQXX7Ozn0tOSl/TTE3bfPb/bpbqTq6M5D2B/NzwpVse/aHyJFL7X7Mjyx8MY/dnkTN82vx/bEr3/j88pXs/y1NqaPP/7im9ZbPB5EfseQ9igZE6Y32PWcHzBQVU86wcKwgK5b6c/DQp8/dTsbcgw9dfpsZzKwLegnCDw3W+7E1j3rygPvylZhk4tmTiNsglUB6qQLg0/J6uKFIEZCT9jf0L+ZD0Z34mHfz+SdW21eIGnhhMPFije1OK/jbwe7mnG6HfLrFI0LAYfvLlF6fvpjmv9aXR9O0AeyAKfV5dXOT1+LSuq3rro2dZgVRjW1H+hyYnKyn/qEQVhOlzStwsp3l6TlE+pWvF/dFpHdMyJCEQjdnxxHOKeG7KYd6QHTnm5V+ksbBECj6jISCdYUPor5HQEAWq2fT3WsP1V/1dkjq2NjcwM4OR3gZBF3RLSVkb5W+x+F4Xn+10d1PkKgAoHV8tZ28qTYT3oNqx7aa/x8a+9r6fPrppHYdfkUQRzaLpTj641SJQMPbf1VvWuMk83KA+iVeermk9fQquQCdOk21+MTIMH8exhUoysQnORr079JX1t6KT+MGJnIAo0gWE7gPJE8P1Z59M70cE7+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c59dhUpXAAA=&lt;/Code&gt;&lt;CodeSignature&gt;anTPZykcFegbIf9eg800pPNwpSFSYVs7AsOkjk4AnO4Om8ra4ipr2ozwGuHOcrO4SvBGJDJpvNWuC4QLwIHQH51U8cbPbbBAgNQSFtOlinCgz+0g9EsWqMXTXitoxmbK73jy7ZpO87XOSu++ZM6vhUk22Z/rR5LLGNYgOBMtJvYv0zivM6b5NZ0MA5+XCpFTlh3bdsSLg5ajKNIZ4a1577AC/DThQBLcGkORoz73ec1xvDVrYiWhKYamFNMAws05vGxe+BRCatkavuibraH78ikxeVOXRTentRhv53EV33P671oP0539pZ48SiByHcpVmdnwj3PrPjsTj+AGJTUqR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9492" y="591504"/>
            <a:ext cx="900076" cy="240301"/>
            <a:chOff x="595686" y="1261240"/>
            <a:chExt cx="900076" cy="240301"/>
          </a:xfrm>
          <a:solidFill>
            <a:srgbClr val="FFFFFF"/>
          </a:solidFill>
        </p:grpSpPr>
        <p:cxnSp>
          <p:nvCxnSpPr>
            <p:cNvPr id="58" name="Line 1" descr="&lt;Tags&gt;&lt;SMARTRESIZEANCHORS&gt;Absolute,None,Absolute,None&lt;/SMARTRESIZEANCHORS&gt;&lt;/Tags&gt;"/>
            <p:cNvCxnSpPr/>
            <p:nvPr/>
          </p:nvCxnSpPr>
          <p:spPr>
            <a:xfrm flipH="1">
              <a:off x="595686" y="1261242"/>
              <a:ext cx="95213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90899" y="1261240"/>
              <a:ext cx="804863" cy="240301"/>
            </a:xfrm>
            <a:custGeom>
              <a:avLst/>
              <a:gdLst>
                <a:gd name="T0" fmla="*/ 2218 w 2218"/>
                <a:gd name="T1" fmla="*/ 0 h 670"/>
                <a:gd name="T2" fmla="*/ 2218 w 2218"/>
                <a:gd name="T3" fmla="*/ 670 h 670"/>
                <a:gd name="T4" fmla="*/ 0 w 2218"/>
                <a:gd name="T5" fmla="*/ 670 h 670"/>
                <a:gd name="T6" fmla="*/ 0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0"/>
                  </a:moveTo>
                  <a:lnTo>
                    <a:pt x="2218" y="670"/>
                  </a:ln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재고선택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Close"/>
          <p:cNvSpPr>
            <a:spLocks noChangeAspect="1" noEditPoints="1"/>
          </p:cNvSpPr>
          <p:nvPr/>
        </p:nvSpPr>
        <p:spPr bwMode="auto">
          <a:xfrm>
            <a:off x="930840" y="607433"/>
            <a:ext cx="87197" cy="8805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Box"/>
          <p:cNvSpPr/>
          <p:nvPr/>
        </p:nvSpPr>
        <p:spPr>
          <a:xfrm>
            <a:off x="8061170" y="908720"/>
            <a:ext cx="171938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5" name="Edit Contact"/>
          <p:cNvGrpSpPr/>
          <p:nvPr/>
        </p:nvGrpSpPr>
        <p:grpSpPr>
          <a:xfrm>
            <a:off x="709285" y="1412776"/>
            <a:ext cx="2291403" cy="4064000"/>
            <a:chOff x="595686" y="1261242"/>
            <a:chExt cx="2291403" cy="4064000"/>
          </a:xfrm>
        </p:grpSpPr>
        <p:sp>
          <p:nvSpPr>
            <p:cNvPr id="166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Contact Photo Background"/>
            <p:cNvSpPr/>
            <p:nvPr/>
          </p:nvSpPr>
          <p:spPr>
            <a:xfrm>
              <a:off x="601089" y="1441810"/>
              <a:ext cx="2286000" cy="35746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8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81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7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7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85" name="Subheader"/>
          <p:cNvSpPr/>
          <p:nvPr/>
        </p:nvSpPr>
        <p:spPr>
          <a:xfrm>
            <a:off x="738222" y="1613963"/>
            <a:ext cx="2195352" cy="304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재고선택</a:t>
            </a:r>
            <a:endParaRPr lang="en-US" sz="1000" b="1" dirty="0" smtClean="0">
              <a:solidFill>
                <a:srgbClr val="000000">
                  <a:alpha val="53725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List"/>
          <p:cNvSpPr/>
          <p:nvPr/>
        </p:nvSpPr>
        <p:spPr>
          <a:xfrm>
            <a:off x="737078" y="1836351"/>
            <a:ext cx="2253450" cy="56015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SO-230303-01</a:t>
            </a: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sz="700" dirty="0" smtClean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27008"/>
              </p:ext>
            </p:extLst>
          </p:nvPr>
        </p:nvGraphicFramePr>
        <p:xfrm>
          <a:off x="766686" y="2494984"/>
          <a:ext cx="2143494" cy="2342979"/>
        </p:xfrm>
        <a:graphic>
          <a:graphicData uri="http://schemas.openxmlformats.org/drawingml/2006/table">
            <a:tbl>
              <a:tblPr/>
              <a:tblGrid>
                <a:gridCol w="261373">
                  <a:extLst>
                    <a:ext uri="{9D8B030D-6E8A-4147-A177-3AD203B41FA5}">
                      <a16:colId xmlns:a16="http://schemas.microsoft.com/office/drawing/2014/main" val="1715702241"/>
                    </a:ext>
                  </a:extLst>
                </a:gridCol>
                <a:gridCol w="324541">
                  <a:extLst>
                    <a:ext uri="{9D8B030D-6E8A-4147-A177-3AD203B41FA5}">
                      <a16:colId xmlns:a16="http://schemas.microsoft.com/office/drawing/2014/main" val="3367270213"/>
                    </a:ext>
                  </a:extLst>
                </a:gridCol>
                <a:gridCol w="659644">
                  <a:extLst>
                    <a:ext uri="{9D8B030D-6E8A-4147-A177-3AD203B41FA5}">
                      <a16:colId xmlns:a16="http://schemas.microsoft.com/office/drawing/2014/main" val="63088450"/>
                    </a:ext>
                  </a:extLst>
                </a:gridCol>
                <a:gridCol w="420476">
                  <a:extLst>
                    <a:ext uri="{9D8B030D-6E8A-4147-A177-3AD203B41FA5}">
                      <a16:colId xmlns:a16="http://schemas.microsoft.com/office/drawing/2014/main" val="2101347231"/>
                    </a:ext>
                  </a:extLst>
                </a:gridCol>
                <a:gridCol w="477460">
                  <a:extLst>
                    <a:ext uri="{9D8B030D-6E8A-4147-A177-3AD203B41FA5}">
                      <a16:colId xmlns:a16="http://schemas.microsoft.com/office/drawing/2014/main" val="3782465363"/>
                    </a:ext>
                  </a:extLst>
                </a:gridCol>
              </a:tblGrid>
              <a:tr h="34205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 No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속수</a:t>
                      </a: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수량</a:t>
                      </a: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04159"/>
                  </a:ext>
                </a:extLst>
              </a:tr>
              <a:tr h="2223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P1-22K31-001</a:t>
                      </a: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23422"/>
                  </a:ext>
                </a:extLst>
              </a:tr>
              <a:tr h="2223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P1-22K31-002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09278"/>
                  </a:ext>
                </a:extLst>
              </a:tr>
              <a:tr h="2223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P1-22K31-003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9704"/>
                  </a:ext>
                </a:extLst>
              </a:tr>
              <a:tr h="2223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01454"/>
                  </a:ext>
                </a:extLst>
              </a:tr>
              <a:tr h="22232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929"/>
                  </a:ext>
                </a:extLst>
              </a:tr>
              <a:tr h="2223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P1-22K31-006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3904"/>
                  </a:ext>
                </a:extLst>
              </a:tr>
              <a:tr h="2223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41392"/>
                  </a:ext>
                </a:extLst>
              </a:tr>
              <a:tr h="2223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P1-22K31-008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37555"/>
                  </a:ext>
                </a:extLst>
              </a:tr>
              <a:tr h="222325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9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P1-22K31-009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8068"/>
                  </a:ext>
                </a:extLst>
              </a:tr>
            </a:tbl>
          </a:graphicData>
        </a:graphic>
      </p:graphicFrame>
      <p:grpSp>
        <p:nvGrpSpPr>
          <p:cNvPr id="19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2818069" y="2833385"/>
            <a:ext cx="92111" cy="2004578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9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 rot="5400000">
              <a:off x="4400516" y="2554109"/>
              <a:ext cx="1476475" cy="4810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rot="10800000" flipH="1">
              <a:off x="5088722" y="1720589"/>
              <a:ext cx="100078" cy="415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088722" y="3850773"/>
              <a:ext cx="100078" cy="415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5" name="Button"/>
          <p:cNvSpPr/>
          <p:nvPr/>
        </p:nvSpPr>
        <p:spPr>
          <a:xfrm>
            <a:off x="1136576" y="4882109"/>
            <a:ext cx="674283" cy="233337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/>
          <p:cNvSpPr/>
          <p:nvPr/>
        </p:nvSpPr>
        <p:spPr>
          <a:xfrm>
            <a:off x="1902453" y="4882109"/>
            <a:ext cx="674283" cy="233337"/>
          </a:xfrm>
          <a:prstGeom prst="roundRect">
            <a:avLst>
              <a:gd name="adj" fmla="val 5000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Input Field"/>
          <p:cNvSpPr>
            <a:spLocks noChangeArrowheads="1"/>
          </p:cNvSpPr>
          <p:nvPr/>
        </p:nvSpPr>
        <p:spPr bwMode="auto">
          <a:xfrm>
            <a:off x="1281400" y="2312468"/>
            <a:ext cx="359232" cy="136008"/>
          </a:xfrm>
          <a:prstGeom prst="rect">
            <a:avLst/>
          </a:prstGeom>
          <a:solidFill>
            <a:srgbClr val="FFFFCC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smtClean="0">
                <a:latin typeface="Segoe UI" panose="020B0502040204020203" pitchFamily="34" charset="0"/>
                <a:cs typeface="Segoe UI" panose="020B0502040204020203" pitchFamily="34" charset="0"/>
              </a:rPr>
              <a:t>141</a:t>
            </a:r>
            <a:endParaRPr lang="en-US"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4528" y="2277452"/>
            <a:ext cx="657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선택수량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77" name="Checkbox"/>
          <p:cNvSpPr>
            <a:spLocks noChangeAspect="1" noEditPoints="1"/>
          </p:cNvSpPr>
          <p:nvPr/>
        </p:nvSpPr>
        <p:spPr bwMode="auto">
          <a:xfrm>
            <a:off x="837114" y="2891790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Checkbox"/>
          <p:cNvSpPr>
            <a:spLocks noChangeAspect="1" noEditPoints="1"/>
          </p:cNvSpPr>
          <p:nvPr/>
        </p:nvSpPr>
        <p:spPr bwMode="auto">
          <a:xfrm>
            <a:off x="837114" y="260300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Checkbox"/>
          <p:cNvSpPr>
            <a:spLocks noChangeAspect="1" noEditPoints="1"/>
          </p:cNvSpPr>
          <p:nvPr/>
        </p:nvSpPr>
        <p:spPr bwMode="auto">
          <a:xfrm>
            <a:off x="837114" y="3121536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Checkbox"/>
          <p:cNvSpPr>
            <a:spLocks noChangeAspect="1" noEditPoints="1"/>
          </p:cNvSpPr>
          <p:nvPr/>
        </p:nvSpPr>
        <p:spPr bwMode="auto">
          <a:xfrm>
            <a:off x="837114" y="334175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Checkbox"/>
          <p:cNvSpPr>
            <a:spLocks noChangeAspect="1" noEditPoints="1"/>
          </p:cNvSpPr>
          <p:nvPr/>
        </p:nvSpPr>
        <p:spPr bwMode="auto">
          <a:xfrm>
            <a:off x="837114" y="354596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Checkbox"/>
          <p:cNvSpPr>
            <a:spLocks noChangeAspect="1" noEditPoints="1"/>
          </p:cNvSpPr>
          <p:nvPr/>
        </p:nvSpPr>
        <p:spPr bwMode="auto">
          <a:xfrm>
            <a:off x="837114" y="377722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Checkbox"/>
          <p:cNvSpPr>
            <a:spLocks noChangeAspect="1" noEditPoints="1"/>
          </p:cNvSpPr>
          <p:nvPr/>
        </p:nvSpPr>
        <p:spPr bwMode="auto">
          <a:xfrm>
            <a:off x="837114" y="400849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heckbox"/>
          <p:cNvSpPr>
            <a:spLocks noChangeAspect="1" noEditPoints="1"/>
          </p:cNvSpPr>
          <p:nvPr/>
        </p:nvSpPr>
        <p:spPr bwMode="auto">
          <a:xfrm>
            <a:off x="837114" y="4243184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Checkbox"/>
          <p:cNvSpPr>
            <a:spLocks noChangeAspect="1" noEditPoints="1"/>
          </p:cNvSpPr>
          <p:nvPr/>
        </p:nvSpPr>
        <p:spPr bwMode="auto">
          <a:xfrm>
            <a:off x="837114" y="4451588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Checkbox"/>
          <p:cNvSpPr>
            <a:spLocks noChangeAspect="1" noEditPoints="1"/>
          </p:cNvSpPr>
          <p:nvPr/>
        </p:nvSpPr>
        <p:spPr bwMode="auto">
          <a:xfrm>
            <a:off x="837114" y="4659992"/>
            <a:ext cx="114300" cy="114300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Tooltip" descr="&lt;Tags&gt;&lt;SMARTRESIZEENABLED&gt;True&lt;/SMARTRESIZEENABLED&gt;&lt;SMARTRESIZEMINSIZE&gt;13,8&lt;/SMARTRESIZEMINSIZE&gt;&lt;/Tags&gt;"/>
          <p:cNvGrpSpPr/>
          <p:nvPr/>
        </p:nvGrpSpPr>
        <p:grpSpPr>
          <a:xfrm>
            <a:off x="2881797" y="2007449"/>
            <a:ext cx="3384267" cy="207026"/>
            <a:chOff x="2674545" y="1217147"/>
            <a:chExt cx="3384267" cy="207026"/>
          </a:xfrm>
          <a:solidFill>
            <a:srgbClr val="FFFFFF"/>
          </a:solidFill>
        </p:grpSpPr>
        <p:sp>
          <p:nvSpPr>
            <p:cNvPr id="52" name="Box" descr="&lt;SmartSettings&gt;&lt;SmartResize anchorLeft=&quot;Absolute&quot; anchorTop=&quot;Absolute&quot; anchorRight=&quot;None&quot; anchorBottom=&quot;Absolut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2741237" y="1217147"/>
              <a:ext cx="3317575" cy="207026"/>
            </a:xfrm>
            <a:prstGeom prst="roundRect">
              <a:avLst>
                <a:gd name="adj" fmla="val 11391"/>
              </a:avLst>
            </a:prstGeom>
            <a:solidFill>
              <a:srgbClr val="FFFFC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45720" tIns="27432" rIns="45720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선택된 출하의뢰 건의 품목코드에 해당하는 제목 목록만 조회됨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Arrow" descr="&lt;Tags&gt;&lt;SMARTRESIZEANCHORS&gt;None,None,Absolute,None&lt;/SMARTRESIZEANCHORS&gt;&lt;/Tags&gt;"/>
            <p:cNvSpPr/>
            <p:nvPr/>
          </p:nvSpPr>
          <p:spPr>
            <a:xfrm rot="16200000">
              <a:off x="2669210" y="1287315"/>
              <a:ext cx="77360" cy="66690"/>
            </a:xfrm>
            <a:prstGeom prst="triangl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5" name="Gap" descr="&lt;Tags&gt;&lt;SMARTRESIZEANCHORS&gt;None,None,Absolute,None&lt;/SMARTRESIZEANCHORS&gt;&lt;/Tags&gt;"/>
            <p:cNvCxnSpPr/>
            <p:nvPr/>
          </p:nvCxnSpPr>
          <p:spPr>
            <a:xfrm rot="5400000">
              <a:off x="2708850" y="1320659"/>
              <a:ext cx="64770" cy="0"/>
            </a:xfrm>
            <a:prstGeom prst="line">
              <a:avLst/>
            </a:prstGeom>
            <a:grpFill/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45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nel"/>
          <p:cNvSpPr/>
          <p:nvPr/>
        </p:nvSpPr>
        <p:spPr>
          <a:xfrm>
            <a:off x="185965" y="915854"/>
            <a:ext cx="7780988" cy="546547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8001"/>
              </p:ext>
            </p:extLst>
          </p:nvPr>
        </p:nvGraphicFramePr>
        <p:xfrm>
          <a:off x="128466" y="25186"/>
          <a:ext cx="9649069" cy="48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27026097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0550732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3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900" b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경로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PDA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메인화면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출하현황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PG 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출하등록된 내역을 조회한다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45751" marB="4575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J9UbVstmAS3RHaRvSsW60W6XC8mec0YZ5PmvREk9k2/yN4RKg1htLvzYShM51mdTWlem/S8qtOM6dYSO34AXuDm5/nyop0TgvdCBM07zEHfzpazMq+/W2erFaGDbk/m2fIin/lfE5DluixDMMJU1WVe18UsTydVVaZny6LdOvN56llVL9Km88EoPTterVLq844D6PEcngkx45jh9d/GiwEyeESKtoRBXs+zVd6AlO4PGkR+pQwkH2ljy18Mefw6h17JZ9JGevPwjOCKpzhPt/zuxmeNQO+8OvA6Hprk49kMXLDAjLJ6iLfskmRM7z3PJnm59RG48tFHIE/sxTNwxnGdZzzV/MtnUWim3dZHH43SvZ2dIYAGzPi7xYy5jdre1BSwqWVArTfV67amCdzqT6x5QJ62zabzNAdvpnNhzuHOBjiZmCDC+1tmxL//G/fqjaP22qaffDbU69j/Y3B8dd6u62Xa1us80u0v6X+Ul0Zf+88Acyn084xeuhm89+cv2ST1l1UxS58Wzapq8q1hYWbhGJiR31WUy80SNkRc231kWDcqNL9xMFI8rINi4EOaqEJlWsS4aKti9yRt8uUsr0fCfcf1RZPmwyRr6+sbKfLDVHkDKOB5H9VnnqD9V6sZEfBZXS1Ata2tLaum7gjN7rCgxSZ4mG/xTLOW1MXW6btpzuotzd/dzGcgyPPq4gJyW9dVvfXRs6wo4dBU6ZoxBUVTQj9tgP+YNCTB7TOT96v7Y4N/8LpYrMrivKCJy6bkozbokbto4Chk6Ufa70fv4xqw1xewyKP0TJg6m5SeAumQwgAwpjouM6aV57S19teBts+Lpn3MuByhccCr3nc9gTbv89dEora4zN/o+5uxkyZlscx336v1Xqd12H5gKs1XcF6KrCx+gPnkwT1ucpqQOj//7CN/Qj66e0S+W9NmS/Lhz0kKxJFe5VMww6wPWXjCYwKLTYQR8KjaHlAE3oyNZPCvoLekG/416rDhianpedGMhV/o35hORgPXpfUElGP6L4CQUA4OtS2HWkTuomMX/1QV042DuMjb9Bcbm9nhNDVYhxHd81788XneklyTEsFPnnEG386zlnpe1XmDEI+/ma7rmv4orxUXUOx9pj9g7ONgOB9Cih4J8NBw+h9usBy/q1UBHBNnJAlblzBNMQtknnZeV1csU2RH1wuijdXxWx/JMIsmXVYtSd4iN6GWwbsZfzTsZgKn/owLRvE3BgaHp2fF/WfDe3hgEa4KGDBS1YUE7OS+sE+z+c3zsiIeIuo8z8/haTPyY/wREcfoi2+qlX2Pfr/htYZdd35PXHv2KUC6r9qiRAanZcMuRLwBGKJYgnRGdv+d6AbjVeCTL88dlM1w3KCBUDChtyGFHXv/7ZsJ0hn/a3/86nH1qRP2cucmOlnCfK9Pog6o75u5vJFoETqJYb4FxfpUkle/NrlCgCPDX7cnjGGj7/fm8EZCkPCJV8p+QHMDy5LK8JyLeETTfW6QfjzOsRZDGaS/QN+f+RnPdna+l/TYDUiYx2FvA3mjPrb9L2/BBnjikWns8WB/Oy8u5spuGFzQ8c1MFDFF/mPmSF26/4/N0S0QweMGaKfxi6ydjykr6A1exPqTfuttb9JF//HnI8pxnt8kdebpduMY6RMf5i2g3TCheG7HZ+9PPMuKMephUgPiaettx7gyUPn861LP15+WdgLyFsBuIN6Grzd8peH0yZdfbIio/ecGymc3R9qevxsNs/1nAPPIxzd57t00lzo4LkkZNo8MUxo+WRclpS/SZqLhbfDxQK4TGuX9k8eUNc4zzI7oN2MEyZ1yBvH9/Vfg0kzGupZwlO7coKuoLQWKlLN5Toy8IZeLRzWnoPlZ10J/fa6yOGx99C4dzITj6c27/+ict7KaMuzUmiFs6kiHivbj1y1l25vvFu2c8PtoU5CDxx8MjYUdk9NmCpKVeTYDhu82jsK+r/0PoRmXkv6HGggS3CBlv/E9FSdOkHZyfYbKwOxGoZLG3/u++GQIDpiglDRrtyBd9vtfnH70+9a/75I0Bv3kf5cfpb9kpOLHL+h6x/hFtRwIJojSzwqKt5wKisgqBSuWb03Isr0boTHW9rbQvKAWO4f047Fal2LJ1qVRKRuZtUWa7eKTT26vAYyH03yv+H6Xy9Jf+AvT3zX+5TAPbpCz3pgLGXK08YQ009sPZDss/pj0A6YC4X2d/6I1LT93EmR4ghheUHw8qLuEo6MswCKP1bFXeUN5vNMlMqYzGu7QMko03h+gow0x7mYzXi1v4u2+Qc7Bs2FWVRgBk7oy7HKjEi8C7c3kvkGreT2MX+ULsrNbO+QnUZq/LhbMndHVHPPA7bPsfltuNs9Q3zcOk9+wlrC70P4evb5eT4TS6LgHZyMeHeMeTWP7j0zPYy+LclKtl11V6z83GFevawtTeGTTWwMBvoEwYrp8DdcOz80xgIczVrazyZbp7pvm6zC16tFoWPsN6gbhTdJOs/VylpH4N7REB5MVf+NqTp6zc6h0oplRN6qK99cSgtjzrGlByvfzJ7ofnRfLrCxvrzMHFfLtVs03eiaRZWw8EUxOyPWqb3Z7bsj/v65IbVF+uqQlL2SnG543OOxZMyWPDaq4qhE+TK6xClDU6ePpEUWDj+9OjyQefK81IF0EoHWm1gwZKDy5/sm8pk+y8nlFAR4y6P4CnWB1M02k3RgQt2a0nHxBfWkswl/t6tKS/LV3e7fGOJwMBFExcfZildX5m2pLYOHD6Nrwz80MIdnxTU/Rt6u6+AFWR/4/MUmgQH+W8OnPyjR99DKrG1pG5aWyC1LAS3+llQfES4VYZ4UzpdMYLrTh5T7oFVwLTD1Aw+2cZPXXmFCeycgypvtVkJIVzRun0emf/nfv44FydG/7HZsE5RfFtK6aiubwy/PzYprTVNb5+IumYnQ5cbloqs/rar1CXOFBEJtDIHY7X7yqWuZafLdzTl/GEcLTD7NfZItgxRdAPiLbk1KC5KP3t1+MuBjJ9AK/n7X5AtGkh+/n9vMbnCsPwM0p5Zt8q02LhXhueB9PECzscrDwmTdKmaFN4YH/3KI/PJ7KSP3ObvYLzcOL89Ns+Yp0UtbkrxXUgFGPPTfSzjy3HBMeKx7vKRnH61Y+2MjnsUd6+3bWwD1+VhPfb+yVoiUKflru9A3R6mv290L7gUwNyVPseQ9S4nGuKXnhQtjbpsXN02eRoUB86LnFooJ5bJQZJiZBKcj51yT2+7HSszrPSaQXX7Ozn0tOSl/TTE3bfPb/bpbqTq6M5D2B/NzwpVse/aHyJFL7X7Mjyx8MY/dnkTN82vx/bEr3/j88pXs/y1NqaPP/7im9ZbPB5EfseQ9igZE6Y32PWcHzBQVU86wcKwgK5b6c/DQp8/dTsbcgw9dfpsZzKwLegnCDw3W+7E1j3rygPvylZhk4tmTiNsglUB6qQLg0/J6uKFIEZCT9jf0L+ZD0Z34mHfz+SdW21eIGnhhMPFije1OK/jbwe7mnG6HfLrFI0LAYfvLlF6fvpjmv9aXR9O0AeyAKfV5dXOT1+LSuq3rro2dZgVRjW1H+hyYnKyn/qEQVhOlzStwsp3l6TlE+pWvF/dFpHdMyJCEQjdnxxHOKeG7KYd6QHTnm5V+ksbBECj6jISCdYUPor5HQEAWq2fT3WsP1V/1dkjq2NjcwM4OR3gZBF3RLSVkb5W+x+F4Xn+10d1PkKgAoHV8tZ28qTYT3oNqx7aa/x8a+9r6fPrppHYdfkUQRzaLpTj641SJQMPbf1VvWuMk83KA+iVeermk9fQquQCdOk21+MTIMH8exhUoysQnORr079JX1t6KT+MGJnIAo0gWE7gPJE8P1Z59M70cE7+WACN7C/dcbfMivwbDfD9bYZmfEMA57yEFDeMkChJQ6wSk3uY0bLT7YrjfAD2a5G/Nft3CDYpht1NDd5xZ94BEp83qCCuv0+72NGth/nEJFDsCDs3mB139+9p0p89ySQnjOyyqjRd9VNoVxjYu/4RuyMIHyxFILWZaoxtj03XeLWTsna7Q/3tvb3/v0/JZTgMcjvHTR0ef82SfhZ9LdJ2aQX7M3TFCnM/rolsBuEaPgudmdNc8PaYYx6IFJ3PCVmd974739e9/07H5NcPHp+2ZYZaMi9h8fIcloSDb8lv1k4ZrV67xF2tVXRiNxj2+tksh6nr5bZeQ4IO1BSzrnhOM0bxryyW+pazr5pJtNjP+8Bxv/8LQnnvdADE9IBKuF3CfCWI/7HP5J8JHhv92d8/dA1jy9/gKDd0N/JMydEdySK/HcUr/hub2Ow/Nh86AS7j74dl5czNvOPEgr/xNt9g3Mg0IKJ2Jzh+FE3N7G4LnlPNxaYdV5u66XPqq3QOb/5dm2rg/4YTm39/j41skiPBtGuClplM1mXgqmYRayKaEYsHieq/+h4YR+DuB9M0Wv8kV1SXksJIdsrMq5rA9NF11WxUzBqz+y9XUzRbv//8sURXNCG6D28jmfvUc+B89xb80zguEGBMJEDYnxDXG4G5/wQID9phcHVcVtAPwcCnvNwwwF6WuLfOfP9xTpJm9Foh83eZ5O6/z8M0iyzVp/dPfIJq6/rmRr7vpGiT6vavJkicGLSKKUROmQvjj6LN2hn9vbt5fzQS5xElZ8f4jmXd48breKgSx8XEV5K83DLvb7Yu6ADuEdLHAPJIAj/HTroODrYLx3I8ba7SaM+x+Gui3+sjfUAMaAfODj16t8WpwXavBmRU3DgDKozslQQ2InWe1JxJA0GEnIl+uFF9m4Bh1K3iCxb+acJqX1mhpINasyuyalkk2MQiFN3ebL9j1klTzV0XvqjQEsJnlZXX1NLCTS+4YQKREx6TrW+6OCGOobQqTm8OBrY/IKrwesqz9+yf8Dc59dhUpXAAA=&lt;/Code&gt;&lt;CodeSignature&gt;anTPZykcFegbIf9eg800pPNwpSFSYVs7AsOkjk4AnO4Om8ra4ipr2ozwGuHOcrO4SvBGJDJpvNWuC4QLwIHQH51U8cbPbbBAgNQSFtOlinCgz+0g9EsWqMXTXitoxmbK73jy7ZpO87XOSu++ZM6vhUk22Z/rR5LLGNYgOBMtJvYv0zivM6b5NZ0MA5+XCpFTlh3bdsSLg5ajKNIZ4a1577AC/DThQBLcGkORoz73ec1xvDVrYiWhKYamFNMAws05vGxe+BRCatkavuibraH78ikxeVOXRTentRhv53EV33P671oP0539pZ48SiByHcpVmdnwj3PrPjsTj+AGJTUqRA==&lt;/CodeSignature&gt;&lt;/SmartOptions&gt;&lt;SmartResize enabled=&quot;True&quot; minWidth=&quot;0&quot; minHeight=&quot;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9492" y="591504"/>
            <a:ext cx="900076" cy="240301"/>
            <a:chOff x="595686" y="1261240"/>
            <a:chExt cx="900076" cy="240301"/>
          </a:xfrm>
          <a:solidFill>
            <a:srgbClr val="FFFFFF"/>
          </a:solidFill>
        </p:grpSpPr>
        <p:cxnSp>
          <p:nvCxnSpPr>
            <p:cNvPr id="58" name="Line 1" descr="&lt;Tags&gt;&lt;SMARTRESIZEANCHORS&gt;Absolute,None,Absolute,None&lt;/SMARTRESIZEANCHORS&gt;&lt;/Tags&gt;"/>
            <p:cNvCxnSpPr/>
            <p:nvPr/>
          </p:nvCxnSpPr>
          <p:spPr>
            <a:xfrm flipH="1">
              <a:off x="595686" y="1261242"/>
              <a:ext cx="95213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ab Selected" descr="&lt;SmartSettings&gt;&lt;SmartResize anchorLeft=&quot;Absolute&quot; anchorTop=&quot;Absolute&quot; anchorRight=&quot;None&quot; anchorBottom=&quot;Absolute&quot; /&gt;&lt;/SmartSettings&gt;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90899" y="1261240"/>
              <a:ext cx="804863" cy="240301"/>
            </a:xfrm>
            <a:custGeom>
              <a:avLst/>
              <a:gdLst>
                <a:gd name="T0" fmla="*/ 2218 w 2218"/>
                <a:gd name="T1" fmla="*/ 0 h 670"/>
                <a:gd name="T2" fmla="*/ 2218 w 2218"/>
                <a:gd name="T3" fmla="*/ 670 h 670"/>
                <a:gd name="T4" fmla="*/ 0 w 2218"/>
                <a:gd name="T5" fmla="*/ 670 h 670"/>
                <a:gd name="T6" fmla="*/ 0 w 2218"/>
                <a:gd name="T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2218" y="0"/>
                  </a:moveTo>
                  <a:lnTo>
                    <a:pt x="2218" y="670"/>
                  </a:lnTo>
                  <a:lnTo>
                    <a:pt x="0" y="67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출하현황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0" name="Close"/>
          <p:cNvSpPr>
            <a:spLocks noChangeAspect="1" noEditPoints="1"/>
          </p:cNvSpPr>
          <p:nvPr/>
        </p:nvSpPr>
        <p:spPr bwMode="auto">
          <a:xfrm>
            <a:off x="930840" y="607433"/>
            <a:ext cx="87197" cy="8805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 Box"/>
          <p:cNvSpPr/>
          <p:nvPr/>
        </p:nvSpPr>
        <p:spPr>
          <a:xfrm>
            <a:off x="8061170" y="908720"/>
            <a:ext cx="1719385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90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0" name="Edit Contact"/>
          <p:cNvGrpSpPr/>
          <p:nvPr/>
        </p:nvGrpSpPr>
        <p:grpSpPr>
          <a:xfrm>
            <a:off x="912148" y="1556792"/>
            <a:ext cx="2291403" cy="4064000"/>
            <a:chOff x="595686" y="1261242"/>
            <a:chExt cx="2291403" cy="4064000"/>
          </a:xfrm>
        </p:grpSpPr>
        <p:sp>
          <p:nvSpPr>
            <p:cNvPr id="301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8" name="Contact Photo Background"/>
            <p:cNvSpPr/>
            <p:nvPr/>
          </p:nvSpPr>
          <p:spPr>
            <a:xfrm>
              <a:off x="601089" y="1441810"/>
              <a:ext cx="2286000" cy="35746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06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319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1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7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308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9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10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317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8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1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315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6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12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313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4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57" name="Subheader"/>
          <p:cNvSpPr/>
          <p:nvPr/>
        </p:nvSpPr>
        <p:spPr>
          <a:xfrm>
            <a:off x="941085" y="1757979"/>
            <a:ext cx="2195352" cy="304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출하현황</a:t>
            </a:r>
            <a:endParaRPr lang="en-US" sz="1000" b="1" dirty="0" smtClean="0">
              <a:solidFill>
                <a:srgbClr val="000000">
                  <a:alpha val="53725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4" name="List"/>
          <p:cNvSpPr/>
          <p:nvPr/>
        </p:nvSpPr>
        <p:spPr>
          <a:xfrm>
            <a:off x="939941" y="2431570"/>
            <a:ext cx="2253450" cy="243759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SO-230303-01, </a:t>
            </a:r>
            <a:r>
              <a:rPr lang="ko-KR" alt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</a:t>
            </a: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 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2023-03-03 14:00, 150EA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SO-230303-02, </a:t>
            </a:r>
            <a:r>
              <a:rPr lang="ko-KR" alt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150EA </a:t>
            </a:r>
            <a:r>
              <a:rPr lang="ko-KR" altLang="en-US" sz="7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r>
              <a:rPr lang="en-US" altLang="ko-KR" sz="7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2023-03-03 14:00, </a:t>
            </a:r>
            <a:r>
              <a:rPr lang="en-US" altLang="ko-KR" sz="7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150EA</a:t>
            </a:r>
            <a:endParaRPr lang="en-US" altLang="ko-KR" sz="70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SO-230303-03, </a:t>
            </a:r>
            <a:r>
              <a:rPr lang="ko-KR" alt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150EA </a:t>
            </a:r>
            <a:r>
              <a:rPr lang="ko-KR" altLang="en-US" sz="7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r>
              <a:rPr lang="en-US" altLang="ko-KR" sz="7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2023-03-03 14:00, 150EA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SO-230303-04, </a:t>
            </a:r>
            <a:r>
              <a:rPr lang="ko-KR" alt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출하중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150EA </a:t>
            </a:r>
            <a:r>
              <a:rPr lang="ko-KR" altLang="en-US" sz="7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홍길동</a:t>
            </a:r>
            <a:r>
              <a:rPr lang="en-US" altLang="ko-KR" sz="7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2023-03-03 14:00, </a:t>
            </a:r>
            <a:r>
              <a:rPr lang="en-US" altLang="ko-KR" sz="7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150EA</a:t>
            </a:r>
            <a:endParaRPr lang="en-US" altLang="ko-KR" sz="700">
              <a:solidFill>
                <a:srgbClr val="000000">
                  <a:alpha val="87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5" name="Edit Contact"/>
          <p:cNvGrpSpPr/>
          <p:nvPr/>
        </p:nvGrpSpPr>
        <p:grpSpPr>
          <a:xfrm>
            <a:off x="4894491" y="1556792"/>
            <a:ext cx="2290757" cy="4064000"/>
            <a:chOff x="590929" y="1261242"/>
            <a:chExt cx="2290757" cy="4064000"/>
          </a:xfrm>
        </p:grpSpPr>
        <p:sp>
          <p:nvSpPr>
            <p:cNvPr id="166" name="Background"/>
            <p:cNvSpPr/>
            <p:nvPr/>
          </p:nvSpPr>
          <p:spPr>
            <a:xfrm>
              <a:off x="595686" y="1261242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Contact Photo Background"/>
            <p:cNvSpPr/>
            <p:nvPr/>
          </p:nvSpPr>
          <p:spPr>
            <a:xfrm>
              <a:off x="590929" y="1441810"/>
              <a:ext cx="2286000" cy="35746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8" name="Navigation Bar"/>
            <p:cNvGrpSpPr/>
            <p:nvPr/>
          </p:nvGrpSpPr>
          <p:grpSpPr>
            <a:xfrm>
              <a:off x="595686" y="5020442"/>
              <a:ext cx="2286000" cy="304800"/>
              <a:chOff x="1517650" y="4775200"/>
              <a:chExt cx="2286000" cy="304800"/>
            </a:xfrm>
          </p:grpSpPr>
          <p:sp>
            <p:nvSpPr>
              <p:cNvPr id="181" name="Navigation Bar Container"/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2" name="Back"/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3" name="Home"/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4" name="Recents"/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9" name="Status Bar"/>
            <p:cNvGrpSpPr/>
            <p:nvPr/>
          </p:nvGrpSpPr>
          <p:grpSpPr>
            <a:xfrm>
              <a:off x="595686" y="1261242"/>
              <a:ext cx="2286000" cy="152400"/>
              <a:chOff x="595686" y="1268402"/>
              <a:chExt cx="2286000" cy="152400"/>
            </a:xfrm>
          </p:grpSpPr>
          <p:sp>
            <p:nvSpPr>
              <p:cNvPr id="170" name="System Bar Container"/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1" name="Time"/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72" name="Battery"/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179" name="Battery Part 1"/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0" name="Battery Part 2"/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3" name="Signal Strength"/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77" name="Signal Strength Part 1"/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8" name="Signal Strength Part 2"/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74" name="WiFi"/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5" name="WiFi Part 1"/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WiFi Part 2"/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sp>
        <p:nvSpPr>
          <p:cNvPr id="185" name="Subheader"/>
          <p:cNvSpPr/>
          <p:nvPr/>
        </p:nvSpPr>
        <p:spPr>
          <a:xfrm>
            <a:off x="4928185" y="1757979"/>
            <a:ext cx="2195352" cy="30480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1000" b="1" smtClean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출하현황</a:t>
            </a:r>
            <a:endParaRPr lang="en-US" sz="1000" b="1" dirty="0" smtClean="0">
              <a:solidFill>
                <a:srgbClr val="000000">
                  <a:alpha val="53725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6" name="List"/>
          <p:cNvSpPr/>
          <p:nvPr/>
        </p:nvSpPr>
        <p:spPr>
          <a:xfrm>
            <a:off x="4927041" y="1980367"/>
            <a:ext cx="2253450" cy="56015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 b="1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SO-230303-01</a:t>
            </a: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F3000019,  AJU USA, 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포항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47</a:t>
            </a:r>
            <a:r>
              <a:rPr lang="ko-KR" altLang="en-US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</a:t>
            </a:r>
            <a:r>
              <a:rPr lang="en-US" altLang="ko-KR" sz="800" smtClean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1234, 150EA</a:t>
            </a:r>
            <a:endParaRPr lang="en-US" sz="700" dirty="0" smtClean="0">
              <a:solidFill>
                <a:srgbClr val="000000">
                  <a:alpha val="54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Selection Overlay"/>
          <p:cNvSpPr/>
          <p:nvPr/>
        </p:nvSpPr>
        <p:spPr>
          <a:xfrm>
            <a:off x="930840" y="2571391"/>
            <a:ext cx="2262552" cy="445320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89" name="표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47632"/>
              </p:ext>
            </p:extLst>
          </p:nvPr>
        </p:nvGraphicFramePr>
        <p:xfrm>
          <a:off x="4956651" y="2894340"/>
          <a:ext cx="2156751" cy="2087640"/>
        </p:xfrm>
        <a:graphic>
          <a:graphicData uri="http://schemas.openxmlformats.org/drawingml/2006/table">
            <a:tbl>
              <a:tblPr/>
              <a:tblGrid>
                <a:gridCol w="433716">
                  <a:extLst>
                    <a:ext uri="{9D8B030D-6E8A-4147-A177-3AD203B41FA5}">
                      <a16:colId xmlns:a16="http://schemas.microsoft.com/office/drawing/2014/main" val="1715702241"/>
                    </a:ext>
                  </a:extLst>
                </a:gridCol>
                <a:gridCol w="748554">
                  <a:extLst>
                    <a:ext uri="{9D8B030D-6E8A-4147-A177-3AD203B41FA5}">
                      <a16:colId xmlns:a16="http://schemas.microsoft.com/office/drawing/2014/main" val="63088450"/>
                    </a:ext>
                  </a:extLst>
                </a:gridCol>
                <a:gridCol w="442946">
                  <a:extLst>
                    <a:ext uri="{9D8B030D-6E8A-4147-A177-3AD203B41FA5}">
                      <a16:colId xmlns:a16="http://schemas.microsoft.com/office/drawing/2014/main" val="2101347231"/>
                    </a:ext>
                  </a:extLst>
                </a:gridCol>
                <a:gridCol w="531535">
                  <a:extLst>
                    <a:ext uri="{9D8B030D-6E8A-4147-A177-3AD203B41FA5}">
                      <a16:colId xmlns:a16="http://schemas.microsoft.com/office/drawing/2014/main" val="3782465363"/>
                    </a:ext>
                  </a:extLst>
                </a:gridCol>
              </a:tblGrid>
              <a:tr h="240776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Lot No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출하 </a:t>
                      </a:r>
                      <a:r>
                        <a:rPr kumimoji="0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</a:t>
                      </a:r>
                      <a:endParaRPr kumimoji="0" lang="ko-KR" alt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04159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P1-22K31-001</a:t>
                      </a: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23422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P1-22K31-002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409278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P1-22K31-003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69704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P1-22K31-004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01454"/>
                  </a:ext>
                </a:extLst>
              </a:tr>
              <a:tr h="15649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1pPr>
                      <a:lvl2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2pPr>
                      <a:lvl3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3pPr>
                      <a:lvl4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4pPr>
                      <a:lvl5pPr latinLnBrk="1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7929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P1-22K31-006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3904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41392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P1-22K31-008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17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37555"/>
                  </a:ext>
                </a:extLst>
              </a:tr>
              <a:tr h="156498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9</a:t>
                      </a:r>
                      <a:endParaRPr kumimoji="0" lang="ko-KR" altLang="en-US" sz="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5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P1-22K31-009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10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         5</a:t>
                      </a:r>
                      <a:endParaRPr kumimoji="0" lang="ko-KR" altLang="en-US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91454" marR="91454" marT="45708" marB="45708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8068"/>
                  </a:ext>
                </a:extLst>
              </a:tr>
            </a:tbl>
          </a:graphicData>
        </a:graphic>
      </p:graphicFrame>
      <p:grpSp>
        <p:nvGrpSpPr>
          <p:cNvPr id="190" name="Scrollbar" descr="&lt;SmartSettings&gt;&lt;SmartResize enabled=&quot;True&quot; minWidth=&quot;7&quot; minHeight=&quot;60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7005654" y="3152057"/>
            <a:ext cx="94489" cy="1771650"/>
            <a:chOff x="5066755" y="1652473"/>
            <a:chExt cx="144017" cy="2304356"/>
          </a:xfrm>
          <a:solidFill>
            <a:srgbClr val="FFFFFF"/>
          </a:solidFill>
        </p:grpSpPr>
        <p:sp>
          <p:nvSpPr>
            <p:cNvPr id="191" name="Track"/>
            <p:cNvSpPr/>
            <p:nvPr/>
          </p:nvSpPr>
          <p:spPr>
            <a:xfrm rot="5400000">
              <a:off x="3986586" y="2732642"/>
              <a:ext cx="2304356" cy="144017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7"/>
              </p:custDataLst>
            </p:nvPr>
          </p:nvSpPr>
          <p:spPr>
            <a:xfrm rot="5400000">
              <a:off x="4454939" y="2523124"/>
              <a:ext cx="1367630" cy="50514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rot="10800000" flipH="1">
              <a:off x="5089982" y="1729545"/>
              <a:ext cx="97559" cy="4705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5089982" y="3836829"/>
              <a:ext cx="97559" cy="4705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5" name="Button"/>
          <p:cNvSpPr/>
          <p:nvPr/>
        </p:nvSpPr>
        <p:spPr>
          <a:xfrm>
            <a:off x="5741733" y="5026125"/>
            <a:ext cx="674283" cy="233337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</a:t>
            </a:r>
            <a:endParaRPr lang="en-US" sz="1000" dirty="0" smtClean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440832" y="2690914"/>
            <a:ext cx="1224136" cy="300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0" name="Double Tap"/>
          <p:cNvGrpSpPr>
            <a:grpSpLocks noChangeAspect="1"/>
          </p:cNvGrpSpPr>
          <p:nvPr/>
        </p:nvGrpSpPr>
        <p:grpSpPr>
          <a:xfrm>
            <a:off x="2825099" y="2788232"/>
            <a:ext cx="539686" cy="752949"/>
            <a:chOff x="2640013" y="1555751"/>
            <a:chExt cx="984250" cy="1373188"/>
          </a:xfrm>
        </p:grpSpPr>
        <p:sp>
          <p:nvSpPr>
            <p:cNvPr id="21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0" name="Drop-Down Box" descr="&lt;SmartSettings&gt;&lt;SmartResize enabled=&quot;True&quot; minWidth=&quot;18&quot; minHeight=&quot;7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974438" y="2027549"/>
            <a:ext cx="882219" cy="348813"/>
            <a:chOff x="595685" y="1497716"/>
            <a:chExt cx="1368149" cy="348813"/>
          </a:xfrm>
          <a:solidFill>
            <a:srgbClr val="FFFFFF"/>
          </a:solidFill>
        </p:grpSpPr>
        <p:sp>
          <p:nvSpPr>
            <p:cNvPr id="101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5" y="1497716"/>
              <a:ext cx="1110730" cy="348813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의뢰번호</a:t>
              </a:r>
              <a:endParaRPr lang="en-US" altLang="ko-KR" sz="8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80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품목코드</a:t>
              </a:r>
              <a:endParaRPr 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1706418" y="1551576"/>
              <a:ext cx="25741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85493" y="1654034"/>
              <a:ext cx="99264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Input Field"/>
          <p:cNvSpPr>
            <a:spLocks noChangeArrowheads="1"/>
          </p:cNvSpPr>
          <p:nvPr/>
        </p:nvSpPr>
        <p:spPr bwMode="auto">
          <a:xfrm>
            <a:off x="1900956" y="2090896"/>
            <a:ext cx="980022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Search"/>
          <p:cNvSpPr>
            <a:spLocks noChangeAspect="1" noEditPoints="1"/>
          </p:cNvSpPr>
          <p:nvPr/>
        </p:nvSpPr>
        <p:spPr bwMode="auto">
          <a:xfrm>
            <a:off x="2932786" y="2095310"/>
            <a:ext cx="202273" cy="202273"/>
          </a:xfrm>
          <a:custGeom>
            <a:avLst/>
            <a:gdLst>
              <a:gd name="T0" fmla="*/ 533 w 1402"/>
              <a:gd name="T1" fmla="*/ 0 h 1402"/>
              <a:gd name="T2" fmla="*/ 0 w 1402"/>
              <a:gd name="T3" fmla="*/ 532 h 1402"/>
              <a:gd name="T4" fmla="*/ 533 w 1402"/>
              <a:gd name="T5" fmla="*/ 1065 h 1402"/>
              <a:gd name="T6" fmla="*/ 862 w 1402"/>
              <a:gd name="T7" fmla="*/ 950 h 1402"/>
              <a:gd name="T8" fmla="*/ 909 w 1402"/>
              <a:gd name="T9" fmla="*/ 997 h 1402"/>
              <a:gd name="T10" fmla="*/ 928 w 1402"/>
              <a:gd name="T11" fmla="*/ 1113 h 1402"/>
              <a:gd name="T12" fmla="*/ 1177 w 1402"/>
              <a:gd name="T13" fmla="*/ 1364 h 1402"/>
              <a:gd name="T14" fmla="*/ 1318 w 1402"/>
              <a:gd name="T15" fmla="*/ 1364 h 1402"/>
              <a:gd name="T16" fmla="*/ 1364 w 1402"/>
              <a:gd name="T17" fmla="*/ 1318 h 1402"/>
              <a:gd name="T18" fmla="*/ 1364 w 1402"/>
              <a:gd name="T19" fmla="*/ 1177 h 1402"/>
              <a:gd name="T20" fmla="*/ 1114 w 1402"/>
              <a:gd name="T21" fmla="*/ 926 h 1402"/>
              <a:gd name="T22" fmla="*/ 997 w 1402"/>
              <a:gd name="T23" fmla="*/ 909 h 1402"/>
              <a:gd name="T24" fmla="*/ 950 w 1402"/>
              <a:gd name="T25" fmla="*/ 861 h 1402"/>
              <a:gd name="T26" fmla="*/ 1065 w 1402"/>
              <a:gd name="T27" fmla="*/ 532 h 1402"/>
              <a:gd name="T28" fmla="*/ 533 w 1402"/>
              <a:gd name="T29" fmla="*/ 0 h 1402"/>
              <a:gd name="T30" fmla="*/ 533 w 1402"/>
              <a:gd name="T31" fmla="*/ 98 h 1402"/>
              <a:gd name="T32" fmla="*/ 967 w 1402"/>
              <a:gd name="T33" fmla="*/ 532 h 1402"/>
              <a:gd name="T34" fmla="*/ 533 w 1402"/>
              <a:gd name="T35" fmla="*/ 965 h 1402"/>
              <a:gd name="T36" fmla="*/ 98 w 1402"/>
              <a:gd name="T37" fmla="*/ 532 h 1402"/>
              <a:gd name="T38" fmla="*/ 533 w 1402"/>
              <a:gd name="T39" fmla="*/ 98 h 1402"/>
              <a:gd name="T40" fmla="*/ 258 w 1402"/>
              <a:gd name="T41" fmla="*/ 393 h 1402"/>
              <a:gd name="T42" fmla="*/ 214 w 1402"/>
              <a:gd name="T43" fmla="*/ 549 h 1402"/>
              <a:gd name="T44" fmla="*/ 511 w 1402"/>
              <a:gd name="T45" fmla="*/ 848 h 1402"/>
              <a:gd name="T46" fmla="*/ 682 w 1402"/>
              <a:gd name="T47" fmla="*/ 794 h 1402"/>
              <a:gd name="T48" fmla="*/ 641 w 1402"/>
              <a:gd name="T49" fmla="*/ 795 h 1402"/>
              <a:gd name="T50" fmla="*/ 256 w 1402"/>
              <a:gd name="T51" fmla="*/ 410 h 1402"/>
              <a:gd name="T52" fmla="*/ 258 w 1402"/>
              <a:gd name="T53" fmla="*/ 393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2" h="1402">
                <a:moveTo>
                  <a:pt x="533" y="0"/>
                </a:moveTo>
                <a:cubicBezTo>
                  <a:pt x="238" y="0"/>
                  <a:pt x="0" y="238"/>
                  <a:pt x="0" y="532"/>
                </a:cubicBezTo>
                <a:cubicBezTo>
                  <a:pt x="0" y="827"/>
                  <a:pt x="238" y="1065"/>
                  <a:pt x="533" y="1065"/>
                </a:cubicBezTo>
                <a:cubicBezTo>
                  <a:pt x="657" y="1065"/>
                  <a:pt x="771" y="1021"/>
                  <a:pt x="862" y="950"/>
                </a:cubicBezTo>
                <a:lnTo>
                  <a:pt x="909" y="997"/>
                </a:lnTo>
                <a:cubicBezTo>
                  <a:pt x="890" y="1035"/>
                  <a:pt x="896" y="1081"/>
                  <a:pt x="928" y="1113"/>
                </a:cubicBezTo>
                <a:lnTo>
                  <a:pt x="1177" y="1364"/>
                </a:lnTo>
                <a:cubicBezTo>
                  <a:pt x="1216" y="1402"/>
                  <a:pt x="1279" y="1402"/>
                  <a:pt x="1318" y="1364"/>
                </a:cubicBezTo>
                <a:lnTo>
                  <a:pt x="1364" y="1318"/>
                </a:lnTo>
                <a:cubicBezTo>
                  <a:pt x="1402" y="1279"/>
                  <a:pt x="1402" y="1216"/>
                  <a:pt x="1364" y="1177"/>
                </a:cubicBezTo>
                <a:lnTo>
                  <a:pt x="1114" y="926"/>
                </a:lnTo>
                <a:cubicBezTo>
                  <a:pt x="1083" y="894"/>
                  <a:pt x="1035" y="889"/>
                  <a:pt x="997" y="909"/>
                </a:cubicBezTo>
                <a:lnTo>
                  <a:pt x="950" y="861"/>
                </a:lnTo>
                <a:cubicBezTo>
                  <a:pt x="1022" y="771"/>
                  <a:pt x="1065" y="657"/>
                  <a:pt x="1065" y="532"/>
                </a:cubicBezTo>
                <a:cubicBezTo>
                  <a:pt x="1065" y="238"/>
                  <a:pt x="827" y="0"/>
                  <a:pt x="533" y="0"/>
                </a:cubicBezTo>
                <a:close/>
                <a:moveTo>
                  <a:pt x="533" y="98"/>
                </a:moveTo>
                <a:cubicBezTo>
                  <a:pt x="772" y="98"/>
                  <a:pt x="967" y="293"/>
                  <a:pt x="967" y="532"/>
                </a:cubicBezTo>
                <a:cubicBezTo>
                  <a:pt x="967" y="772"/>
                  <a:pt x="772" y="965"/>
                  <a:pt x="533" y="965"/>
                </a:cubicBezTo>
                <a:cubicBezTo>
                  <a:pt x="293" y="965"/>
                  <a:pt x="98" y="772"/>
                  <a:pt x="98" y="532"/>
                </a:cubicBezTo>
                <a:cubicBezTo>
                  <a:pt x="98" y="293"/>
                  <a:pt x="293" y="98"/>
                  <a:pt x="533" y="98"/>
                </a:cubicBezTo>
                <a:close/>
                <a:moveTo>
                  <a:pt x="258" y="393"/>
                </a:moveTo>
                <a:cubicBezTo>
                  <a:pt x="230" y="439"/>
                  <a:pt x="214" y="492"/>
                  <a:pt x="214" y="549"/>
                </a:cubicBezTo>
                <a:cubicBezTo>
                  <a:pt x="214" y="714"/>
                  <a:pt x="346" y="848"/>
                  <a:pt x="511" y="848"/>
                </a:cubicBezTo>
                <a:cubicBezTo>
                  <a:pt x="574" y="848"/>
                  <a:pt x="634" y="827"/>
                  <a:pt x="682" y="794"/>
                </a:cubicBezTo>
                <a:cubicBezTo>
                  <a:pt x="669" y="795"/>
                  <a:pt x="654" y="795"/>
                  <a:pt x="641" y="795"/>
                </a:cubicBezTo>
                <a:cubicBezTo>
                  <a:pt x="429" y="795"/>
                  <a:pt x="256" y="623"/>
                  <a:pt x="256" y="410"/>
                </a:cubicBezTo>
                <a:cubicBezTo>
                  <a:pt x="256" y="405"/>
                  <a:pt x="258" y="399"/>
                  <a:pt x="258" y="39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0022" y="2392503"/>
            <a:ext cx="2347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출하자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홍길동   출하일자 </a:t>
            </a:r>
            <a:r>
              <a:rPr lang="en-US" altLang="ko-KR" sz="800" smtClean="0">
                <a:latin typeface="+mn-ea"/>
                <a:ea typeface="+mn-ea"/>
              </a:rPr>
              <a:t>: 2023-03-03 14:00</a:t>
            </a: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930023" y="2550689"/>
            <a:ext cx="219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출하수량 </a:t>
            </a:r>
            <a:r>
              <a:rPr lang="en-US" altLang="ko-KR" sz="800" smtClean="0">
                <a:latin typeface="+mn-ea"/>
                <a:ea typeface="+mn-ea"/>
              </a:rPr>
              <a:t>: 141EA</a:t>
            </a:r>
            <a:endParaRPr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5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IjvytEGqe2BMuLAg730EWv89YNdZsFSf5lNxuXa12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vJHZoc706JrXpSQSlT2oZrYI8qiMxzJA+vJFrb2hV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IjvytEGqe2BMuLAg730EWv89YNdZsFSf5lNxuXa12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IjvytEGqe2BMuLAg730EWv89YNdZsFSf5lNxuXa12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IjvytEGqe2BMuLAg730EWv89YNdZsFSf5lNxuXa12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jBplwJt8jkSoEGS/QO0ZKxJbunZzDkLrsw9GgNOFja4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34696</TotalTime>
  <Words>337</Words>
  <Application>Microsoft Office PowerPoint</Application>
  <PresentationFormat>A4 용지(210x297mm)</PresentationFormat>
  <Paragraphs>209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HY헤드라인M</vt:lpstr>
      <vt:lpstr>굴림</vt:lpstr>
      <vt:lpstr>산돌고딕B</vt:lpstr>
      <vt:lpstr>Arial</vt:lpstr>
      <vt:lpstr>Segoe UI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전봉주</dc:creator>
  <cp:lastModifiedBy>이성구</cp:lastModifiedBy>
  <cp:revision>2966</cp:revision>
  <cp:lastPrinted>2023-02-28T02:53:25Z</cp:lastPrinted>
  <dcterms:created xsi:type="dcterms:W3CDTF">2010-09-06T01:04:52Z</dcterms:created>
  <dcterms:modified xsi:type="dcterms:W3CDTF">2023-03-14T07:58:56Z</dcterms:modified>
</cp:coreProperties>
</file>