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6" r:id="rId3"/>
    <p:sldId id="260" r:id="rId4"/>
    <p:sldId id="264" r:id="rId5"/>
    <p:sldId id="265" r:id="rId6"/>
    <p:sldId id="270" r:id="rId7"/>
    <p:sldId id="258" r:id="rId8"/>
    <p:sldId id="267" r:id="rId9"/>
    <p:sldId id="268" r:id="rId10"/>
    <p:sldId id="257" r:id="rId11"/>
    <p:sldId id="269" r:id="rId12"/>
    <p:sldId id="271" r:id="rId13"/>
    <p:sldId id="272" r:id="rId14"/>
    <p:sldId id="266" r:id="rId15"/>
    <p:sldId id="259" r:id="rId16"/>
    <p:sldId id="261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61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487-98B8-4715-82CC-4FD1FBE6F46A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204B-00F3-4C01-A056-B3525339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7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487-98B8-4715-82CC-4FD1FBE6F46A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204B-00F3-4C01-A056-B3525339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2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487-98B8-4715-82CC-4FD1FBE6F46A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204B-00F3-4C01-A056-B3525339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1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487-98B8-4715-82CC-4FD1FBE6F46A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204B-00F3-4C01-A056-B3525339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487-98B8-4715-82CC-4FD1FBE6F46A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204B-00F3-4C01-A056-B3525339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5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487-98B8-4715-82CC-4FD1FBE6F46A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204B-00F3-4C01-A056-B3525339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8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487-98B8-4715-82CC-4FD1FBE6F46A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204B-00F3-4C01-A056-B3525339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8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487-98B8-4715-82CC-4FD1FBE6F46A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204B-00F3-4C01-A056-B3525339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8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487-98B8-4715-82CC-4FD1FBE6F46A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204B-00F3-4C01-A056-B3525339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2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487-98B8-4715-82CC-4FD1FBE6F46A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204B-00F3-4C01-A056-B3525339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2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487-98B8-4715-82CC-4FD1FBE6F46A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204B-00F3-4C01-A056-B3525339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5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92487-98B8-4715-82CC-4FD1FBE6F46A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4204B-00F3-4C01-A056-B3525339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8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Henry Tu, 10-</a:t>
            </a:r>
            <a:r>
              <a:rPr lang="en-US" dirty="0" err="1" smtClean="0"/>
              <a:t>oct</a:t>
            </a:r>
            <a:r>
              <a:rPr lang="en-US" dirty="0" smtClean="0"/>
              <a:t>-2015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4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PGM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2230437"/>
            <a:ext cx="9363075" cy="343852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57200" y="3875809"/>
            <a:ext cx="1298864" cy="477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observed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613064" y="2336150"/>
            <a:ext cx="1298864" cy="477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directed 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9993"/>
            <a:ext cx="9772650" cy="4257675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8992969" y="947668"/>
            <a:ext cx="2722418" cy="1226128"/>
          </a:xfrm>
          <a:prstGeom prst="wedgeRoundRectCallout">
            <a:avLst>
              <a:gd name="adj1" fmla="val -19262"/>
              <a:gd name="adj2" fmla="val 732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Joint distribution of hidden and observed variables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254" y="365125"/>
            <a:ext cx="2362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5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Boltzmann machines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1937301" y="4720523"/>
            <a:ext cx="2722418" cy="1226128"/>
          </a:xfrm>
          <a:prstGeom prst="wedgeRoundRectCallout">
            <a:avLst>
              <a:gd name="adj1" fmla="val -21215"/>
              <a:gd name="adj2" fmla="val -637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Joint distribution of hidden and observed variables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429855" y="5119244"/>
            <a:ext cx="2722418" cy="1226128"/>
          </a:xfrm>
          <a:prstGeom prst="wedgeRoundRectCallout">
            <a:avLst>
              <a:gd name="adj1" fmla="val -21215"/>
              <a:gd name="adj2" fmla="val -637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exponential family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879396" y="5236202"/>
            <a:ext cx="2722418" cy="1226128"/>
          </a:xfrm>
          <a:prstGeom prst="wedgeRoundRectCallout">
            <a:avLst>
              <a:gd name="adj1" fmla="val -21215"/>
              <a:gd name="adj2" fmla="val -637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can turn on/off one connection by setting 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009" y="1851606"/>
            <a:ext cx="9734550" cy="2705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905" y="60343"/>
            <a:ext cx="25527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belief networks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544" y="2271047"/>
            <a:ext cx="9915525" cy="3400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326" y="365125"/>
            <a:ext cx="23050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1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3120" y="2256135"/>
            <a:ext cx="34635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Prediction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Application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92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382587"/>
            <a:ext cx="88868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395537"/>
            <a:ext cx="11391900" cy="20669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</a:t>
            </a:r>
            <a:r>
              <a:rPr lang="en-US" dirty="0" err="1" smtClean="0"/>
              <a:t>PCA</a:t>
            </a:r>
            <a:r>
              <a:rPr lang="en-US" dirty="0" smtClean="0"/>
              <a:t> and </a:t>
            </a:r>
            <a:r>
              <a:rPr lang="en-US" dirty="0" err="1" smtClean="0"/>
              <a:t>vhv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7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" y="776287"/>
            <a:ext cx="5619750" cy="50768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46875" y="1766887"/>
            <a:ext cx="521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www.cs.toronto.edu</a:t>
            </a:r>
            <a:r>
              <a:rPr lang="en-US" dirty="0" smtClean="0"/>
              <a:t>/~fritz/</a:t>
            </a:r>
            <a:r>
              <a:rPr lang="en-US" dirty="0" err="1" smtClean="0"/>
              <a:t>absps</a:t>
            </a:r>
            <a:r>
              <a:rPr lang="en-US" dirty="0" smtClean="0"/>
              <a:t>/</a:t>
            </a:r>
            <a:r>
              <a:rPr lang="en-US" dirty="0" err="1" smtClean="0"/>
              <a:t>ncfast.pdf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1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26" y="965489"/>
            <a:ext cx="11496675" cy="546735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1689100" y="444500"/>
            <a:ext cx="3009900" cy="12065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Visualization in </a:t>
            </a:r>
            <a:r>
              <a:rPr lang="en-US" dirty="0" err="1" smtClean="0"/>
              <a:t>2D</a:t>
            </a:r>
            <a:endParaRPr lang="en-US" dirty="0" smtClean="0"/>
          </a:p>
          <a:p>
            <a:pPr algn="ctr"/>
            <a:r>
              <a:rPr lang="en-US" dirty="0" smtClean="0"/>
              <a:t>Projection to </a:t>
            </a:r>
            <a:r>
              <a:rPr lang="en-US" dirty="0" err="1" smtClean="0"/>
              <a:t>2D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0" y="1150937"/>
            <a:ext cx="5067300" cy="1914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50" y="3065462"/>
            <a:ext cx="7172325" cy="229552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903853" y="3065462"/>
            <a:ext cx="2235201" cy="749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Applications: what can DL do?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004174" y="776287"/>
            <a:ext cx="2235201" cy="749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Motivation: why DL?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86328" y="1920874"/>
            <a:ext cx="2183248" cy="749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Model, learning,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1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to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bother deep learning? Why just using normal learning?</a:t>
            </a:r>
          </a:p>
          <a:p>
            <a:endParaRPr lang="en-US" dirty="0"/>
          </a:p>
          <a:p>
            <a:r>
              <a:rPr lang="en-US" dirty="0" smtClean="0"/>
              <a:t>What is deep learning all about?</a:t>
            </a:r>
          </a:p>
          <a:p>
            <a:endParaRPr lang="en-US" dirty="0"/>
          </a:p>
          <a:p>
            <a:r>
              <a:rPr lang="en-US" dirty="0" smtClean="0"/>
              <a:t>What can we do with deep learning? What can we create with this new language?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Biologically functional approach (Biologically-inspired approach), trying to model the brain</a:t>
            </a:r>
          </a:p>
          <a:p>
            <a:endParaRPr lang="en-US" dirty="0"/>
          </a:p>
          <a:p>
            <a:r>
              <a:rPr lang="en-US" dirty="0" smtClean="0"/>
              <a:t>General architecture (universal machine) from units.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4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7089" y="2967335"/>
            <a:ext cx="777783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Learning with new </a:t>
            </a:r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setting </a:t>
            </a:r>
            <a:b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for hidden variables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177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hidden/observed 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8437" y="2264734"/>
            <a:ext cx="1924493" cy="243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x1</a:t>
            </a:r>
            <a:r>
              <a:rPr lang="en-US" dirty="0" smtClean="0"/>
              <a:t> -&gt; </a:t>
            </a:r>
            <a:r>
              <a:rPr lang="en-US" dirty="0" err="1" smtClean="0"/>
              <a:t>y1</a:t>
            </a:r>
            <a:endParaRPr lang="en-US" dirty="0" smtClean="0"/>
          </a:p>
          <a:p>
            <a:pPr algn="ctr"/>
            <a:r>
              <a:rPr lang="en-US" dirty="0" err="1" smtClean="0"/>
              <a:t>x2</a:t>
            </a:r>
            <a:r>
              <a:rPr lang="en-US" dirty="0" smtClean="0"/>
              <a:t> -&gt; </a:t>
            </a:r>
            <a:r>
              <a:rPr lang="en-US" dirty="0" err="1" smtClean="0"/>
              <a:t>y2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xk</a:t>
            </a:r>
            <a:r>
              <a:rPr lang="en-US" dirty="0" smtClean="0"/>
              <a:t> -&gt; </a:t>
            </a:r>
            <a:r>
              <a:rPr lang="en-US" dirty="0" err="1" smtClean="0"/>
              <a:t>yk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719777" y="2264734"/>
            <a:ext cx="2966483" cy="243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x1</a:t>
            </a:r>
            <a:r>
              <a:rPr lang="en-US" dirty="0" smtClean="0"/>
              <a:t> -&gt; { </a:t>
            </a:r>
            <a:r>
              <a:rPr lang="en-US" dirty="0" err="1" smtClean="0"/>
              <a:t>z1</a:t>
            </a:r>
            <a:r>
              <a:rPr lang="en-US" dirty="0" smtClean="0"/>
              <a:t>, </a:t>
            </a:r>
            <a:r>
              <a:rPr lang="en-US" dirty="0" err="1" smtClean="0"/>
              <a:t>z3</a:t>
            </a:r>
            <a:r>
              <a:rPr lang="en-US" dirty="0" smtClean="0"/>
              <a:t> } -&gt; </a:t>
            </a:r>
            <a:r>
              <a:rPr lang="en-US" dirty="0" err="1" smtClean="0"/>
              <a:t>y1</a:t>
            </a:r>
            <a:endParaRPr lang="en-US" dirty="0" smtClean="0"/>
          </a:p>
          <a:p>
            <a:pPr algn="ctr"/>
            <a:r>
              <a:rPr lang="en-US" dirty="0" err="1" smtClean="0"/>
              <a:t>x2</a:t>
            </a:r>
            <a:r>
              <a:rPr lang="en-US" dirty="0" smtClean="0"/>
              <a:t> -&gt; { </a:t>
            </a:r>
            <a:r>
              <a:rPr lang="en-US" dirty="0" err="1" smtClean="0"/>
              <a:t>z2</a:t>
            </a:r>
            <a:r>
              <a:rPr lang="en-US" dirty="0" smtClean="0"/>
              <a:t>, </a:t>
            </a:r>
            <a:r>
              <a:rPr lang="en-US" dirty="0" err="1" smtClean="0"/>
              <a:t>z7</a:t>
            </a:r>
            <a:r>
              <a:rPr lang="en-US" dirty="0" smtClean="0"/>
              <a:t>, </a:t>
            </a:r>
            <a:r>
              <a:rPr lang="en-US" dirty="0" err="1" smtClean="0"/>
              <a:t>z9</a:t>
            </a:r>
            <a:r>
              <a:rPr lang="en-US" dirty="0" smtClean="0"/>
              <a:t> } -&gt; </a:t>
            </a:r>
            <a:r>
              <a:rPr lang="en-US" dirty="0" err="1" smtClean="0"/>
              <a:t>y2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xk</a:t>
            </a:r>
            <a:r>
              <a:rPr lang="en-US" dirty="0" smtClean="0"/>
              <a:t> -&gt; { </a:t>
            </a:r>
            <a:r>
              <a:rPr lang="en-US" dirty="0" err="1" smtClean="0"/>
              <a:t>zt</a:t>
            </a:r>
            <a:r>
              <a:rPr lang="en-US" dirty="0" smtClean="0"/>
              <a:t>, </a:t>
            </a:r>
            <a:r>
              <a:rPr lang="en-US" dirty="0" err="1" smtClean="0"/>
              <a:t>zh</a:t>
            </a:r>
            <a:r>
              <a:rPr lang="en-US" dirty="0" smtClean="0"/>
              <a:t>, </a:t>
            </a:r>
            <a:r>
              <a:rPr lang="en-US" dirty="0" err="1" smtClean="0"/>
              <a:t>zl</a:t>
            </a:r>
            <a:r>
              <a:rPr lang="en-US" dirty="0" smtClean="0"/>
              <a:t> } -&gt; </a:t>
            </a:r>
            <a:r>
              <a:rPr lang="en-US" dirty="0" err="1" smtClean="0"/>
              <a:t>yk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254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hidden layers: the new setting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1437758" y="2373128"/>
            <a:ext cx="4406900" cy="2667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the hidden layers: what is the training setting when the hidden layer comes in?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We have </a:t>
            </a:r>
            <a:r>
              <a:rPr lang="en-US" dirty="0" err="1" smtClean="0"/>
              <a:t>xj</a:t>
            </a:r>
            <a:r>
              <a:rPr lang="en-US" dirty="0" smtClean="0"/>
              <a:t> -&gt; </a:t>
            </a:r>
            <a:r>
              <a:rPr lang="en-US" dirty="0" err="1" smtClean="0"/>
              <a:t>zk</a:t>
            </a:r>
            <a:r>
              <a:rPr lang="en-US" dirty="0" smtClean="0"/>
              <a:t> and </a:t>
            </a:r>
            <a:r>
              <a:rPr lang="en-US" dirty="0" err="1" smtClean="0"/>
              <a:t>zk</a:t>
            </a:r>
            <a:r>
              <a:rPr lang="en-US" dirty="0" smtClean="0"/>
              <a:t> -&gt; </a:t>
            </a:r>
            <a:r>
              <a:rPr lang="en-US" dirty="0" err="1" smtClean="0"/>
              <a:t>yj</a:t>
            </a:r>
            <a:r>
              <a:rPr lang="en-US" dirty="0" smtClean="0"/>
              <a:t>, we don't have </a:t>
            </a:r>
            <a:r>
              <a:rPr lang="en-US" dirty="0" err="1" smtClean="0"/>
              <a:t>xj</a:t>
            </a:r>
            <a:r>
              <a:rPr lang="en-US" dirty="0" smtClean="0"/>
              <a:t>-&gt;</a:t>
            </a:r>
            <a:r>
              <a:rPr lang="en-US" dirty="0" err="1" smtClean="0"/>
              <a:t>yj</a:t>
            </a:r>
            <a:r>
              <a:rPr lang="en-US" dirty="0" smtClean="0"/>
              <a:t> any more.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946900" y="2734635"/>
            <a:ext cx="4406900" cy="2667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may use EM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We may use back propagation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59357" y="2256135"/>
            <a:ext cx="4051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Some models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86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 err="1" smtClean="0"/>
              <a:t>PGM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977900" y="2146300"/>
            <a:ext cx="1143000" cy="59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" name="Oval 3"/>
          <p:cNvSpPr/>
          <p:nvPr/>
        </p:nvSpPr>
        <p:spPr>
          <a:xfrm>
            <a:off x="977900" y="3810000"/>
            <a:ext cx="1143000" cy="59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16300" y="2146300"/>
            <a:ext cx="1143000" cy="59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416300" y="3785394"/>
            <a:ext cx="1143000" cy="59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6"/>
            <a:endCxn id="5" idx="2"/>
          </p:cNvCxnSpPr>
          <p:nvPr/>
        </p:nvCxnSpPr>
        <p:spPr>
          <a:xfrm>
            <a:off x="2120900" y="2444750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  <a:endCxn id="6" idx="0"/>
          </p:cNvCxnSpPr>
          <p:nvPr/>
        </p:nvCxnSpPr>
        <p:spPr>
          <a:xfrm>
            <a:off x="3987800" y="2743200"/>
            <a:ext cx="0" cy="104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5"/>
            <a:endCxn id="6" idx="1"/>
          </p:cNvCxnSpPr>
          <p:nvPr/>
        </p:nvCxnSpPr>
        <p:spPr>
          <a:xfrm>
            <a:off x="1953512" y="2655786"/>
            <a:ext cx="1630176" cy="121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4" idx="7"/>
          </p:cNvCxnSpPr>
          <p:nvPr/>
        </p:nvCxnSpPr>
        <p:spPr>
          <a:xfrm flipH="1">
            <a:off x="1953512" y="2655786"/>
            <a:ext cx="1630176" cy="124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4"/>
            <a:endCxn id="4" idx="0"/>
          </p:cNvCxnSpPr>
          <p:nvPr/>
        </p:nvCxnSpPr>
        <p:spPr>
          <a:xfrm>
            <a:off x="1549400" y="2743200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6" idx="2"/>
          </p:cNvCxnSpPr>
          <p:nvPr/>
        </p:nvCxnSpPr>
        <p:spPr>
          <a:xfrm flipV="1">
            <a:off x="2120900" y="4083844"/>
            <a:ext cx="1295400" cy="2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16009" y="1041991"/>
            <a:ext cx="51142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x1</a:t>
            </a:r>
            <a:r>
              <a:rPr lang="en-US" dirty="0" smtClean="0"/>
              <a:t>, </a:t>
            </a:r>
            <a:r>
              <a:rPr lang="en-US" dirty="0" err="1" smtClean="0"/>
              <a:t>x2</a:t>
            </a:r>
            <a:r>
              <a:rPr lang="en-US" dirty="0" smtClean="0"/>
              <a:t>, </a:t>
            </a:r>
            <a:r>
              <a:rPr lang="en-US" dirty="0" err="1" smtClean="0"/>
              <a:t>x3</a:t>
            </a:r>
            <a:r>
              <a:rPr lang="en-US" dirty="0" smtClean="0"/>
              <a:t>) = p(</a:t>
            </a:r>
            <a:r>
              <a:rPr lang="en-US" dirty="0" err="1" smtClean="0"/>
              <a:t>x1</a:t>
            </a:r>
            <a:r>
              <a:rPr lang="en-US" dirty="0" smtClean="0"/>
              <a:t>) p(</a:t>
            </a:r>
            <a:r>
              <a:rPr lang="en-US" dirty="0" err="1" smtClean="0"/>
              <a:t>x2|x1</a:t>
            </a:r>
            <a:r>
              <a:rPr lang="en-US" dirty="0" smtClean="0"/>
              <a:t>) p(</a:t>
            </a:r>
            <a:r>
              <a:rPr lang="en-US" dirty="0" err="1" smtClean="0"/>
              <a:t>x3|x1</a:t>
            </a:r>
            <a:r>
              <a:rPr lang="en-US" dirty="0" smtClean="0"/>
              <a:t>, </a:t>
            </a:r>
            <a:r>
              <a:rPr lang="en-US" dirty="0" err="1" smtClean="0"/>
              <a:t>x2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p(</a:t>
            </a:r>
            <a:r>
              <a:rPr lang="en-US" dirty="0" err="1" smtClean="0"/>
              <a:t>x1</a:t>
            </a:r>
            <a:r>
              <a:rPr lang="en-US" dirty="0" smtClean="0"/>
              <a:t>, </a:t>
            </a:r>
            <a:r>
              <a:rPr lang="en-US" dirty="0" err="1" smtClean="0"/>
              <a:t>x2</a:t>
            </a:r>
            <a:r>
              <a:rPr lang="en-US" dirty="0" smtClean="0"/>
              <a:t>, </a:t>
            </a:r>
            <a:r>
              <a:rPr lang="en-US" dirty="0" err="1" smtClean="0"/>
              <a:t>x3</a:t>
            </a:r>
            <a:r>
              <a:rPr lang="en-US" dirty="0" smtClean="0"/>
              <a:t>, </a:t>
            </a:r>
            <a:r>
              <a:rPr lang="en-US" dirty="0" err="1" smtClean="0"/>
              <a:t>x4</a:t>
            </a:r>
            <a:r>
              <a:rPr lang="en-US" dirty="0" smtClean="0"/>
              <a:t>) = p(</a:t>
            </a:r>
            <a:r>
              <a:rPr lang="en-US" dirty="0" err="1" smtClean="0"/>
              <a:t>x1</a:t>
            </a:r>
            <a:r>
              <a:rPr lang="en-US" dirty="0" smtClean="0"/>
              <a:t>) p(</a:t>
            </a:r>
            <a:r>
              <a:rPr lang="en-US" dirty="0" err="1" smtClean="0"/>
              <a:t>x2|x1</a:t>
            </a:r>
            <a:r>
              <a:rPr lang="en-US" dirty="0" smtClean="0"/>
              <a:t>) p(</a:t>
            </a:r>
            <a:r>
              <a:rPr lang="en-US" dirty="0" err="1" smtClean="0"/>
              <a:t>x3|x2</a:t>
            </a:r>
            <a:r>
              <a:rPr lang="en-US" dirty="0" smtClean="0"/>
              <a:t>) p(</a:t>
            </a:r>
            <a:r>
              <a:rPr lang="en-US" dirty="0" err="1" smtClean="0"/>
              <a:t>x4</a:t>
            </a:r>
            <a:r>
              <a:rPr lang="en-US" dirty="0" smtClean="0"/>
              <a:t> | </a:t>
            </a:r>
            <a:r>
              <a:rPr lang="en-US" dirty="0" err="1" smtClean="0"/>
              <a:t>x3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p(d, w, z) = sum(z) { p(</a:t>
            </a:r>
            <a:r>
              <a:rPr lang="en-US" dirty="0" err="1" smtClean="0"/>
              <a:t>d|z</a:t>
            </a:r>
            <a:r>
              <a:rPr lang="en-US" dirty="0" smtClean="0"/>
              <a:t>)p(</a:t>
            </a:r>
            <a:r>
              <a:rPr lang="en-US" dirty="0" err="1" smtClean="0"/>
              <a:t>w|z</a:t>
            </a:r>
            <a:r>
              <a:rPr lang="en-US" dirty="0" smtClean="0"/>
              <a:t>)p(z) }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3124</TotalTime>
  <Words>298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Deep Learning</vt:lpstr>
      <vt:lpstr>PowerPoint Presentation</vt:lpstr>
      <vt:lpstr>Motivation to deep learning</vt:lpstr>
      <vt:lpstr>Motivation</vt:lpstr>
      <vt:lpstr>PowerPoint Presentation</vt:lpstr>
      <vt:lpstr>Concept of hidden/observed variables</vt:lpstr>
      <vt:lpstr>Learning with hidden layers: the new setting</vt:lpstr>
      <vt:lpstr>PowerPoint Presentation</vt:lpstr>
      <vt:lpstr>Reading PGM</vt:lpstr>
      <vt:lpstr>PGM</vt:lpstr>
      <vt:lpstr>Deep directed network</vt:lpstr>
      <vt:lpstr>Deep Boltzmann machines</vt:lpstr>
      <vt:lpstr>Deep belief networks</vt:lpstr>
      <vt:lpstr>PowerPoint Presentation</vt:lpstr>
      <vt:lpstr>PowerPoint Presentation</vt:lpstr>
      <vt:lpstr>An example: PCA and vhv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Tu</dc:creator>
  <cp:lastModifiedBy>Henry Tu</cp:lastModifiedBy>
  <cp:revision>19</cp:revision>
  <dcterms:created xsi:type="dcterms:W3CDTF">2015-10-10T07:34:42Z</dcterms:created>
  <dcterms:modified xsi:type="dcterms:W3CDTF">2015-10-12T13:13:09Z</dcterms:modified>
</cp:coreProperties>
</file>