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7" r:id="rId5"/>
    <p:sldId id="270" r:id="rId6"/>
    <p:sldId id="257" r:id="rId7"/>
    <p:sldId id="258" r:id="rId8"/>
    <p:sldId id="268" r:id="rId9"/>
    <p:sldId id="259" r:id="rId10"/>
    <p:sldId id="262" r:id="rId11"/>
    <p:sldId id="260" r:id="rId12"/>
    <p:sldId id="273" r:id="rId13"/>
    <p:sldId id="272" r:id="rId14"/>
    <p:sldId id="269" r:id="rId15"/>
    <p:sldId id="274" r:id="rId16"/>
    <p:sldId id="276" r:id="rId17"/>
    <p:sldId id="277" r:id="rId18"/>
    <p:sldId id="278" r:id="rId19"/>
    <p:sldId id="266" r:id="rId20"/>
    <p:sldId id="284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8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4973-8FFF-4508-B7E6-B79E8A669907}" type="datetimeFigureOut">
              <a:rPr lang="en-US" smtClean="0"/>
              <a:t>23-Sep-15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348F-F594-46F3-AD7B-3C35EDB4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concepts of SVM</a:t>
            </a:r>
            <a:br>
              <a:rPr lang="en-US" dirty="0" smtClean="0"/>
            </a:br>
            <a:r>
              <a:rPr lang="en-US" dirty="0" smtClean="0"/>
              <a:t>Support vectors, kernels, linear separable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Tu, 28-aug-2015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 (2)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92545" y="183508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98217" y="1774597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05261" y="272592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35285" y="2320567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3560" y="200319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79017" y="386342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79949" y="254052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54924" y="408495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56928" y="35004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43560" y="307785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59431" y="38555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85528" y="3863421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19194" y="447930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07877" y="3351232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74217" y="323025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59431" y="463170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9194" y="525544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14128" y="4633277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92045" y="237241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55849" y="231192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92917" y="285789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01192" y="254052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05499" y="3419579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69303" y="335909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06371" y="390506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14646" y="358769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48514" y="4689842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12318" y="4629353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49386" y="5175323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57661" y="485795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70091" y="364033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33895" y="357984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0963" y="412581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79238" y="3808442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98657" y="562073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62461" y="556024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9529" y="610621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152388" y="2640896"/>
            <a:ext cx="3300260" cy="3678206"/>
          </a:xfrm>
          <a:custGeom>
            <a:avLst/>
            <a:gdLst>
              <a:gd name="connsiteX0" fmla="*/ 896425 w 3300260"/>
              <a:gd name="connsiteY0" fmla="*/ 3678206 h 3678206"/>
              <a:gd name="connsiteX1" fmla="*/ 623047 w 3300260"/>
              <a:gd name="connsiteY1" fmla="*/ 2905209 h 3678206"/>
              <a:gd name="connsiteX2" fmla="*/ 491072 w 3300260"/>
              <a:gd name="connsiteY2" fmla="*/ 2301893 h 3678206"/>
              <a:gd name="connsiteX3" fmla="*/ 189414 w 3300260"/>
              <a:gd name="connsiteY3" fmla="*/ 1934248 h 3678206"/>
              <a:gd name="connsiteX4" fmla="*/ 878 w 3300260"/>
              <a:gd name="connsiteY4" fmla="*/ 1378066 h 3678206"/>
              <a:gd name="connsiteX5" fmla="*/ 151707 w 3300260"/>
              <a:gd name="connsiteY5" fmla="*/ 699336 h 3678206"/>
              <a:gd name="connsiteX6" fmla="*/ 792730 w 3300260"/>
              <a:gd name="connsiteY6" fmla="*/ 143155 h 3678206"/>
              <a:gd name="connsiteX7" fmla="*/ 1358338 w 3300260"/>
              <a:gd name="connsiteY7" fmla="*/ 11180 h 3678206"/>
              <a:gd name="connsiteX8" fmla="*/ 1905093 w 3300260"/>
              <a:gd name="connsiteY8" fmla="*/ 359971 h 3678206"/>
              <a:gd name="connsiteX9" fmla="*/ 2395286 w 3300260"/>
              <a:gd name="connsiteY9" fmla="*/ 897299 h 3678206"/>
              <a:gd name="connsiteX10" fmla="*/ 2753505 w 3300260"/>
              <a:gd name="connsiteY10" fmla="*/ 1510042 h 3678206"/>
              <a:gd name="connsiteX11" fmla="*/ 3008029 w 3300260"/>
              <a:gd name="connsiteY11" fmla="*/ 2217052 h 3678206"/>
              <a:gd name="connsiteX12" fmla="*/ 3300260 w 3300260"/>
              <a:gd name="connsiteY12" fmla="*/ 2763806 h 367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0260" h="3678206">
                <a:moveTo>
                  <a:pt x="896425" y="3678206"/>
                </a:moveTo>
                <a:cubicBezTo>
                  <a:pt x="793515" y="3406400"/>
                  <a:pt x="690606" y="3134594"/>
                  <a:pt x="623047" y="2905209"/>
                </a:cubicBezTo>
                <a:cubicBezTo>
                  <a:pt x="555488" y="2675824"/>
                  <a:pt x="563344" y="2463720"/>
                  <a:pt x="491072" y="2301893"/>
                </a:cubicBezTo>
                <a:cubicBezTo>
                  <a:pt x="418800" y="2140066"/>
                  <a:pt x="271113" y="2088219"/>
                  <a:pt x="189414" y="1934248"/>
                </a:cubicBezTo>
                <a:cubicBezTo>
                  <a:pt x="107715" y="1780277"/>
                  <a:pt x="7162" y="1583884"/>
                  <a:pt x="878" y="1378066"/>
                </a:cubicBezTo>
                <a:cubicBezTo>
                  <a:pt x="-5406" y="1172248"/>
                  <a:pt x="19732" y="905154"/>
                  <a:pt x="151707" y="699336"/>
                </a:cubicBezTo>
                <a:cubicBezTo>
                  <a:pt x="283682" y="493517"/>
                  <a:pt x="591625" y="257848"/>
                  <a:pt x="792730" y="143155"/>
                </a:cubicBezTo>
                <a:cubicBezTo>
                  <a:pt x="993835" y="28462"/>
                  <a:pt x="1172944" y="-24956"/>
                  <a:pt x="1358338" y="11180"/>
                </a:cubicBezTo>
                <a:cubicBezTo>
                  <a:pt x="1543732" y="47316"/>
                  <a:pt x="1732268" y="212284"/>
                  <a:pt x="1905093" y="359971"/>
                </a:cubicBezTo>
                <a:cubicBezTo>
                  <a:pt x="2077918" y="507657"/>
                  <a:pt x="2253884" y="705620"/>
                  <a:pt x="2395286" y="897299"/>
                </a:cubicBezTo>
                <a:cubicBezTo>
                  <a:pt x="2536688" y="1088977"/>
                  <a:pt x="2651381" y="1290083"/>
                  <a:pt x="2753505" y="1510042"/>
                </a:cubicBezTo>
                <a:cubicBezTo>
                  <a:pt x="2855629" y="1730001"/>
                  <a:pt x="2916903" y="2008091"/>
                  <a:pt x="3008029" y="2217052"/>
                </a:cubicBezTo>
                <a:cubicBezTo>
                  <a:pt x="3099155" y="2426013"/>
                  <a:pt x="3199707" y="2594909"/>
                  <a:pt x="3300260" y="27638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071594" y="3837513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02551" y="577313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85700" y="531672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77846" y="525544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85089" y="5125041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32689" y="5728362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09846" y="2015767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77957" y="283433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723300" y="3062932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53099" y="1710967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29432" y="153028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665011" y="1774597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157537" y="252481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21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 (3)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762000" y="1828800"/>
            <a:ext cx="3276600" cy="175260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</a:t>
            </a:r>
            <a:r>
              <a:rPr lang="en-US" b="1" dirty="0" smtClean="0">
                <a:solidFill>
                  <a:srgbClr val="FF0000"/>
                </a:solidFill>
              </a:rPr>
              <a:t>support vectors are included</a:t>
            </a:r>
            <a:r>
              <a:rPr lang="en-US" dirty="0" smtClean="0"/>
              <a:t> in the decision or classification model.</a:t>
            </a:r>
          </a:p>
          <a:p>
            <a:pPr algn="ctr"/>
            <a:r>
              <a:rPr lang="en-US" dirty="0" smtClean="0"/>
              <a:t>Other vectors will be removed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959284" y="1676400"/>
            <a:ext cx="3276600" cy="137160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Instance-based approach</a:t>
            </a:r>
          </a:p>
          <a:p>
            <a:pPr algn="ctr"/>
            <a:r>
              <a:rPr lang="en-US" dirty="0" smtClean="0"/>
              <a:t>But not all instance.</a:t>
            </a:r>
          </a:p>
          <a:p>
            <a:pPr algn="ctr"/>
            <a:r>
              <a:rPr lang="en-US" dirty="0" smtClean="0"/>
              <a:t>Sparse machine.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01" y="4937287"/>
            <a:ext cx="1695450" cy="7334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33029"/>
            <a:ext cx="1638300" cy="3905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75437"/>
            <a:ext cx="1533525" cy="2952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3" name="Rounded Rectangular Callout 12"/>
          <p:cNvSpPr/>
          <p:nvPr/>
        </p:nvSpPr>
        <p:spPr>
          <a:xfrm>
            <a:off x="5486400" y="3565687"/>
            <a:ext cx="3276600" cy="137160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kNN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sparse because it uses all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find the support vectors</a:t>
            </a:r>
            <a:br>
              <a:rPr lang="en-US" dirty="0" smtClean="0"/>
            </a:br>
            <a:r>
              <a:rPr lang="en-US" dirty="0" smtClean="0"/>
              <a:t>We use SMO algorithm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64824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https://en.wikipedia.org/wiki/Sequential_minimal_optimization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495800" y="3505200"/>
            <a:ext cx="2956874" cy="1752600"/>
          </a:xfrm>
          <a:prstGeom prst="wedgeRoundRectCallout">
            <a:avLst>
              <a:gd name="adj1" fmla="val 69390"/>
              <a:gd name="adj2" fmla="val -169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 we can compute w, with alpha-j and x-j (where x-j are support vectors) from the SMO results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14400" y="3352800"/>
            <a:ext cx="2956874" cy="1752600"/>
          </a:xfrm>
          <a:prstGeom prst="wedgeRoundRectCallout">
            <a:avLst>
              <a:gd name="adj1" fmla="val 58870"/>
              <a:gd name="adj2" fmla="val -1906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to find x-j using SMO algorithm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486400"/>
            <a:ext cx="1638300" cy="5429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12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3237773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</a:p>
          <a:p>
            <a:r>
              <a:rPr lang="en-US" dirty="0" smtClean="0"/>
              <a:t>W2</a:t>
            </a:r>
          </a:p>
          <a:p>
            <a:r>
              <a:rPr lang="en-US" dirty="0" smtClean="0"/>
              <a:t>W3</a:t>
            </a:r>
          </a:p>
          <a:p>
            <a:r>
              <a:rPr lang="en-US" dirty="0" smtClean="0"/>
              <a:t>W4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3263259"/>
            <a:ext cx="1009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X1_1</a:t>
            </a:r>
          </a:p>
          <a:p>
            <a:r>
              <a:rPr lang="en-US" dirty="0" smtClean="0"/>
              <a:t>X2_1</a:t>
            </a:r>
          </a:p>
          <a:p>
            <a:r>
              <a:rPr lang="en-US" dirty="0" smtClean="0"/>
              <a:t>x3_1</a:t>
            </a:r>
          </a:p>
          <a:p>
            <a:r>
              <a:rPr lang="en-US" dirty="0" smtClean="0"/>
              <a:t>x4_1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3523" y="3540259"/>
            <a:ext cx="135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a_1*y_1*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0759" y="3351606"/>
            <a:ext cx="1009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X1_2</a:t>
            </a:r>
          </a:p>
          <a:p>
            <a:r>
              <a:rPr lang="en-US" dirty="0" smtClean="0"/>
              <a:t>X2_2</a:t>
            </a:r>
          </a:p>
          <a:p>
            <a:r>
              <a:rPr lang="en-US" dirty="0" smtClean="0"/>
              <a:t>x3_2</a:t>
            </a:r>
          </a:p>
          <a:p>
            <a:r>
              <a:rPr lang="en-US" dirty="0" smtClean="0"/>
              <a:t>x4_2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6759" y="3678758"/>
            <a:ext cx="135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+ a_2*y_2*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4480" y="4973119"/>
            <a:ext cx="1009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X1_3</a:t>
            </a:r>
          </a:p>
          <a:p>
            <a:r>
              <a:rPr lang="en-US" dirty="0" smtClean="0"/>
              <a:t>X2_3</a:t>
            </a:r>
          </a:p>
          <a:p>
            <a:r>
              <a:rPr lang="en-US" dirty="0" smtClean="0"/>
              <a:t>x3_3</a:t>
            </a:r>
          </a:p>
          <a:p>
            <a:r>
              <a:rPr lang="en-US" dirty="0" smtClean="0"/>
              <a:t>x4_3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0480" y="5300271"/>
            <a:ext cx="135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+ a_3*y_3*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 rot="19417936">
            <a:off x="1720662" y="4861150"/>
            <a:ext cx="1880627" cy="304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vector 1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 rot="1899569">
            <a:off x="4832910" y="2707570"/>
            <a:ext cx="1880627" cy="304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vector 2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 rot="20721250">
            <a:off x="3563229" y="6021048"/>
            <a:ext cx="1880627" cy="304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vector 3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 rot="16368647">
            <a:off x="-904345" y="3538614"/>
            <a:ext cx="2653420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1,2,3,4 for dimensions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1842350" y="1697574"/>
            <a:ext cx="4029959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_1, _2, _3 for support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7354" y="2438400"/>
            <a:ext cx="65936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Kernel method</a:t>
            </a:r>
            <a:endParaRPr lang="en-US" sz="8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800600" y="4191000"/>
            <a:ext cx="2133600" cy="152400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classify non-linear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73464" y="1736103"/>
            <a:ext cx="3581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49664" y="1583703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83064" y="1583703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92664" y="1621803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98962" y="1621803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83264" y="164537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2864" y="1621803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50064" y="164537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442721" y="593103"/>
            <a:ext cx="1562100" cy="2590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89515" y="409042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15525" y="4592086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06272" y="519532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12570" y="519532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96872" y="5218887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34519" y="4744486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16072" y="4090420"/>
            <a:ext cx="3048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269406" y="5049286"/>
            <a:ext cx="3579194" cy="1460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4269406" y="3702066"/>
            <a:ext cx="3771658" cy="1773757"/>
          </a:xfrm>
          <a:custGeom>
            <a:avLst/>
            <a:gdLst>
              <a:gd name="connsiteX0" fmla="*/ 936 w 3771658"/>
              <a:gd name="connsiteY0" fmla="*/ 11282 h 1773757"/>
              <a:gd name="connsiteX1" fmla="*/ 132912 w 3771658"/>
              <a:gd name="connsiteY1" fmla="*/ 190391 h 1773757"/>
              <a:gd name="connsiteX2" fmla="*/ 830495 w 3771658"/>
              <a:gd name="connsiteY2" fmla="*/ 1321608 h 1773757"/>
              <a:gd name="connsiteX3" fmla="*/ 1424384 w 3771658"/>
              <a:gd name="connsiteY3" fmla="*/ 1613839 h 1773757"/>
              <a:gd name="connsiteX4" fmla="*/ 2508466 w 3771658"/>
              <a:gd name="connsiteY4" fmla="*/ 1660973 h 1773757"/>
              <a:gd name="connsiteX5" fmla="*/ 3771658 w 3771658"/>
              <a:gd name="connsiteY5" fmla="*/ 96123 h 177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658" h="1773757">
                <a:moveTo>
                  <a:pt x="936" y="11282"/>
                </a:moveTo>
                <a:cubicBezTo>
                  <a:pt x="-2206" y="-8358"/>
                  <a:pt x="-5348" y="-27997"/>
                  <a:pt x="132912" y="190391"/>
                </a:cubicBezTo>
                <a:cubicBezTo>
                  <a:pt x="271172" y="408779"/>
                  <a:pt x="615250" y="1084367"/>
                  <a:pt x="830495" y="1321608"/>
                </a:cubicBezTo>
                <a:cubicBezTo>
                  <a:pt x="1045740" y="1558849"/>
                  <a:pt x="1144722" y="1557278"/>
                  <a:pt x="1424384" y="1613839"/>
                </a:cubicBezTo>
                <a:cubicBezTo>
                  <a:pt x="1704046" y="1670400"/>
                  <a:pt x="2117254" y="1913926"/>
                  <a:pt x="2508466" y="1660973"/>
                </a:cubicBezTo>
                <a:cubicBezTo>
                  <a:pt x="2899678" y="1408020"/>
                  <a:pt x="3335668" y="752071"/>
                  <a:pt x="3771658" y="961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20325" y="1143000"/>
            <a:ext cx="33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47386" y="5546915"/>
            <a:ext cx="132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x*x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220119" y="821703"/>
            <a:ext cx="2133600" cy="1524000"/>
          </a:xfrm>
          <a:prstGeom prst="wedgeRoundRectCallout">
            <a:avLst>
              <a:gd name="adj1" fmla="val -64574"/>
              <a:gd name="adj2" fmla="val 1239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we work on the original dataset, we cannot separate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1894789" y="8707698"/>
            <a:ext cx="132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x*x</a:t>
            </a:r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677944" y="3727204"/>
            <a:ext cx="2133600" cy="1524000"/>
          </a:xfrm>
          <a:prstGeom prst="wedgeRoundRectCallout">
            <a:avLst>
              <a:gd name="adj1" fmla="val 65323"/>
              <a:gd name="adj2" fmla="val -2038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we work on the transformed dataset, we separate</a:t>
            </a:r>
            <a:endParaRPr lang="en-US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878264" y="5660965"/>
            <a:ext cx="2057400" cy="789354"/>
          </a:xfrm>
          <a:prstGeom prst="wedgeRoundRectCallout">
            <a:avLst>
              <a:gd name="adj1" fmla="val 19528"/>
              <a:gd name="adj2" fmla="val -8009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to bend or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68" y="4728912"/>
            <a:ext cx="1733550" cy="5619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67" y="4595363"/>
            <a:ext cx="3457575" cy="11715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83685"/>
            <a:ext cx="1695450" cy="7334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931323"/>
            <a:ext cx="2085975" cy="4381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609600" y="762000"/>
            <a:ext cx="6399818" cy="659932"/>
          </a:xfrm>
          <a:prstGeom prst="wedgeRoundRectCallout">
            <a:avLst>
              <a:gd name="adj1" fmla="val -20833"/>
              <a:gd name="adj2" fmla="val 9607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simple/linear case, we use raw x with p dimensions, then we also have w with p dimensions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7200" y="2917596"/>
            <a:ext cx="6858000" cy="914400"/>
          </a:xfrm>
          <a:prstGeom prst="wedgeRoundRectCallout">
            <a:avLst>
              <a:gd name="adj1" fmla="val -22208"/>
              <a:gd name="adj2" fmla="val 9607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kernel/non-linear case, we use </a:t>
            </a:r>
            <a:r>
              <a:rPr lang="en-US" dirty="0" smtClean="0">
                <a:sym typeface="Symbol"/>
              </a:rPr>
              <a:t>(</a:t>
            </a:r>
            <a:r>
              <a:rPr lang="en-US" dirty="0" smtClean="0"/>
              <a:t>x) with q dimensions, then we also have w with q dimensions (q can be smaller or bigger than 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609600" y="762000"/>
            <a:ext cx="6399818" cy="659932"/>
          </a:xfrm>
          <a:prstGeom prst="wedgeRoundRectCallout">
            <a:avLst>
              <a:gd name="adj1" fmla="val -20833"/>
              <a:gd name="adj2" fmla="val 9607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Given a dataset D, we have to train/test again and again to select the model based on error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82105" y="2209800"/>
            <a:ext cx="6399818" cy="609600"/>
          </a:xfrm>
          <a:prstGeom prst="wedgeRoundRectCallout">
            <a:avLst>
              <a:gd name="adj1" fmla="val -20833"/>
              <a:gd name="adj2" fmla="val 9607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First, we use linear model, if small error, then we are done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65608" y="3505200"/>
            <a:ext cx="6399818" cy="838200"/>
          </a:xfrm>
          <a:prstGeom prst="wedgeRoundRectCallout">
            <a:avLst>
              <a:gd name="adj1" fmla="val -21717"/>
              <a:gd name="adj2" fmla="val 8595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not, we have to try different transformation function </a:t>
            </a:r>
            <a:r>
              <a:rPr lang="en-US" dirty="0" smtClean="0">
                <a:sym typeface="Symbol"/>
              </a:rPr>
              <a:t>(x) to select the model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876800" y="4953000"/>
            <a:ext cx="2714919" cy="1295400"/>
          </a:xfrm>
          <a:prstGeom prst="wedgeRoundRectCallout">
            <a:avLst>
              <a:gd name="adj1" fmla="val -18182"/>
              <a:gd name="adj2" fmla="val -636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transformation function captures the model structure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905000" y="4967926"/>
            <a:ext cx="2714919" cy="1295400"/>
          </a:xfrm>
          <a:prstGeom prst="wedgeRoundRectCallout">
            <a:avLst>
              <a:gd name="adj1" fmla="val 23832"/>
              <a:gd name="adj2" fmla="val -680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the list of transformation function </a:t>
            </a:r>
            <a:r>
              <a:rPr lang="en-US" dirty="0" smtClean="0">
                <a:sym typeface="Symbol"/>
              </a:rPr>
              <a:t>(x) to 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 function </a:t>
            </a:r>
            <a:br>
              <a:rPr lang="en-US" dirty="0" smtClean="0"/>
            </a:br>
            <a:r>
              <a:rPr lang="en-US" dirty="0" smtClean="0"/>
              <a:t>And kernel function</a:t>
            </a:r>
            <a:endParaRPr lang="en-US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2994955" cy="9708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5973457" cy="20240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429000" y="3537852"/>
            <a:ext cx="1813872" cy="15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88" y="4114800"/>
            <a:ext cx="3362325" cy="3714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410246" y="4800600"/>
            <a:ext cx="2714919" cy="762000"/>
          </a:xfrm>
          <a:prstGeom prst="wedgeRoundRectCallout">
            <a:avLst>
              <a:gd name="adj1" fmla="val -20613"/>
              <a:gd name="adj2" fmla="val -684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K(</a:t>
            </a:r>
            <a:r>
              <a:rPr lang="en-US" dirty="0" err="1" smtClean="0"/>
              <a:t>xj</a:t>
            </a:r>
            <a:r>
              <a:rPr lang="en-US" dirty="0" smtClean="0"/>
              <a:t>, </a:t>
            </a:r>
            <a:r>
              <a:rPr lang="en-US" dirty="0" err="1" smtClean="0"/>
              <a:t>xk</a:t>
            </a:r>
            <a:r>
              <a:rPr lang="en-US" dirty="0" smtClean="0"/>
              <a:t>) = </a:t>
            </a:r>
            <a:r>
              <a:rPr lang="en-US" dirty="0" smtClean="0">
                <a:sym typeface="Symbol"/>
              </a:rPr>
              <a:t>(</a:t>
            </a:r>
            <a:r>
              <a:rPr lang="en-US" dirty="0" err="1" smtClean="0">
                <a:sym typeface="Symbol"/>
              </a:rPr>
              <a:t>xj</a:t>
            </a:r>
            <a:r>
              <a:rPr lang="en-US" dirty="0" smtClean="0">
                <a:sym typeface="Symbol"/>
              </a:rPr>
              <a:t>)*(</a:t>
            </a:r>
            <a:r>
              <a:rPr lang="en-US" dirty="0" err="1" smtClean="0">
                <a:sym typeface="Symbol"/>
              </a:rPr>
              <a:t>xk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800600" y="5791200"/>
            <a:ext cx="3836855" cy="762000"/>
          </a:xfrm>
          <a:prstGeom prst="wedgeRoundRectCallout">
            <a:avLst>
              <a:gd name="adj1" fmla="val -24774"/>
              <a:gd name="adj2" fmla="val -6477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we have kernel function, we don’t have to use transformation function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76400" y="609600"/>
            <a:ext cx="5562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kernel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69627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219200"/>
            <a:ext cx="297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kernel when d = 1</a:t>
            </a:r>
          </a:p>
          <a:p>
            <a:r>
              <a:rPr lang="en-US" dirty="0" err="1" smtClean="0"/>
              <a:t>ker</a:t>
            </a:r>
            <a:r>
              <a:rPr lang="en-US" dirty="0" smtClean="0"/>
              <a:t>(</a:t>
            </a:r>
            <a:r>
              <a:rPr lang="en-US" dirty="0" err="1" smtClean="0"/>
              <a:t>xj</a:t>
            </a:r>
            <a:r>
              <a:rPr lang="en-US" dirty="0" smtClean="0"/>
              <a:t>, </a:t>
            </a:r>
            <a:r>
              <a:rPr lang="en-US" dirty="0" err="1" smtClean="0"/>
              <a:t>xk</a:t>
            </a:r>
            <a:r>
              <a:rPr lang="en-US" dirty="0" smtClean="0"/>
              <a:t>) = </a:t>
            </a:r>
            <a:r>
              <a:rPr lang="en-US" dirty="0" err="1" smtClean="0"/>
              <a:t>xj</a:t>
            </a:r>
            <a:r>
              <a:rPr lang="en-US" dirty="0" smtClean="0"/>
              <a:t>*</a:t>
            </a:r>
            <a:r>
              <a:rPr lang="en-US" dirty="0" err="1" smtClean="0"/>
              <a:t>xk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4895850" cy="17430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6" name="Right Arrow 5"/>
          <p:cNvSpPr/>
          <p:nvPr/>
        </p:nvSpPr>
        <p:spPr>
          <a:xfrm rot="20045047" flipH="1">
            <a:off x="4400745" y="1531812"/>
            <a:ext cx="2514600" cy="667435"/>
          </a:xfrm>
          <a:prstGeom prst="rightArrow">
            <a:avLst>
              <a:gd name="adj1" fmla="val 612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–d in </a:t>
            </a:r>
            <a:r>
              <a:rPr lang="en-US" dirty="0" err="1" smtClean="0"/>
              <a:t>svmlight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0045047" flipH="1">
            <a:off x="5581330" y="1910753"/>
            <a:ext cx="3050742" cy="787666"/>
          </a:xfrm>
          <a:prstGeom prst="rightArrow">
            <a:avLst>
              <a:gd name="adj1" fmla="val 612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–g or -s in </a:t>
            </a:r>
            <a:r>
              <a:rPr lang="en-US" dirty="0" err="1" smtClean="0"/>
              <a:t>svmlight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20045047" flipH="1">
            <a:off x="5727232" y="3610379"/>
            <a:ext cx="2987677" cy="950132"/>
          </a:xfrm>
          <a:prstGeom prst="rightArrow">
            <a:avLst>
              <a:gd name="adj1" fmla="val 612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specify your own kernel function, use –u “</a:t>
            </a:r>
            <a:r>
              <a:rPr lang="en-US" dirty="0" err="1" smtClean="0"/>
              <a:t>func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3613682" flipH="1">
            <a:off x="6706382" y="5159812"/>
            <a:ext cx="2081048" cy="950132"/>
          </a:xfrm>
          <a:prstGeom prst="rightArrow">
            <a:avLst>
              <a:gd name="adj1" fmla="val 612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compare two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9725"/>
            <a:ext cx="24003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2819400"/>
            <a:ext cx="533400" cy="4572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2819400"/>
            <a:ext cx="533400" cy="4572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 rot="18978247">
            <a:off x="551912" y="3276599"/>
            <a:ext cx="1074913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Non-car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 rot="18978247">
            <a:off x="1596143" y="3311947"/>
            <a:ext cx="1074913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Non-car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 rot="3280564">
            <a:off x="1681214" y="1814589"/>
            <a:ext cx="719565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66874"/>
            <a:ext cx="26765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entagon 10"/>
          <p:cNvSpPr/>
          <p:nvPr/>
        </p:nvSpPr>
        <p:spPr>
          <a:xfrm rot="3280564">
            <a:off x="4468386" y="2058062"/>
            <a:ext cx="719565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</a:t>
            </a:r>
          </a:p>
        </p:txBody>
      </p:sp>
      <p:sp>
        <p:nvSpPr>
          <p:cNvPr id="12" name="Pentagon 11"/>
          <p:cNvSpPr/>
          <p:nvPr/>
        </p:nvSpPr>
        <p:spPr>
          <a:xfrm rot="3280564">
            <a:off x="5398079" y="1652708"/>
            <a:ext cx="719565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</a:t>
            </a:r>
          </a:p>
        </p:txBody>
      </p:sp>
      <p:sp>
        <p:nvSpPr>
          <p:cNvPr id="13" name="Pentagon 12"/>
          <p:cNvSpPr/>
          <p:nvPr/>
        </p:nvSpPr>
        <p:spPr>
          <a:xfrm rot="3280564">
            <a:off x="6062816" y="1871857"/>
            <a:ext cx="719565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</a:t>
            </a:r>
          </a:p>
        </p:txBody>
      </p:sp>
      <p:sp>
        <p:nvSpPr>
          <p:cNvPr id="14" name="Pentagon 13"/>
          <p:cNvSpPr/>
          <p:nvPr/>
        </p:nvSpPr>
        <p:spPr>
          <a:xfrm rot="3280564">
            <a:off x="6403975" y="1678484"/>
            <a:ext cx="719565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46077" y="2819400"/>
            <a:ext cx="426123" cy="4572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9038" y="2819400"/>
            <a:ext cx="426123" cy="4572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 rot="18978247">
            <a:off x="5054189" y="3353509"/>
            <a:ext cx="1074913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Nonface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 rot="18978247">
            <a:off x="5873832" y="3365295"/>
            <a:ext cx="1074913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Nonface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22" y="4419600"/>
            <a:ext cx="22669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Pentagon 20"/>
          <p:cNvSpPr/>
          <p:nvPr/>
        </p:nvSpPr>
        <p:spPr>
          <a:xfrm rot="3280564">
            <a:off x="2567410" y="4146585"/>
            <a:ext cx="1390428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Pedestrian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05320" y="5305425"/>
            <a:ext cx="342853" cy="63817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56741" y="5181600"/>
            <a:ext cx="342853" cy="63817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 rot="19684001">
            <a:off x="3171190" y="5665215"/>
            <a:ext cx="920475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</a:t>
            </a:r>
            <a:endParaRPr lang="en-US" dirty="0" smtClean="0"/>
          </a:p>
        </p:txBody>
      </p:sp>
      <p:sp>
        <p:nvSpPr>
          <p:cNvPr id="25" name="Pentagon 24"/>
          <p:cNvSpPr/>
          <p:nvPr/>
        </p:nvSpPr>
        <p:spPr>
          <a:xfrm rot="19684001">
            <a:off x="4035562" y="5791200"/>
            <a:ext cx="920475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1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1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9954" y="2438400"/>
            <a:ext cx="51884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 margin</a:t>
            </a:r>
            <a:endParaRPr lang="en-US" sz="8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800600" y="4191000"/>
            <a:ext cx="2133600" cy="152400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relax the hard condition in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Soft/hard margin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02" y="1676400"/>
            <a:ext cx="27527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19373"/>
            <a:ext cx="22669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914400" y="4572000"/>
            <a:ext cx="2590800" cy="1524000"/>
          </a:xfrm>
          <a:prstGeom prst="wedgeRoundRectCallout">
            <a:avLst>
              <a:gd name="adj1" fmla="val -19741"/>
              <a:gd name="adj2" fmla="val -69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Relax the hard condition by introduction slack variables </a:t>
            </a:r>
            <a:r>
              <a:rPr lang="en-US" dirty="0" smtClean="0">
                <a:sym typeface="Symbol"/>
              </a:rPr>
              <a:t> </a:t>
            </a:r>
            <a:r>
              <a:rPr lang="en-US" dirty="0" smtClean="0"/>
              <a:t>(psi)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60909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http://www.cs.berkeley.edu/~jordan/courses/281B-spring04/lectures/lec6.pdf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22479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4724400"/>
            <a:ext cx="2533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7010400" y="3856035"/>
            <a:ext cx="1714500" cy="603251"/>
          </a:xfrm>
          <a:prstGeom prst="wedgeRoundRectCallout">
            <a:avLst>
              <a:gd name="adj1" fmla="val -57451"/>
              <a:gd name="adj2" fmla="val -1900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condition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010400" y="4724400"/>
            <a:ext cx="1714500" cy="603251"/>
          </a:xfrm>
          <a:prstGeom prst="wedgeRoundRectCallout">
            <a:avLst>
              <a:gd name="adj1" fmla="val -57451"/>
              <a:gd name="adj2" fmla="val -1900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binary classification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52" y="1543050"/>
            <a:ext cx="390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177" y="2228850"/>
            <a:ext cx="4191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77" y="2838450"/>
            <a:ext cx="381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02" y="3600450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26" y="4438650"/>
            <a:ext cx="4095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52" y="5124450"/>
            <a:ext cx="571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02" y="5810250"/>
            <a:ext cx="5238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92" y="1938917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92" y="2809875"/>
            <a:ext cx="476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944" y="3600450"/>
            <a:ext cx="6381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58649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164044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Y1 = +1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22437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2297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Y2 = +1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29407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X3=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62200" y="29947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Y3 = +1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36856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X4=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62200" y="37396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Y4 = +1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2806" y="44344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X5=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29206" y="44884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Y5 = 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9812" y="51445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X6=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6212" y="51985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Y6 = -1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9812" y="58822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X7=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96212" y="59362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Y7 = 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20151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X1’=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2069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Y1’ = -1 or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19600" y="28533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X2’=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0" y="2907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Y2’ =  -1 or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19600" y="36153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X3’=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96000" y="3669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Y3’ = -1 or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3048000" cy="5257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304799" y="1066800"/>
            <a:ext cx="1239477" cy="400050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343400" y="1640443"/>
            <a:ext cx="3048000" cy="26289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4114799" y="1335643"/>
            <a:ext cx="1239477" cy="400050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problem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743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188670" y="287871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Oval 4"/>
          <p:cNvSpPr/>
          <p:nvPr/>
        </p:nvSpPr>
        <p:spPr>
          <a:xfrm>
            <a:off x="5950670" y="272631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36270" y="379311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44851" y="333591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12670" y="272631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9070" y="455511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9070" y="3637569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41070" y="5466369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0762" y="3640711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99781" y="4498551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55962" y="4399569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023781" y="348359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90181" y="5618769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0181" y="4701227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969470" y="2497711"/>
            <a:ext cx="4359111" cy="342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10625" y="2137136"/>
            <a:ext cx="4359111" cy="342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57871" y="2785622"/>
            <a:ext cx="4359111" cy="342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9281991">
            <a:off x="6691245" y="2237713"/>
            <a:ext cx="16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w*x - b =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9281991">
            <a:off x="7453245" y="2999713"/>
            <a:ext cx="16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w*x - b = -1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9281991">
            <a:off x="6946750" y="2726955"/>
            <a:ext cx="16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w*x - b = 0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45" y="3031111"/>
            <a:ext cx="16383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Pentagon 25"/>
          <p:cNvSpPr/>
          <p:nvPr/>
        </p:nvSpPr>
        <p:spPr>
          <a:xfrm rot="554220">
            <a:off x="364071" y="2637850"/>
            <a:ext cx="810466" cy="3048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</a:t>
            </a:r>
          </a:p>
        </p:txBody>
      </p:sp>
      <p:sp>
        <p:nvSpPr>
          <p:cNvPr id="27" name="Pentagon 26"/>
          <p:cNvSpPr/>
          <p:nvPr/>
        </p:nvSpPr>
        <p:spPr>
          <a:xfrm rot="366310">
            <a:off x="383121" y="3979972"/>
            <a:ext cx="1230641" cy="3048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Non-face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72" y="4409094"/>
            <a:ext cx="1533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 rot="3062126">
            <a:off x="3679262" y="5272740"/>
            <a:ext cx="152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Large-margin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/ classification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832022" y="2448466"/>
            <a:ext cx="2667000" cy="137160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learning coefficients alpha-j and support vectors x-j for w and b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16" y="4521577"/>
            <a:ext cx="16383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762000" y="1966913"/>
            <a:ext cx="2667000" cy="1371600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just by the dot product of w and x minus b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27111"/>
            <a:ext cx="20859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7800"/>
            <a:ext cx="2686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1371600" y="5064502"/>
            <a:ext cx="2667000" cy="1371600"/>
          </a:xfrm>
          <a:prstGeom prst="wedgeRoundRectCallout">
            <a:avLst>
              <a:gd name="adj1" fmla="val 63644"/>
              <a:gd name="adj2" fmla="val -186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X+ is a support vectors with label +1</a:t>
            </a:r>
          </a:p>
          <a:p>
            <a:pPr algn="ctr"/>
            <a:r>
              <a:rPr lang="en-US" dirty="0" smtClean="0"/>
              <a:t>X- is a support vectors with label -1</a:t>
            </a:r>
          </a:p>
        </p:txBody>
      </p:sp>
    </p:spTree>
    <p:extLst>
      <p:ext uri="{BB962C8B-B14F-4D97-AF65-F5344CB8AC3E}">
        <p14:creationId xmlns:p14="http://schemas.microsoft.com/office/powerpoint/2010/main" val="24334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Linearly separable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13289" y="24384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75289" y="22860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0889" y="3352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9470" y="28956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37289" y="22860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03689" y="4114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03689" y="319725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65689" y="502605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5381" y="32004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4400" y="405824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80581" y="395925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48400" y="3043287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517845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42609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94089" y="2057400"/>
            <a:ext cx="4359111" cy="342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1112398">
            <a:off x="5711465" y="1747353"/>
            <a:ext cx="16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w*x - 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54285" y="21336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18089" y="207311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25133" y="302443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5157" y="2619081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63432" y="2301712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98889" y="416193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41689" y="283904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74796" y="438346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799002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3432" y="337636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79303" y="4154079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5400" y="416193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39066" y="4777819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27749" y="364974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94089" y="352876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79303" y="4930219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39066" y="5553959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34000" y="4931791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11917" y="267092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75721" y="2610439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12789" y="3156409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21064" y="283904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25371" y="3718093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89175" y="365760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26243" y="420357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34518" y="388620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68386" y="498835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32190" y="4927867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69258" y="5473837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77533" y="515646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1831" y="393884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95635" y="387835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2703" y="442432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0978" y="410695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18529" y="591924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82333" y="5858759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19401" y="6404729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072260" y="2939410"/>
            <a:ext cx="3300260" cy="3678206"/>
          </a:xfrm>
          <a:custGeom>
            <a:avLst/>
            <a:gdLst>
              <a:gd name="connsiteX0" fmla="*/ 896425 w 3300260"/>
              <a:gd name="connsiteY0" fmla="*/ 3678206 h 3678206"/>
              <a:gd name="connsiteX1" fmla="*/ 623047 w 3300260"/>
              <a:gd name="connsiteY1" fmla="*/ 2905209 h 3678206"/>
              <a:gd name="connsiteX2" fmla="*/ 491072 w 3300260"/>
              <a:gd name="connsiteY2" fmla="*/ 2301893 h 3678206"/>
              <a:gd name="connsiteX3" fmla="*/ 189414 w 3300260"/>
              <a:gd name="connsiteY3" fmla="*/ 1934248 h 3678206"/>
              <a:gd name="connsiteX4" fmla="*/ 878 w 3300260"/>
              <a:gd name="connsiteY4" fmla="*/ 1378066 h 3678206"/>
              <a:gd name="connsiteX5" fmla="*/ 151707 w 3300260"/>
              <a:gd name="connsiteY5" fmla="*/ 699336 h 3678206"/>
              <a:gd name="connsiteX6" fmla="*/ 792730 w 3300260"/>
              <a:gd name="connsiteY6" fmla="*/ 143155 h 3678206"/>
              <a:gd name="connsiteX7" fmla="*/ 1358338 w 3300260"/>
              <a:gd name="connsiteY7" fmla="*/ 11180 h 3678206"/>
              <a:gd name="connsiteX8" fmla="*/ 1905093 w 3300260"/>
              <a:gd name="connsiteY8" fmla="*/ 359971 h 3678206"/>
              <a:gd name="connsiteX9" fmla="*/ 2395286 w 3300260"/>
              <a:gd name="connsiteY9" fmla="*/ 897299 h 3678206"/>
              <a:gd name="connsiteX10" fmla="*/ 2753505 w 3300260"/>
              <a:gd name="connsiteY10" fmla="*/ 1510042 h 3678206"/>
              <a:gd name="connsiteX11" fmla="*/ 3008029 w 3300260"/>
              <a:gd name="connsiteY11" fmla="*/ 2217052 h 3678206"/>
              <a:gd name="connsiteX12" fmla="*/ 3300260 w 3300260"/>
              <a:gd name="connsiteY12" fmla="*/ 2763806 h 367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0260" h="3678206">
                <a:moveTo>
                  <a:pt x="896425" y="3678206"/>
                </a:moveTo>
                <a:cubicBezTo>
                  <a:pt x="793515" y="3406400"/>
                  <a:pt x="690606" y="3134594"/>
                  <a:pt x="623047" y="2905209"/>
                </a:cubicBezTo>
                <a:cubicBezTo>
                  <a:pt x="555488" y="2675824"/>
                  <a:pt x="563344" y="2463720"/>
                  <a:pt x="491072" y="2301893"/>
                </a:cubicBezTo>
                <a:cubicBezTo>
                  <a:pt x="418800" y="2140066"/>
                  <a:pt x="271113" y="2088219"/>
                  <a:pt x="189414" y="1934248"/>
                </a:cubicBezTo>
                <a:cubicBezTo>
                  <a:pt x="107715" y="1780277"/>
                  <a:pt x="7162" y="1583884"/>
                  <a:pt x="878" y="1378066"/>
                </a:cubicBezTo>
                <a:cubicBezTo>
                  <a:pt x="-5406" y="1172248"/>
                  <a:pt x="19732" y="905154"/>
                  <a:pt x="151707" y="699336"/>
                </a:cubicBezTo>
                <a:cubicBezTo>
                  <a:pt x="283682" y="493517"/>
                  <a:pt x="591625" y="257848"/>
                  <a:pt x="792730" y="143155"/>
                </a:cubicBezTo>
                <a:cubicBezTo>
                  <a:pt x="993835" y="28462"/>
                  <a:pt x="1172944" y="-24956"/>
                  <a:pt x="1358338" y="11180"/>
                </a:cubicBezTo>
                <a:cubicBezTo>
                  <a:pt x="1543732" y="47316"/>
                  <a:pt x="1732268" y="212284"/>
                  <a:pt x="1905093" y="359971"/>
                </a:cubicBezTo>
                <a:cubicBezTo>
                  <a:pt x="2077918" y="507657"/>
                  <a:pt x="2253884" y="705620"/>
                  <a:pt x="2395286" y="897299"/>
                </a:cubicBezTo>
                <a:cubicBezTo>
                  <a:pt x="2536688" y="1088977"/>
                  <a:pt x="2651381" y="1290083"/>
                  <a:pt x="2753505" y="1510042"/>
                </a:cubicBezTo>
                <a:cubicBezTo>
                  <a:pt x="2855629" y="1730001"/>
                  <a:pt x="2916903" y="2008091"/>
                  <a:pt x="3008029" y="2217052"/>
                </a:cubicBezTo>
                <a:cubicBezTo>
                  <a:pt x="3099155" y="2426013"/>
                  <a:pt x="3199707" y="2594909"/>
                  <a:pt x="3300260" y="27638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21357386">
            <a:off x="6228189" y="4956090"/>
            <a:ext cx="168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w*phi(x) - 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2438400"/>
            <a:ext cx="70023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Support vectors</a:t>
            </a:r>
            <a:endParaRPr lang="en-US" sz="8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114800" y="4267200"/>
            <a:ext cx="2590800" cy="1524000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simplify the instance-based classification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413289" y="24384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175289" y="22860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60889" y="3352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69470" y="28956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37289" y="22860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03689" y="4114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03689" y="319725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65689" y="502605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85381" y="32004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05824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80581" y="395925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3043287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4800" y="517845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2609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194089" y="2057400"/>
            <a:ext cx="4359111" cy="342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24000" y="247453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86000" y="232213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71600" y="338893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80181" y="293173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4400" y="323339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17163" y="4114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79163" y="39624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64763" y="50292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73344" y="45720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7563" y="487365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24007" y="15240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34718" y="156013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8089" y="156013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19800" y="366859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682819" y="351148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84889" y="48006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47908" y="4643487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90707" y="5795913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653726" y="56388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2200" y="455157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35219" y="4394462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64984" y="5491113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28003" y="53340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66581" y="394040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229600" y="3783291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ular Callout 48"/>
          <p:cNvSpPr/>
          <p:nvPr/>
        </p:nvSpPr>
        <p:spPr>
          <a:xfrm>
            <a:off x="5737781" y="337794"/>
            <a:ext cx="2956874" cy="1752600"/>
          </a:xfrm>
          <a:prstGeom prst="wedgeRoundRectCallout">
            <a:avLst>
              <a:gd name="adj1" fmla="val 19656"/>
              <a:gd name="adj2" fmla="val 750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vectors near the decision boundary (confusion area) are important or </a:t>
            </a:r>
            <a:r>
              <a:rPr lang="en-US" b="1" dirty="0" smtClean="0">
                <a:solidFill>
                  <a:srgbClr val="FF0000"/>
                </a:solidFill>
              </a:rPr>
              <a:t>support vectors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611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Symbol</vt:lpstr>
      <vt:lpstr>Office Theme</vt:lpstr>
      <vt:lpstr>Important concepts of SVM Support vectors, kernels, linear separable </vt:lpstr>
      <vt:lpstr>Binary classification</vt:lpstr>
      <vt:lpstr>SVM binary classification</vt:lpstr>
      <vt:lpstr>Framing the problem</vt:lpstr>
      <vt:lpstr>Learning / classification</vt:lpstr>
      <vt:lpstr>Linearly separable</vt:lpstr>
      <vt:lpstr>Non-linearly separable</vt:lpstr>
      <vt:lpstr>PowerPoint Presentation</vt:lpstr>
      <vt:lpstr>Support vectors</vt:lpstr>
      <vt:lpstr>Support vectors (2)</vt:lpstr>
      <vt:lpstr>Support vectors (3)</vt:lpstr>
      <vt:lpstr>To find the support vectors We use SMO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Transformation function  And kernel function</vt:lpstr>
      <vt:lpstr>Useful kernel</vt:lpstr>
      <vt:lpstr>PowerPoint Presentation</vt:lpstr>
      <vt:lpstr>Soft/hard margin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concepts of SVM Support vectors, kernels,</dc:title>
  <dc:creator>Tu Trung Hieu (FSU1.Z8)</dc:creator>
  <cp:lastModifiedBy>Henry Tu</cp:lastModifiedBy>
  <cp:revision>20</cp:revision>
  <dcterms:created xsi:type="dcterms:W3CDTF">2015-08-28T07:42:50Z</dcterms:created>
  <dcterms:modified xsi:type="dcterms:W3CDTF">2015-09-23T12:49:54Z</dcterms:modified>
</cp:coreProperties>
</file>