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9" r:id="rId3"/>
    <p:sldId id="279" r:id="rId4"/>
    <p:sldId id="275" r:id="rId5"/>
    <p:sldId id="267" r:id="rId6"/>
    <p:sldId id="268" r:id="rId7"/>
    <p:sldId id="281" r:id="rId8"/>
    <p:sldId id="271" r:id="rId9"/>
    <p:sldId id="272" r:id="rId10"/>
    <p:sldId id="256" r:id="rId11"/>
    <p:sldId id="257" r:id="rId12"/>
    <p:sldId id="269" r:id="rId13"/>
    <p:sldId id="263" r:id="rId14"/>
    <p:sldId id="276" r:id="rId15"/>
    <p:sldId id="283" r:id="rId16"/>
    <p:sldId id="260" r:id="rId17"/>
    <p:sldId id="277" r:id="rId18"/>
    <p:sldId id="278" r:id="rId19"/>
    <p:sldId id="261" r:id="rId20"/>
    <p:sldId id="262" r:id="rId21"/>
    <p:sldId id="284" r:id="rId22"/>
    <p:sldId id="285" r:id="rId23"/>
    <p:sldId id="264" r:id="rId24"/>
    <p:sldId id="282" r:id="rId25"/>
    <p:sldId id="287" r:id="rId26"/>
    <p:sldId id="26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2268-E3D1-48AB-B69E-7BB0C025307E}" type="datetimeFigureOut">
              <a:rPr lang="en-US" smtClean="0"/>
              <a:t>04-Oct-15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9C7B-39FF-401B-8C36-F72E6DC1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2268-E3D1-48AB-B69E-7BB0C025307E}" type="datetimeFigureOut">
              <a:rPr lang="en-US" smtClean="0"/>
              <a:t>04-Oct-15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9C7B-39FF-401B-8C36-F72E6DC1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0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2268-E3D1-48AB-B69E-7BB0C025307E}" type="datetimeFigureOut">
              <a:rPr lang="en-US" smtClean="0"/>
              <a:t>04-Oct-15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9C7B-39FF-401B-8C36-F72E6DC1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2268-E3D1-48AB-B69E-7BB0C025307E}" type="datetimeFigureOut">
              <a:rPr lang="en-US" smtClean="0"/>
              <a:t>04-Oct-15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9C7B-39FF-401B-8C36-F72E6DC1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6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2268-E3D1-48AB-B69E-7BB0C025307E}" type="datetimeFigureOut">
              <a:rPr lang="en-US" smtClean="0"/>
              <a:t>04-Oct-15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9C7B-39FF-401B-8C36-F72E6DC1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4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2268-E3D1-48AB-B69E-7BB0C025307E}" type="datetimeFigureOut">
              <a:rPr lang="en-US" smtClean="0"/>
              <a:t>04-Oct-15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9C7B-39FF-401B-8C36-F72E6DC1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2268-E3D1-48AB-B69E-7BB0C025307E}" type="datetimeFigureOut">
              <a:rPr lang="en-US" smtClean="0"/>
              <a:t>04-Oct-15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9C7B-39FF-401B-8C36-F72E6DC1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2268-E3D1-48AB-B69E-7BB0C025307E}" type="datetimeFigureOut">
              <a:rPr lang="en-US" smtClean="0"/>
              <a:t>04-Oct-15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9C7B-39FF-401B-8C36-F72E6DC1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2268-E3D1-48AB-B69E-7BB0C025307E}" type="datetimeFigureOut">
              <a:rPr lang="en-US" smtClean="0"/>
              <a:t>04-Oct-15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9C7B-39FF-401B-8C36-F72E6DC1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2268-E3D1-48AB-B69E-7BB0C025307E}" type="datetimeFigureOut">
              <a:rPr lang="en-US" smtClean="0"/>
              <a:t>04-Oct-15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9C7B-39FF-401B-8C36-F72E6DC1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2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2268-E3D1-48AB-B69E-7BB0C025307E}" type="datetimeFigureOut">
              <a:rPr lang="en-US" smtClean="0"/>
              <a:t>04-Oct-15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9C7B-39FF-401B-8C36-F72E6DC1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7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62268-E3D1-48AB-B69E-7BB0C025307E}" type="datetimeFigureOut">
              <a:rPr lang="en-US" smtClean="0"/>
              <a:t>04-Oct-15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69C7B-39FF-401B-8C36-F72E6DC1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0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uster_analysis#Recent_developmen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655" y="2967335"/>
            <a:ext cx="5838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Reviewing project 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845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Henry Tu, 04-</a:t>
            </a:r>
            <a:r>
              <a:rPr lang="en-US" dirty="0" err="1" smtClean="0"/>
              <a:t>oct</a:t>
            </a:r>
            <a:r>
              <a:rPr lang="en-US" dirty="0" smtClean="0"/>
              <a:t>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0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14" y="581890"/>
            <a:ext cx="46101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414" y="1891144"/>
            <a:ext cx="4848225" cy="27908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208818" y="2496847"/>
            <a:ext cx="2379518" cy="85205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Spectral clustering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595755" y="945572"/>
            <a:ext cx="2379518" cy="85205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889414" y="5326205"/>
            <a:ext cx="2379518" cy="85205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Evaluating the clustering results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09755" y="5139168"/>
            <a:ext cx="2379518" cy="85205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Distance for clustering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471064" y="3806101"/>
            <a:ext cx="2379518" cy="85205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Dirichlet</a:t>
            </a:r>
            <a:r>
              <a:rPr lang="en-US" dirty="0" smtClean="0"/>
              <a:t> process</a:t>
            </a:r>
          </a:p>
          <a:p>
            <a:pPr algn="ctr"/>
            <a:r>
              <a:rPr lang="en-US" dirty="0" smtClean="0"/>
              <a:t>Infinite Mixture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en.wikipedia.org</a:t>
            </a:r>
            <a:r>
              <a:rPr lang="en-US" dirty="0" smtClean="0">
                <a:hlinkClick r:id="rId2"/>
              </a:rPr>
              <a:t>/wiki/</a:t>
            </a:r>
            <a:r>
              <a:rPr lang="en-US" dirty="0" err="1" smtClean="0">
                <a:hlinkClick r:id="rId2"/>
              </a:rPr>
              <a:t>Cluster_analysis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Hierarchical Clustering</a:t>
            </a:r>
          </a:p>
          <a:p>
            <a:endParaRPr lang="en-US" dirty="0"/>
          </a:p>
          <a:p>
            <a:r>
              <a:rPr lang="en-US" dirty="0" smtClean="0"/>
              <a:t>Spectral clustering</a:t>
            </a:r>
          </a:p>
          <a:p>
            <a:endParaRPr lang="en-US" dirty="0"/>
          </a:p>
          <a:p>
            <a:r>
              <a:rPr lang="en-US" dirty="0" err="1" smtClean="0"/>
              <a:t>Dirichlet</a:t>
            </a:r>
            <a:r>
              <a:rPr lang="en-US" dirty="0" smtClean="0"/>
              <a:t> process for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8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0645" y="2967335"/>
            <a:ext cx="6610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Hierarchical Clustering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231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/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Merging: we start with n clusters for n samples; we then merge the nearest clusters to form larger</a:t>
            </a:r>
          </a:p>
          <a:p>
            <a:endParaRPr lang="en-US" dirty="0"/>
          </a:p>
          <a:p>
            <a:r>
              <a:rPr lang="en-US" dirty="0" smtClean="0"/>
              <a:t>Splitting: we start from 1 cluster and we divide into two until we have n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1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57" y="426028"/>
            <a:ext cx="93916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9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in 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5736" y="1766455"/>
            <a:ext cx="4530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library(stats);</a:t>
            </a:r>
          </a:p>
          <a:p>
            <a:r>
              <a:rPr lang="en-US" dirty="0"/>
              <a:t>data(iris);</a:t>
            </a:r>
          </a:p>
          <a:p>
            <a:endParaRPr lang="en-US" dirty="0"/>
          </a:p>
          <a:p>
            <a:r>
              <a:rPr lang="en-US" dirty="0"/>
              <a:t>d &lt;- </a:t>
            </a:r>
            <a:r>
              <a:rPr lang="en-US" dirty="0" err="1"/>
              <a:t>dist</a:t>
            </a:r>
            <a:r>
              <a:rPr lang="en-US" dirty="0"/>
              <a:t>( t(iris[, 1:4]) );</a:t>
            </a:r>
          </a:p>
          <a:p>
            <a:endParaRPr lang="en-US" dirty="0"/>
          </a:p>
          <a:p>
            <a:r>
              <a:rPr lang="en-US" dirty="0"/>
              <a:t>h = </a:t>
            </a:r>
            <a:r>
              <a:rPr lang="en-US" dirty="0" err="1"/>
              <a:t>hclust</a:t>
            </a:r>
            <a:r>
              <a:rPr lang="en-US" dirty="0"/>
              <a:t>(d, method="complete");</a:t>
            </a:r>
          </a:p>
          <a:p>
            <a:r>
              <a:rPr lang="en-US" dirty="0"/>
              <a:t>plot(h)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173" y="1254269"/>
            <a:ext cx="5514820" cy="46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6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Single-linkage</a:t>
            </a:r>
          </a:p>
          <a:p>
            <a:endParaRPr lang="en-US" dirty="0"/>
          </a:p>
          <a:p>
            <a:r>
              <a:rPr lang="en-US" dirty="0" smtClean="0"/>
              <a:t>Complete linkage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31229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&lt;- </a:t>
            </a:r>
            <a:r>
              <a:rPr lang="en-US" dirty="0" err="1"/>
              <a:t>cbind</a:t>
            </a:r>
            <a:r>
              <a:rPr lang="en-US" dirty="0"/>
              <a:t>( c(1, 2, 4, 5, 6, 6.5) ); </a:t>
            </a:r>
          </a:p>
          <a:p>
            <a:r>
              <a:rPr lang="en-US" dirty="0"/>
              <a:t>x &lt;- </a:t>
            </a:r>
            <a:r>
              <a:rPr lang="en-US" dirty="0" err="1"/>
              <a:t>cbind</a:t>
            </a:r>
            <a:r>
              <a:rPr lang="en-US" dirty="0"/>
              <a:t>( c(1, 2, 4, 5, 6, 7) ); </a:t>
            </a: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&lt;- </a:t>
            </a:r>
            <a:r>
              <a:rPr lang="en-US" dirty="0" err="1"/>
              <a:t>cbind</a:t>
            </a:r>
            <a:r>
              <a:rPr lang="en-US" dirty="0"/>
              <a:t>( c(1, 2, 4, 5, 6, 8) );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62" y="672828"/>
            <a:ext cx="3800475" cy="3236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03302"/>
            <a:ext cx="3800248" cy="3282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706" y="3393134"/>
            <a:ext cx="3524704" cy="299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7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71" y="2253342"/>
            <a:ext cx="7477125" cy="37385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29486" y="2510971"/>
            <a:ext cx="2224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library(stats);</a:t>
            </a:r>
          </a:p>
          <a:p>
            <a:r>
              <a:rPr lang="en-US" dirty="0"/>
              <a:t>data(iris);</a:t>
            </a:r>
          </a:p>
          <a:p>
            <a:endParaRPr lang="en-US" dirty="0"/>
          </a:p>
          <a:p>
            <a:r>
              <a:rPr lang="en-US" dirty="0"/>
              <a:t>d &lt;- </a:t>
            </a:r>
            <a:r>
              <a:rPr lang="en-US" dirty="0" err="1"/>
              <a:t>dist</a:t>
            </a:r>
            <a:r>
              <a:rPr lang="en-US" dirty="0"/>
              <a:t>( iris[, 1:4] );</a:t>
            </a:r>
          </a:p>
          <a:p>
            <a:endParaRPr lang="en-US" dirty="0"/>
          </a:p>
          <a:p>
            <a:r>
              <a:rPr lang="en-US" dirty="0"/>
              <a:t>h = </a:t>
            </a:r>
            <a:r>
              <a:rPr lang="en-US" dirty="0" err="1"/>
              <a:t>hclust</a:t>
            </a:r>
            <a:r>
              <a:rPr lang="en-US" dirty="0"/>
              <a:t>(d, method="complete");</a:t>
            </a:r>
          </a:p>
          <a:p>
            <a:r>
              <a:rPr lang="en-US" dirty="0"/>
              <a:t>plot(h)</a:t>
            </a:r>
          </a:p>
        </p:txBody>
      </p:sp>
    </p:spTree>
    <p:extLst>
      <p:ext uri="{BB962C8B-B14F-4D97-AF65-F5344CB8AC3E}">
        <p14:creationId xmlns:p14="http://schemas.microsoft.com/office/powerpoint/2010/main" val="190205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8731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clustering</a:t>
            </a:r>
          </a:p>
          <a:p>
            <a:pPr lvl="1"/>
            <a:r>
              <a:rPr lang="en-US" dirty="0" smtClean="0"/>
              <a:t>Top-down clustering (</a:t>
            </a:r>
            <a:r>
              <a:rPr lang="en-US" dirty="0" err="1" smtClean="0"/>
              <a:t>kmeans</a:t>
            </a:r>
            <a:r>
              <a:rPr lang="en-US" dirty="0" smtClean="0"/>
              <a:t>, EM)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voronoi</a:t>
            </a:r>
            <a:r>
              <a:rPr lang="en-US" dirty="0" smtClean="0"/>
              <a:t> diagram</a:t>
            </a:r>
          </a:p>
          <a:p>
            <a:pPr lvl="1"/>
            <a:r>
              <a:rPr lang="en-US" dirty="0" smtClean="0"/>
              <a:t>Bottom-up clustering</a:t>
            </a:r>
          </a:p>
          <a:p>
            <a:pPr lvl="1"/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92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3746582"/>
            <a:ext cx="4887595" cy="26431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3779"/>
            <a:ext cx="3762375" cy="3465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5701" y="410311"/>
            <a:ext cx="43053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rm</a:t>
            </a:r>
            <a:r>
              <a:rPr lang="en-US" sz="1050" dirty="0"/>
              <a:t>(list=ls()); </a:t>
            </a:r>
            <a:r>
              <a:rPr lang="en-US" sz="1050" dirty="0" err="1"/>
              <a:t>graphics.off</a:t>
            </a:r>
            <a:r>
              <a:rPr lang="en-US" sz="1050" dirty="0"/>
              <a:t>(); </a:t>
            </a:r>
            <a:r>
              <a:rPr lang="en-US" sz="1050" dirty="0" err="1"/>
              <a:t>set.seed</a:t>
            </a:r>
            <a:r>
              <a:rPr lang="en-US" sz="1050" dirty="0"/>
              <a:t>(1234); </a:t>
            </a:r>
          </a:p>
          <a:p>
            <a:endParaRPr lang="en-US" sz="1050" dirty="0"/>
          </a:p>
          <a:p>
            <a:r>
              <a:rPr lang="en-US" sz="1050" dirty="0"/>
              <a:t>load &lt;- function()</a:t>
            </a:r>
          </a:p>
          <a:p>
            <a:r>
              <a:rPr lang="en-US" sz="1050" dirty="0"/>
              <a:t>{</a:t>
            </a:r>
          </a:p>
          <a:p>
            <a:r>
              <a:rPr lang="en-US" sz="1050" dirty="0" err="1"/>
              <a:t>x1</a:t>
            </a:r>
            <a:r>
              <a:rPr lang="en-US" sz="1050" dirty="0"/>
              <a:t> &lt;- </a:t>
            </a:r>
            <a:r>
              <a:rPr lang="en-US" sz="1050" dirty="0" err="1"/>
              <a:t>rnorm</a:t>
            </a:r>
            <a:r>
              <a:rPr lang="en-US" sz="1050" dirty="0"/>
              <a:t>(30, 1, 1);</a:t>
            </a:r>
          </a:p>
          <a:p>
            <a:r>
              <a:rPr lang="en-US" sz="1050" dirty="0" err="1"/>
              <a:t>y1</a:t>
            </a:r>
            <a:r>
              <a:rPr lang="en-US" sz="1050" dirty="0"/>
              <a:t> &lt;- </a:t>
            </a:r>
            <a:r>
              <a:rPr lang="en-US" sz="1050" dirty="0" err="1"/>
              <a:t>rnorm</a:t>
            </a:r>
            <a:r>
              <a:rPr lang="en-US" sz="1050" dirty="0"/>
              <a:t>(30, 3, 2);</a:t>
            </a:r>
          </a:p>
          <a:p>
            <a:endParaRPr lang="en-US" sz="1050" dirty="0"/>
          </a:p>
          <a:p>
            <a:r>
              <a:rPr lang="en-US" sz="1050" dirty="0" err="1"/>
              <a:t>x2</a:t>
            </a:r>
            <a:r>
              <a:rPr lang="en-US" sz="1050" dirty="0"/>
              <a:t> &lt;- </a:t>
            </a:r>
            <a:r>
              <a:rPr lang="en-US" sz="1050" dirty="0" err="1"/>
              <a:t>rnorm</a:t>
            </a:r>
            <a:r>
              <a:rPr lang="en-US" sz="1050" dirty="0"/>
              <a:t>(70, 21, 1);</a:t>
            </a:r>
          </a:p>
          <a:p>
            <a:r>
              <a:rPr lang="en-US" sz="1050" dirty="0" err="1"/>
              <a:t>y2</a:t>
            </a:r>
            <a:r>
              <a:rPr lang="en-US" sz="1050" dirty="0"/>
              <a:t> &lt;- </a:t>
            </a:r>
            <a:r>
              <a:rPr lang="en-US" sz="1050" dirty="0" err="1"/>
              <a:t>rnorm</a:t>
            </a:r>
            <a:r>
              <a:rPr lang="en-US" sz="1050" dirty="0"/>
              <a:t>(70, 23, 2);</a:t>
            </a:r>
          </a:p>
          <a:p>
            <a:endParaRPr lang="en-US" sz="1050" dirty="0"/>
          </a:p>
          <a:p>
            <a:r>
              <a:rPr lang="en-US" sz="1050" dirty="0" err="1"/>
              <a:t>x3</a:t>
            </a:r>
            <a:r>
              <a:rPr lang="en-US" sz="1050" dirty="0"/>
              <a:t> &lt;- </a:t>
            </a:r>
            <a:r>
              <a:rPr lang="en-US" sz="1050" dirty="0" err="1"/>
              <a:t>rnorm</a:t>
            </a:r>
            <a:r>
              <a:rPr lang="en-US" sz="1050" dirty="0"/>
              <a:t>(70, 1, 1);</a:t>
            </a:r>
          </a:p>
          <a:p>
            <a:r>
              <a:rPr lang="en-US" sz="1050" dirty="0" err="1"/>
              <a:t>y3</a:t>
            </a:r>
            <a:r>
              <a:rPr lang="en-US" sz="1050" dirty="0"/>
              <a:t> &lt;- </a:t>
            </a:r>
            <a:r>
              <a:rPr lang="en-US" sz="1050" dirty="0" err="1"/>
              <a:t>rnorm</a:t>
            </a:r>
            <a:r>
              <a:rPr lang="en-US" sz="1050" dirty="0"/>
              <a:t>(70, 23, 2);</a:t>
            </a:r>
          </a:p>
          <a:p>
            <a:endParaRPr lang="en-US" sz="1050" dirty="0"/>
          </a:p>
          <a:p>
            <a:r>
              <a:rPr lang="en-US" sz="1050" dirty="0" err="1"/>
              <a:t>df</a:t>
            </a:r>
            <a:r>
              <a:rPr lang="en-US" sz="1050" dirty="0"/>
              <a:t> &lt;- </a:t>
            </a:r>
            <a:r>
              <a:rPr lang="en-US" sz="1050" dirty="0" err="1"/>
              <a:t>cbind</a:t>
            </a:r>
            <a:r>
              <a:rPr lang="en-US" sz="1050" dirty="0"/>
              <a:t>(c(</a:t>
            </a:r>
            <a:r>
              <a:rPr lang="en-US" sz="1050" dirty="0" err="1"/>
              <a:t>x1</a:t>
            </a:r>
            <a:r>
              <a:rPr lang="en-US" sz="1050" dirty="0"/>
              <a:t>, </a:t>
            </a:r>
            <a:r>
              <a:rPr lang="en-US" sz="1050" dirty="0" err="1"/>
              <a:t>x2</a:t>
            </a:r>
            <a:r>
              <a:rPr lang="en-US" sz="1050" dirty="0"/>
              <a:t>, </a:t>
            </a:r>
            <a:r>
              <a:rPr lang="en-US" sz="1050" dirty="0" err="1"/>
              <a:t>x3</a:t>
            </a:r>
            <a:r>
              <a:rPr lang="en-US" sz="1050" dirty="0"/>
              <a:t>), c(</a:t>
            </a:r>
            <a:r>
              <a:rPr lang="en-US" sz="1050" dirty="0" err="1"/>
              <a:t>y1</a:t>
            </a:r>
            <a:r>
              <a:rPr lang="en-US" sz="1050" dirty="0"/>
              <a:t>, </a:t>
            </a:r>
            <a:r>
              <a:rPr lang="en-US" sz="1050" dirty="0" err="1"/>
              <a:t>y2</a:t>
            </a:r>
            <a:r>
              <a:rPr lang="en-US" sz="1050" dirty="0"/>
              <a:t>, </a:t>
            </a:r>
            <a:r>
              <a:rPr lang="en-US" sz="1050" dirty="0" err="1"/>
              <a:t>y3</a:t>
            </a:r>
            <a:r>
              <a:rPr lang="en-US" sz="1050" dirty="0"/>
              <a:t>) );</a:t>
            </a:r>
          </a:p>
          <a:p>
            <a:endParaRPr lang="en-US" sz="1050" dirty="0"/>
          </a:p>
          <a:p>
            <a:r>
              <a:rPr lang="en-US" sz="1050" dirty="0"/>
              <a:t>return(</a:t>
            </a:r>
            <a:r>
              <a:rPr lang="en-US" sz="1050" dirty="0" err="1"/>
              <a:t>df</a:t>
            </a:r>
            <a:r>
              <a:rPr lang="en-US" sz="1050" dirty="0"/>
              <a:t>);</a:t>
            </a:r>
          </a:p>
          <a:p>
            <a:r>
              <a:rPr lang="en-US" sz="1050" dirty="0"/>
              <a:t>}</a:t>
            </a:r>
          </a:p>
          <a:p>
            <a:endParaRPr lang="en-US" sz="1050" dirty="0"/>
          </a:p>
          <a:p>
            <a:r>
              <a:rPr lang="en-US" sz="1050" dirty="0" err="1"/>
              <a:t>df</a:t>
            </a:r>
            <a:r>
              <a:rPr lang="en-US" sz="1050" dirty="0"/>
              <a:t> &lt;- load(); </a:t>
            </a:r>
          </a:p>
          <a:p>
            <a:r>
              <a:rPr lang="en-US" sz="1050" dirty="0"/>
              <a:t>plot(</a:t>
            </a:r>
            <a:r>
              <a:rPr lang="en-US" sz="1050" dirty="0" err="1"/>
              <a:t>df</a:t>
            </a:r>
            <a:r>
              <a:rPr lang="en-US" sz="1050" dirty="0"/>
              <a:t>, </a:t>
            </a:r>
            <a:r>
              <a:rPr lang="en-US" sz="1050" dirty="0" err="1"/>
              <a:t>xlim</a:t>
            </a:r>
            <a:r>
              <a:rPr lang="en-US" sz="1050" dirty="0"/>
              <a:t>=c(-5, 50), </a:t>
            </a:r>
            <a:r>
              <a:rPr lang="en-US" sz="1050" dirty="0" err="1"/>
              <a:t>ylim</a:t>
            </a:r>
            <a:r>
              <a:rPr lang="en-US" sz="1050" dirty="0"/>
              <a:t>=c(-5, 50) );</a:t>
            </a:r>
          </a:p>
          <a:p>
            <a:endParaRPr lang="en-US" sz="1050" dirty="0"/>
          </a:p>
          <a:p>
            <a:r>
              <a:rPr lang="en-US" sz="1050" dirty="0"/>
              <a:t>h = </a:t>
            </a:r>
            <a:r>
              <a:rPr lang="en-US" sz="1050" dirty="0" err="1"/>
              <a:t>hclust</a:t>
            </a:r>
            <a:r>
              <a:rPr lang="en-US" sz="1050" dirty="0"/>
              <a:t>(</a:t>
            </a:r>
            <a:r>
              <a:rPr lang="en-US" sz="1050" dirty="0" err="1"/>
              <a:t>dist</a:t>
            </a:r>
            <a:r>
              <a:rPr lang="en-US" sz="1050" dirty="0"/>
              <a:t>(</a:t>
            </a:r>
            <a:r>
              <a:rPr lang="en-US" sz="1050" dirty="0" err="1"/>
              <a:t>df</a:t>
            </a:r>
            <a:r>
              <a:rPr lang="en-US" sz="1050" dirty="0"/>
              <a:t>), method="complete");</a:t>
            </a:r>
          </a:p>
          <a:p>
            <a:r>
              <a:rPr lang="en-US" sz="1050" dirty="0" err="1"/>
              <a:t>dev.new</a:t>
            </a:r>
            <a:r>
              <a:rPr lang="en-US" sz="1050" dirty="0"/>
              <a:t>(); plot(h);</a:t>
            </a:r>
          </a:p>
          <a:p>
            <a:endParaRPr lang="en-US" sz="1050" dirty="0"/>
          </a:p>
          <a:p>
            <a:r>
              <a:rPr lang="en-US" sz="1050" dirty="0"/>
              <a:t>labels &lt;- </a:t>
            </a:r>
            <a:r>
              <a:rPr lang="en-US" sz="1050" dirty="0" err="1"/>
              <a:t>cutree</a:t>
            </a:r>
            <a:r>
              <a:rPr lang="en-US" sz="1050" dirty="0"/>
              <a:t>(h, k=3); # </a:t>
            </a:r>
            <a:r>
              <a:rPr lang="en-US" sz="1050" dirty="0" err="1"/>
              <a:t>df</a:t>
            </a:r>
            <a:r>
              <a:rPr lang="en-US" sz="1050" dirty="0"/>
              <a:t> &lt;- </a:t>
            </a:r>
            <a:r>
              <a:rPr lang="en-US" sz="1050" dirty="0" err="1"/>
              <a:t>cbind</a:t>
            </a:r>
            <a:r>
              <a:rPr lang="en-US" sz="1050" dirty="0"/>
              <a:t>(</a:t>
            </a:r>
            <a:r>
              <a:rPr lang="en-US" sz="1050" dirty="0" err="1"/>
              <a:t>df</a:t>
            </a:r>
            <a:r>
              <a:rPr lang="en-US" sz="1050" dirty="0"/>
              <a:t>, labels); </a:t>
            </a:r>
            <a:r>
              <a:rPr lang="en-US" sz="1050" dirty="0" err="1"/>
              <a:t>df</a:t>
            </a:r>
            <a:endParaRPr lang="en-US" sz="1050" dirty="0"/>
          </a:p>
          <a:p>
            <a:r>
              <a:rPr lang="en-US" sz="1050" dirty="0"/>
              <a:t>labels</a:t>
            </a:r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85871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clustering</a:t>
            </a:r>
          </a:p>
          <a:p>
            <a:endParaRPr lang="en-US" dirty="0"/>
          </a:p>
          <a:p>
            <a:r>
              <a:rPr lang="en-US" dirty="0" smtClean="0"/>
              <a:t>Document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23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vectoring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6128" y="1454728"/>
            <a:ext cx="82088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 &lt;- list(</a:t>
            </a:r>
          </a:p>
          <a:p>
            <a:r>
              <a:rPr lang="en-US" dirty="0"/>
              <a:t>c("I", "love", "you"),</a:t>
            </a:r>
          </a:p>
          <a:p>
            <a:r>
              <a:rPr lang="en-US" dirty="0"/>
              <a:t>c("I", "love", "you", "love", "you"),</a:t>
            </a:r>
          </a:p>
          <a:p>
            <a:r>
              <a:rPr lang="en-US" dirty="0"/>
              <a:t>c("I", "love", "you", "I", "love", "you"),</a:t>
            </a:r>
          </a:p>
          <a:p>
            <a:r>
              <a:rPr lang="en-US" dirty="0"/>
              <a:t>c("they", "hate", "him"),</a:t>
            </a:r>
          </a:p>
          <a:p>
            <a:r>
              <a:rPr lang="en-US" dirty="0"/>
              <a:t>c("they", "hate", "him", "hate", "him", "hate", "him"),</a:t>
            </a:r>
          </a:p>
          <a:p>
            <a:r>
              <a:rPr lang="en-US" dirty="0"/>
              <a:t>c("they", "hate", "him", "they", "hate", "hate", "hate", "him")</a:t>
            </a:r>
          </a:p>
          <a:p>
            <a:r>
              <a:rPr lang="en-US" dirty="0"/>
              <a:t>); </a:t>
            </a:r>
          </a:p>
          <a:p>
            <a:endParaRPr lang="en-US" dirty="0"/>
          </a:p>
          <a:p>
            <a:r>
              <a:rPr lang="en-US" dirty="0" err="1"/>
              <a:t>wordHist</a:t>
            </a:r>
            <a:r>
              <a:rPr lang="en-US" dirty="0"/>
              <a:t> &lt;- function(D, V = c("I", "love", "you", "they", "hate", "him"))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H &lt;- factor(D, labels=V, levels=V);</a:t>
            </a:r>
          </a:p>
          <a:p>
            <a:r>
              <a:rPr lang="en-US" dirty="0"/>
              <a:t>  return( table(H) 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&lt;- t(</a:t>
            </a:r>
            <a:r>
              <a:rPr lang="en-US" dirty="0" err="1"/>
              <a:t>sapply</a:t>
            </a:r>
            <a:r>
              <a:rPr lang="en-US" dirty="0"/>
              <a:t>(D, </a:t>
            </a:r>
            <a:r>
              <a:rPr lang="en-US" dirty="0" err="1"/>
              <a:t>wordHist</a:t>
            </a:r>
            <a:r>
              <a:rPr lang="en-US" dirty="0"/>
              <a:t>) 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39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7942" y="2967335"/>
            <a:ext cx="5536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Spectral Clustering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9650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335" y="1152525"/>
            <a:ext cx="92868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80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similar matrix A</a:t>
            </a:r>
          </a:p>
          <a:p>
            <a:r>
              <a:rPr lang="en-US" dirty="0" smtClean="0"/>
              <a:t>The Laplacian matrix L</a:t>
            </a:r>
          </a:p>
          <a:p>
            <a:r>
              <a:rPr lang="en-US" dirty="0" smtClean="0"/>
              <a:t>The eigenvectors of the matrix</a:t>
            </a:r>
          </a:p>
          <a:p>
            <a:r>
              <a:rPr lang="en-US" dirty="0" smtClean="0"/>
              <a:t>And the clusters from eigenvectors/values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68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6973" y="1007918"/>
            <a:ext cx="26392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kernlab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## Cluster the spirals data set.</a:t>
            </a:r>
          </a:p>
          <a:p>
            <a:r>
              <a:rPr lang="en-US" dirty="0"/>
              <a:t>data(spirals)</a:t>
            </a:r>
          </a:p>
          <a:p>
            <a:endParaRPr lang="en-US" dirty="0"/>
          </a:p>
          <a:p>
            <a:r>
              <a:rPr lang="en-US" dirty="0"/>
              <a:t>m &lt;- </a:t>
            </a:r>
            <a:r>
              <a:rPr lang="en-US" dirty="0" err="1"/>
              <a:t>specc</a:t>
            </a:r>
            <a:r>
              <a:rPr lang="en-US" dirty="0"/>
              <a:t>(spirals, centers=2)</a:t>
            </a:r>
          </a:p>
          <a:p>
            <a:endParaRPr lang="en-US" dirty="0"/>
          </a:p>
          <a:p>
            <a:r>
              <a:rPr lang="en-US" dirty="0"/>
              <a:t>centers(m)</a:t>
            </a:r>
          </a:p>
          <a:p>
            <a:r>
              <a:rPr lang="en-US" dirty="0"/>
              <a:t>size(m)</a:t>
            </a:r>
          </a:p>
          <a:p>
            <a:r>
              <a:rPr lang="en-US" dirty="0" err="1"/>
              <a:t>withinss</a:t>
            </a:r>
            <a:r>
              <a:rPr lang="en-US" dirty="0"/>
              <a:t>(m)</a:t>
            </a:r>
          </a:p>
          <a:p>
            <a:endParaRPr lang="en-US" dirty="0"/>
          </a:p>
          <a:p>
            <a:r>
              <a:rPr lang="en-US" dirty="0"/>
              <a:t>plot(spirals, col=m)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876" y="872403"/>
            <a:ext cx="58197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20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Markov model: the model, the learning method; the inference </a:t>
            </a:r>
          </a:p>
          <a:p>
            <a:r>
              <a:rPr lang="en-US" dirty="0" smtClean="0"/>
              <a:t>Sampling methods</a:t>
            </a:r>
          </a:p>
          <a:p>
            <a:r>
              <a:rPr lang="en-US" dirty="0" smtClean="0"/>
              <a:t>Sampling for optimization</a:t>
            </a:r>
          </a:p>
          <a:p>
            <a:r>
              <a:rPr lang="en-US" dirty="0" smtClean="0"/>
              <a:t>Hierarchical clustering</a:t>
            </a:r>
          </a:p>
          <a:p>
            <a:r>
              <a:rPr lang="en-US" dirty="0" smtClean="0"/>
              <a:t>Spectral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6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</a:p>
          <a:p>
            <a:pPr lvl="1"/>
            <a:r>
              <a:rPr lang="en-US" dirty="0" smtClean="0"/>
              <a:t>Reusing library</a:t>
            </a:r>
          </a:p>
          <a:p>
            <a:pPr lvl="1"/>
            <a:r>
              <a:rPr lang="en-US" dirty="0" smtClean="0"/>
              <a:t>Make it reducible (download and run)</a:t>
            </a:r>
          </a:p>
          <a:p>
            <a:pPr lvl="1"/>
            <a:r>
              <a:rPr lang="en-US" dirty="0" smtClean="0"/>
              <a:t>Make it computationally reliable</a:t>
            </a:r>
          </a:p>
          <a:p>
            <a:r>
              <a:rPr lang="en-US" dirty="0" smtClean="0"/>
              <a:t>Exploring</a:t>
            </a:r>
          </a:p>
          <a:p>
            <a:pPr lvl="1"/>
            <a:r>
              <a:rPr lang="en-US" dirty="0" smtClean="0"/>
              <a:t>Try different k, and the best is …</a:t>
            </a:r>
          </a:p>
          <a:p>
            <a:pPr lvl="1"/>
            <a:r>
              <a:rPr lang="en-US" dirty="0" smtClean="0"/>
              <a:t>Try different feature selection function, and the best is …</a:t>
            </a:r>
          </a:p>
          <a:p>
            <a:r>
              <a:rPr lang="en-US" dirty="0" smtClean="0"/>
              <a:t>Reporting / communicating</a:t>
            </a:r>
          </a:p>
          <a:p>
            <a:pPr lvl="1"/>
            <a:r>
              <a:rPr lang="en-US" dirty="0" smtClean="0"/>
              <a:t>What is the final answer to other people (bosses, professors, friends)</a:t>
            </a:r>
          </a:p>
          <a:p>
            <a:pPr lvl="1"/>
            <a:r>
              <a:rPr lang="en-US" dirty="0" smtClean="0"/>
              <a:t>What is your finding?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4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exploring with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2600 images / 100 images = 26 to 30 clusters</a:t>
            </a:r>
          </a:p>
          <a:p>
            <a:r>
              <a:rPr lang="en-US" dirty="0" smtClean="0"/>
              <a:t>We can start from 5, 10, 15, 17, 20, 25, 30</a:t>
            </a:r>
          </a:p>
          <a:p>
            <a:endParaRPr lang="en-US" dirty="0"/>
          </a:p>
          <a:p>
            <a:r>
              <a:rPr lang="en-US" dirty="0" smtClean="0"/>
              <a:t>We can display all the partitions (output-</a:t>
            </a:r>
            <a:r>
              <a:rPr lang="en-US" dirty="0" err="1" smtClean="0"/>
              <a:t>k5.html</a:t>
            </a:r>
            <a:r>
              <a:rPr lang="en-US" dirty="0" smtClean="0"/>
              <a:t>, output-</a:t>
            </a:r>
            <a:r>
              <a:rPr lang="en-US" dirty="0" err="1" smtClean="0"/>
              <a:t>k10.html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Or we only need to display the error, which is enough (</a:t>
            </a:r>
            <a:r>
              <a:rPr lang="en-US" dirty="0" err="1" smtClean="0"/>
              <a:t>k1</a:t>
            </a:r>
            <a:r>
              <a:rPr lang="en-US" dirty="0" smtClean="0"/>
              <a:t>/</a:t>
            </a:r>
            <a:r>
              <a:rPr lang="en-US" dirty="0" err="1" smtClean="0"/>
              <a:t>e2</a:t>
            </a:r>
            <a:r>
              <a:rPr lang="en-US" dirty="0" smtClean="0"/>
              <a:t>, </a:t>
            </a:r>
            <a:r>
              <a:rPr lang="en-US" dirty="0" err="1" smtClean="0"/>
              <a:t>k2</a:t>
            </a:r>
            <a:r>
              <a:rPr lang="en-US" dirty="0" smtClean="0"/>
              <a:t>/</a:t>
            </a:r>
            <a:r>
              <a:rPr lang="en-US" dirty="0" err="1" smtClean="0"/>
              <a:t>e2</a:t>
            </a:r>
            <a:r>
              <a:rPr lang="en-US" dirty="0" smtClean="0"/>
              <a:t>, .., </a:t>
            </a:r>
            <a:r>
              <a:rPr lang="en-US" dirty="0" err="1" smtClean="0"/>
              <a:t>kj</a:t>
            </a:r>
            <a:r>
              <a:rPr lang="en-US" dirty="0" smtClean="0"/>
              <a:t>/</a:t>
            </a:r>
            <a:r>
              <a:rPr lang="en-US" dirty="0" err="1" smtClean="0"/>
              <a:t>ej</a:t>
            </a:r>
            <a:r>
              <a:rPr lang="en-US" dirty="0" smtClean="0"/>
              <a:t>) and we need to choose the optimal k out of the error</a:t>
            </a:r>
          </a:p>
          <a:p>
            <a:endParaRPr lang="en-US" dirty="0"/>
          </a:p>
          <a:p>
            <a:r>
              <a:rPr lang="en-US" dirty="0" smtClean="0"/>
              <a:t>Be aware of blank clusters (they don't have members at all)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7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231408"/>
            <a:ext cx="1558637" cy="89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3464" y="2337790"/>
            <a:ext cx="1558637" cy="89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colorHist</a:t>
            </a:r>
            <a:r>
              <a:rPr lang="en-US" dirty="0" smtClean="0"/>
              <a:t> vectors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3464" y="4384799"/>
            <a:ext cx="1558637" cy="89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colorAvg</a:t>
            </a:r>
            <a:r>
              <a:rPr lang="en-US" dirty="0" smtClean="0"/>
              <a:t> vectors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15837" y="2867727"/>
            <a:ext cx="1330036" cy="73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21032" y="3958772"/>
            <a:ext cx="1397578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35982" y="2337790"/>
            <a:ext cx="1558637" cy="89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colorHist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35982" y="4384799"/>
            <a:ext cx="1558637" cy="89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colorAvg</a:t>
            </a:r>
            <a:r>
              <a:rPr lang="en-US" dirty="0" smtClean="0"/>
              <a:t> results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70864" y="2763817"/>
            <a:ext cx="1049482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803322" y="4852389"/>
            <a:ext cx="1049482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2510" y="523504"/>
            <a:ext cx="40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Exploring two feature selection methods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571018" y="3158672"/>
            <a:ext cx="1558637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one should be the method?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310255" y="2732850"/>
            <a:ext cx="980539" cy="63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310255" y="4125026"/>
            <a:ext cx="980539" cy="51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7831002" y="3355051"/>
            <a:ext cx="390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conclusion</a:t>
            </a:r>
          </a:p>
          <a:p>
            <a:pPr algn="ctr"/>
            <a:r>
              <a:rPr lang="en-US" dirty="0" smtClean="0"/>
              <a:t>Your final answer to the exploration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784691" y="3635606"/>
            <a:ext cx="390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try to figure out which method is better in image </a:t>
            </a:r>
            <a:r>
              <a:rPr lang="en-US" dirty="0" err="1" smtClean="0"/>
              <a:t>repressiontatoin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7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6863" y="2244436"/>
            <a:ext cx="1558637" cy="89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50327" y="3397827"/>
            <a:ext cx="1558637" cy="89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colorAvg</a:t>
            </a:r>
            <a:r>
              <a:rPr lang="en-US" dirty="0" smtClean="0"/>
              <a:t> vectors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57895" y="2971800"/>
            <a:ext cx="1397578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72845" y="3397827"/>
            <a:ext cx="1558637" cy="89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with </a:t>
            </a:r>
            <a:r>
              <a:rPr lang="en-US" dirty="0" smtClean="0"/>
              <a:t>k=5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40185" y="3865417"/>
            <a:ext cx="1049482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74173" y="436418"/>
            <a:ext cx="4062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Exploring the parameter k given one feature selection 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72845" y="1693718"/>
            <a:ext cx="1558637" cy="89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 with k=3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40185" y="2161308"/>
            <a:ext cx="1049482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872845" y="5091545"/>
            <a:ext cx="1558637" cy="89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with </a:t>
            </a:r>
            <a:r>
              <a:rPr lang="en-US" dirty="0" smtClean="0"/>
              <a:t>k=7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340185" y="5559135"/>
            <a:ext cx="1049482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395363" y="3428999"/>
            <a:ext cx="1558637" cy="89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the optimal k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862703" y="3896589"/>
            <a:ext cx="1049482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862703" y="2161308"/>
            <a:ext cx="1049482" cy="126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888681" y="4499429"/>
            <a:ext cx="1023504" cy="10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8459849" y="3708424"/>
            <a:ext cx="390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conclusion</a:t>
            </a:r>
          </a:p>
          <a:p>
            <a:pPr algn="ctr"/>
            <a:r>
              <a:rPr lang="en-US" dirty="0" smtClean="0"/>
              <a:t>Your final answer to the exploration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4877561" y="3708424"/>
            <a:ext cx="390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fix the selection function and free the parameter k to have </a:t>
            </a:r>
            <a:r>
              <a:rPr lang="en-US" dirty="0" err="1" smtClean="0"/>
              <a:t>variats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1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6886" y="2967335"/>
            <a:ext cx="7238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Introduction to project 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874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project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same data we have</a:t>
            </a:r>
          </a:p>
          <a:p>
            <a:pPr lvl="1"/>
            <a:r>
              <a:rPr lang="en-US" dirty="0" smtClean="0"/>
              <a:t>2688 images in 8 categories</a:t>
            </a:r>
          </a:p>
          <a:p>
            <a:r>
              <a:rPr lang="en-US" dirty="0" smtClean="0"/>
              <a:t>You have to do</a:t>
            </a:r>
          </a:p>
          <a:p>
            <a:pPr lvl="1"/>
            <a:r>
              <a:rPr lang="en-US" dirty="0" smtClean="0"/>
              <a:t>Design a classifier (</a:t>
            </a:r>
            <a:r>
              <a:rPr lang="en-US" dirty="0" err="1" smtClean="0"/>
              <a:t>svm</a:t>
            </a:r>
            <a:r>
              <a:rPr lang="en-US" dirty="0" smtClean="0"/>
              <a:t>, logistic, boosting, bagging, random forest) to classify an input image into 8 categories (coast, country, forest, mountain, highway, inside city, street, tall building)</a:t>
            </a:r>
          </a:p>
          <a:p>
            <a:pPr lvl="1"/>
            <a:r>
              <a:rPr lang="en-US" dirty="0" smtClean="0"/>
              <a:t>You have to report the model you have chosen</a:t>
            </a:r>
          </a:p>
          <a:p>
            <a:pPr lvl="1"/>
            <a:r>
              <a:rPr lang="en-US" dirty="0" smtClean="0"/>
              <a:t>You have to report the training/testing error you have with the given model</a:t>
            </a:r>
          </a:p>
          <a:p>
            <a:pPr lvl="1"/>
            <a:r>
              <a:rPr lang="en-US" dirty="0" smtClean="0"/>
              <a:t>You have to render the output in HTML format with image/tag format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1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project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5804"/>
          </a:xfrm>
        </p:spPr>
        <p:txBody>
          <a:bodyPr/>
          <a:lstStyle/>
          <a:p>
            <a:r>
              <a:rPr lang="en-US" dirty="0"/>
              <a:t>Submission</a:t>
            </a:r>
          </a:p>
          <a:p>
            <a:pPr lvl="1"/>
            <a:r>
              <a:rPr lang="en-US" dirty="0"/>
              <a:t>The code file in </a:t>
            </a:r>
            <a:r>
              <a:rPr lang="en-US" dirty="0" err="1"/>
              <a:t>Project2.R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/>
              <a:t>image folder </a:t>
            </a:r>
            <a:r>
              <a:rPr lang="en-US" dirty="0"/>
              <a:t>will be named as images/ </a:t>
            </a:r>
            <a:r>
              <a:rPr lang="en-US" dirty="0" smtClean="0"/>
              <a:t>and please </a:t>
            </a:r>
            <a:r>
              <a:rPr lang="en-US" dirty="0" err="1" smtClean="0"/>
              <a:t>donot</a:t>
            </a:r>
            <a:r>
              <a:rPr lang="en-US" dirty="0" smtClean="0"/>
              <a:t> submit images </a:t>
            </a:r>
            <a:endParaRPr lang="en-US" dirty="0"/>
          </a:p>
          <a:p>
            <a:pPr lvl="1"/>
            <a:r>
              <a:rPr lang="en-US" dirty="0"/>
              <a:t>The report file with name </a:t>
            </a:r>
            <a:r>
              <a:rPr lang="en-US" dirty="0" err="1"/>
              <a:t>Project2.md</a:t>
            </a:r>
            <a:r>
              <a:rPr lang="en-US" dirty="0"/>
              <a:t> or </a:t>
            </a:r>
            <a:r>
              <a:rPr lang="en-US" dirty="0" err="1"/>
              <a:t>Project2.html</a:t>
            </a:r>
            <a:r>
              <a:rPr lang="en-US" dirty="0"/>
              <a:t> or </a:t>
            </a:r>
            <a:r>
              <a:rPr lang="en-US" dirty="0" err="1"/>
              <a:t>Project2.docx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output file in output*.html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20" y="4261205"/>
            <a:ext cx="2716893" cy="191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1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936</Words>
  <Application>Microsoft Office PowerPoint</Application>
  <PresentationFormat>Widescreen</PresentationFormat>
  <Paragraphs>178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Project 1</vt:lpstr>
      <vt:lpstr>Code: exploring with k</vt:lpstr>
      <vt:lpstr>PowerPoint Presentation</vt:lpstr>
      <vt:lpstr>PowerPoint Presentation</vt:lpstr>
      <vt:lpstr>PowerPoint Presentation</vt:lpstr>
      <vt:lpstr>Introduction to project 2</vt:lpstr>
      <vt:lpstr>Introduction to project 2</vt:lpstr>
      <vt:lpstr>Hierarchical Clustering</vt:lpstr>
      <vt:lpstr>PowerPoint Presentation</vt:lpstr>
      <vt:lpstr>Clustering methods</vt:lpstr>
      <vt:lpstr>PowerPoint Presentation</vt:lpstr>
      <vt:lpstr>Merging / splitting</vt:lpstr>
      <vt:lpstr>PowerPoint Presentation</vt:lpstr>
      <vt:lpstr>Practice in R</vt:lpstr>
      <vt:lpstr>Distances</vt:lpstr>
      <vt:lpstr>Complete</vt:lpstr>
      <vt:lpstr>PowerPoint Presentation</vt:lpstr>
      <vt:lpstr>PowerPoint Presentation</vt:lpstr>
      <vt:lpstr>Examples</vt:lpstr>
      <vt:lpstr>Document vectoring</vt:lpstr>
      <vt:lpstr>PowerPoint Presentation</vt:lpstr>
      <vt:lpstr>PowerPoint Presentation</vt:lpstr>
      <vt:lpstr>The method</vt:lpstr>
      <vt:lpstr>PowerPoint Presentation</vt:lpstr>
      <vt:lpstr>Summary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Henry Tu</dc:creator>
  <cp:lastModifiedBy>Henry Tu</cp:lastModifiedBy>
  <cp:revision>25</cp:revision>
  <dcterms:created xsi:type="dcterms:W3CDTF">2015-10-03T07:32:58Z</dcterms:created>
  <dcterms:modified xsi:type="dcterms:W3CDTF">2015-10-04T14:15:19Z</dcterms:modified>
</cp:coreProperties>
</file>