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98" r:id="rId5"/>
    <p:sldId id="263" r:id="rId6"/>
    <p:sldId id="258" r:id="rId7"/>
    <p:sldId id="270" r:id="rId8"/>
    <p:sldId id="259" r:id="rId9"/>
    <p:sldId id="266" r:id="rId10"/>
    <p:sldId id="267" r:id="rId11"/>
    <p:sldId id="294" r:id="rId12"/>
    <p:sldId id="275" r:id="rId13"/>
    <p:sldId id="278" r:id="rId14"/>
    <p:sldId id="292" r:id="rId15"/>
    <p:sldId id="274" r:id="rId16"/>
    <p:sldId id="296" r:id="rId17"/>
    <p:sldId id="277" r:id="rId18"/>
    <p:sldId id="276" r:id="rId19"/>
    <p:sldId id="297" r:id="rId20"/>
    <p:sldId id="279" r:id="rId21"/>
    <p:sldId id="280" r:id="rId22"/>
    <p:sldId id="287" r:id="rId23"/>
    <p:sldId id="288" r:id="rId24"/>
    <p:sldId id="289" r:id="rId25"/>
    <p:sldId id="290" r:id="rId26"/>
    <p:sldId id="29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646B-F745-49A1-99DE-875E21F543A2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D642-105A-48DB-A94A-9A18208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2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646B-F745-49A1-99DE-875E21F543A2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D642-105A-48DB-A94A-9A18208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2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646B-F745-49A1-99DE-875E21F543A2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D642-105A-48DB-A94A-9A18208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646B-F745-49A1-99DE-875E21F543A2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D642-105A-48DB-A94A-9A18208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3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646B-F745-49A1-99DE-875E21F543A2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D642-105A-48DB-A94A-9A18208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8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646B-F745-49A1-99DE-875E21F543A2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D642-105A-48DB-A94A-9A18208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646B-F745-49A1-99DE-875E21F543A2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D642-105A-48DB-A94A-9A18208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5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646B-F745-49A1-99DE-875E21F543A2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D642-105A-48DB-A94A-9A18208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646B-F745-49A1-99DE-875E21F543A2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D642-105A-48DB-A94A-9A18208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2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646B-F745-49A1-99DE-875E21F543A2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D642-105A-48DB-A94A-9A18208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2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646B-F745-49A1-99DE-875E21F543A2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2D642-105A-48DB-A94A-9A18208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7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6646B-F745-49A1-99DE-875E21F543A2}" type="datetimeFigureOut">
              <a:rPr lang="en-US" smtClean="0"/>
              <a:t>30-Sep-15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2D642-105A-48DB-A94A-9A182083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8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Sampling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Henry Tu, 28-</a:t>
            </a:r>
            <a:r>
              <a:rPr lang="en-US" dirty="0" err="1" smtClean="0"/>
              <a:t>sep</a:t>
            </a:r>
            <a:r>
              <a:rPr lang="en-US" dirty="0" smtClean="0"/>
              <a:t>-2015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12U</a:t>
            </a:r>
            <a:r>
              <a:rPr lang="en-US" dirty="0" smtClean="0"/>
              <a:t>-6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96" y="1690688"/>
            <a:ext cx="8258175" cy="2952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94" y="5762847"/>
            <a:ext cx="8484781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Normal_distribution#Generating_values_from_normal_distribution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66073" y="3844156"/>
            <a:ext cx="4146698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/>
              <a:t>&lt;- -6;</a:t>
            </a:r>
          </a:p>
          <a:p>
            <a:r>
              <a:rPr lang="en-US" dirty="0"/>
              <a:t>for(k in 1:12) x &lt;- x + </a:t>
            </a:r>
            <a:r>
              <a:rPr lang="en-US" dirty="0" err="1"/>
              <a:t>runif</a:t>
            </a:r>
            <a:r>
              <a:rPr lang="en-US" dirty="0"/>
              <a:t>(5000, 0, 1);</a:t>
            </a:r>
          </a:p>
          <a:p>
            <a:endParaRPr lang="en-US" dirty="0"/>
          </a:p>
          <a:p>
            <a:r>
              <a:rPr lang="en-US" dirty="0" err="1"/>
              <a:t>hist</a:t>
            </a:r>
            <a:r>
              <a:rPr lang="en-US" dirty="0"/>
              <a:t>(x, breaks=30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</a:t>
            </a:r>
            <a:r>
              <a:rPr lang="en-US" dirty="0" err="1" smtClean="0"/>
              <a:t>12U</a:t>
            </a:r>
            <a:r>
              <a:rPr lang="en-US" dirty="0" smtClean="0"/>
              <a:t>-6 works?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30" y="2334843"/>
            <a:ext cx="2162175" cy="657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30" y="3636223"/>
            <a:ext cx="2371725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2233" y="4937603"/>
            <a:ext cx="637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Uniform_distribution</a:t>
            </a:r>
            <a:r>
              <a:rPr lang="en-US" dirty="0"/>
              <a:t>_(continuous)</a:t>
            </a:r>
          </a:p>
        </p:txBody>
      </p:sp>
    </p:spTree>
    <p:extLst>
      <p:ext uri="{BB962C8B-B14F-4D97-AF65-F5344CB8AC3E}">
        <p14:creationId xmlns:p14="http://schemas.microsoft.com/office/powerpoint/2010/main" val="71567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3064" y="2967335"/>
            <a:ext cx="70058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Transformation method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(Lookup method)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36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55057" y="1752599"/>
            <a:ext cx="1204686" cy="602343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55057" y="2354942"/>
            <a:ext cx="1204686" cy="602343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44157" y="1752600"/>
            <a:ext cx="602343" cy="120468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46500" y="1752601"/>
            <a:ext cx="602343" cy="120468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55057" y="4000497"/>
            <a:ext cx="1204686" cy="301173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55057" y="4301670"/>
            <a:ext cx="1204686" cy="903513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44157" y="4000498"/>
            <a:ext cx="301171" cy="120468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45328" y="4000499"/>
            <a:ext cx="903515" cy="120468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30900" y="394692"/>
            <a:ext cx="48387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x &lt;- </a:t>
            </a:r>
            <a:r>
              <a:rPr lang="en-US" dirty="0" err="1"/>
              <a:t>runif</a:t>
            </a:r>
            <a:r>
              <a:rPr lang="en-US" dirty="0"/>
              <a:t>(9000, 0, 1);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data.frame</a:t>
            </a:r>
            <a:r>
              <a:rPr lang="en-US" dirty="0"/>
              <a:t>(</a:t>
            </a:r>
          </a:p>
          <a:p>
            <a:r>
              <a:rPr lang="en-US" dirty="0"/>
              <a:t> key=c("min", "max", "mid"),</a:t>
            </a:r>
          </a:p>
          <a:p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=c(min(x), max(x), mean(x))</a:t>
            </a:r>
          </a:p>
          <a:p>
            <a:r>
              <a:rPr lang="en-US" dirty="0"/>
              <a:t>));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 &lt;- </a:t>
            </a:r>
            <a:r>
              <a:rPr lang="en-US" dirty="0" err="1"/>
              <a:t>ifelse</a:t>
            </a:r>
            <a:r>
              <a:rPr lang="en-US" dirty="0"/>
              <a:t>(x&lt;0.5, "red", "green");</a:t>
            </a:r>
          </a:p>
          <a:p>
            <a:r>
              <a:rPr lang="en-US" dirty="0"/>
              <a:t>head(</a:t>
            </a:r>
            <a:r>
              <a:rPr lang="en-US" dirty="0" err="1"/>
              <a:t>data.frame</a:t>
            </a:r>
            <a:r>
              <a:rPr lang="en-US" dirty="0"/>
              <a:t>(y))</a:t>
            </a:r>
          </a:p>
          <a:p>
            <a:r>
              <a:rPr lang="en-US" dirty="0"/>
              <a:t>table(y)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 &lt;- </a:t>
            </a:r>
            <a:r>
              <a:rPr lang="en-US" dirty="0" err="1"/>
              <a:t>ifelse</a:t>
            </a:r>
            <a:r>
              <a:rPr lang="en-US" dirty="0"/>
              <a:t>(x&lt;0.1, "red", "green");</a:t>
            </a:r>
          </a:p>
          <a:p>
            <a:r>
              <a:rPr lang="en-US" dirty="0"/>
              <a:t>head(</a:t>
            </a:r>
            <a:r>
              <a:rPr lang="en-US" dirty="0" err="1"/>
              <a:t>data.frame</a:t>
            </a:r>
            <a:r>
              <a:rPr lang="en-US" dirty="0"/>
              <a:t>(y))</a:t>
            </a:r>
          </a:p>
          <a:p>
            <a:r>
              <a:rPr lang="en-US" dirty="0"/>
              <a:t>table(y)</a:t>
            </a:r>
          </a:p>
          <a:p>
            <a:endParaRPr lang="en-US" dirty="0"/>
          </a:p>
          <a:p>
            <a:r>
              <a:rPr lang="en-US" dirty="0"/>
              <a:t>y &lt;- </a:t>
            </a:r>
            <a:r>
              <a:rPr lang="en-US" dirty="0" err="1"/>
              <a:t>ifelse</a:t>
            </a:r>
            <a:r>
              <a:rPr lang="en-US" dirty="0"/>
              <a:t>(x&lt;0.3, "red", "green");</a:t>
            </a:r>
          </a:p>
          <a:p>
            <a:r>
              <a:rPr lang="en-US" dirty="0"/>
              <a:t>head(</a:t>
            </a:r>
            <a:r>
              <a:rPr lang="en-US" dirty="0" err="1"/>
              <a:t>data.frame</a:t>
            </a:r>
            <a:r>
              <a:rPr lang="en-US" dirty="0"/>
              <a:t>(y))</a:t>
            </a:r>
          </a:p>
          <a:p>
            <a:r>
              <a:rPr lang="en-US" dirty="0"/>
              <a:t>table(y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6" y="332184"/>
            <a:ext cx="4335073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389" y="332184"/>
            <a:ext cx="4130817" cy="375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14" y="2586090"/>
            <a:ext cx="3689349" cy="343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717" y="3211909"/>
            <a:ext cx="24669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83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81229" y="2967335"/>
            <a:ext cx="56295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Rejection sampling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14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Rejection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cannot sample from complicated distribution p(x)</a:t>
            </a:r>
          </a:p>
          <a:p>
            <a:r>
              <a:rPr lang="en-US" dirty="0" smtClean="0"/>
              <a:t>But we can explore it by using the simpler distribution q(x), which is called the proposal distribution.</a:t>
            </a:r>
          </a:p>
          <a:p>
            <a:r>
              <a:rPr lang="en-US" dirty="0" smtClean="0"/>
              <a:t>Sample (x, y) and keep the pair if y &lt; f(x)</a:t>
            </a:r>
          </a:p>
          <a:p>
            <a:r>
              <a:rPr lang="en-US" dirty="0" smtClean="0"/>
              <a:t>Then we can check the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2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1365250"/>
            <a:ext cx="5981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9500" y="5632966"/>
            <a:ext cx="85344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http://web.maths.unsw.edu.au/~peterdel-moral/teaching-notes-levers-johansen.pdf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93000" y="292100"/>
            <a:ext cx="4203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rm</a:t>
            </a:r>
            <a:r>
              <a:rPr lang="en-US" sz="1200" dirty="0"/>
              <a:t>(list=ls());</a:t>
            </a:r>
          </a:p>
          <a:p>
            <a:r>
              <a:rPr lang="en-US" sz="1200" dirty="0" err="1"/>
              <a:t>setwd</a:t>
            </a:r>
            <a:r>
              <a:rPr lang="en-US" sz="1200" dirty="0"/>
              <a:t>("C:/Users/hieutt9/Desktop");</a:t>
            </a:r>
          </a:p>
          <a:p>
            <a:r>
              <a:rPr lang="en-US" sz="1200" dirty="0" err="1"/>
              <a:t>graphics.off</a:t>
            </a:r>
            <a:r>
              <a:rPr lang="en-US" sz="1200" dirty="0"/>
              <a:t>(); </a:t>
            </a:r>
          </a:p>
          <a:p>
            <a:r>
              <a:rPr lang="en-US" sz="1200" dirty="0"/>
              <a:t>library(ggplot2);</a:t>
            </a:r>
          </a:p>
          <a:p>
            <a:endParaRPr lang="en-US" sz="1200" dirty="0"/>
          </a:p>
          <a:p>
            <a:r>
              <a:rPr lang="en-US" sz="1200" dirty="0" err="1"/>
              <a:t>sampleReject</a:t>
            </a:r>
            <a:r>
              <a:rPr lang="en-US" sz="1200" dirty="0"/>
              <a:t> &lt;- function(n, f, g)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x &lt;- rep(NA, n);</a:t>
            </a:r>
          </a:p>
          <a:p>
            <a:endParaRPr lang="en-US" sz="1200" dirty="0"/>
          </a:p>
          <a:p>
            <a:r>
              <a:rPr lang="en-US" sz="1200" dirty="0"/>
              <a:t>   </a:t>
            </a:r>
            <a:r>
              <a:rPr lang="en-US" sz="1200" dirty="0" err="1"/>
              <a:t>cnt</a:t>
            </a:r>
            <a:r>
              <a:rPr lang="en-US" sz="1200" dirty="0"/>
              <a:t> &lt;- 0;</a:t>
            </a:r>
          </a:p>
          <a:p>
            <a:r>
              <a:rPr lang="en-US" sz="1200" dirty="0"/>
              <a:t>   while(</a:t>
            </a:r>
            <a:r>
              <a:rPr lang="en-US" sz="1200" dirty="0" err="1"/>
              <a:t>cnt</a:t>
            </a:r>
            <a:r>
              <a:rPr lang="en-US" sz="1200" dirty="0"/>
              <a:t> &lt; n)</a:t>
            </a:r>
          </a:p>
          <a:p>
            <a:r>
              <a:rPr lang="en-US" sz="1200" dirty="0"/>
              <a:t>   {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xk</a:t>
            </a:r>
            <a:r>
              <a:rPr lang="en-US" sz="1200" dirty="0"/>
              <a:t> &lt;- g();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uk</a:t>
            </a:r>
            <a:r>
              <a:rPr lang="en-US" sz="1200" dirty="0"/>
              <a:t> &lt;- </a:t>
            </a:r>
            <a:r>
              <a:rPr lang="en-US" sz="1200" dirty="0" err="1"/>
              <a:t>runif</a:t>
            </a:r>
            <a:r>
              <a:rPr lang="en-US" sz="1200" dirty="0"/>
              <a:t>(1, 0, 1);</a:t>
            </a:r>
          </a:p>
          <a:p>
            <a:r>
              <a:rPr lang="en-US" sz="1200" dirty="0"/>
              <a:t>      if( </a:t>
            </a:r>
            <a:r>
              <a:rPr lang="en-US" sz="1200" dirty="0" err="1"/>
              <a:t>uk</a:t>
            </a:r>
            <a:r>
              <a:rPr lang="en-US" sz="1200" dirty="0"/>
              <a:t> &lt; f(</a:t>
            </a:r>
            <a:r>
              <a:rPr lang="en-US" sz="1200" dirty="0" err="1"/>
              <a:t>xk</a:t>
            </a:r>
            <a:r>
              <a:rPr lang="en-US" sz="1200" dirty="0"/>
              <a:t>) ) { </a:t>
            </a:r>
            <a:r>
              <a:rPr lang="en-US" sz="1200" dirty="0" err="1"/>
              <a:t>cnt</a:t>
            </a:r>
            <a:r>
              <a:rPr lang="en-US" sz="1200" dirty="0"/>
              <a:t> &lt;- </a:t>
            </a:r>
            <a:r>
              <a:rPr lang="en-US" sz="1200" dirty="0" err="1"/>
              <a:t>cnt</a:t>
            </a:r>
            <a:r>
              <a:rPr lang="en-US" sz="1200" dirty="0"/>
              <a:t> + 1; x[</a:t>
            </a:r>
            <a:r>
              <a:rPr lang="en-US" sz="1200" dirty="0" err="1"/>
              <a:t>cnt</a:t>
            </a:r>
            <a:r>
              <a:rPr lang="en-US" sz="1200" dirty="0"/>
              <a:t>] &lt;- </a:t>
            </a:r>
            <a:r>
              <a:rPr lang="en-US" sz="1200" dirty="0" err="1"/>
              <a:t>xk</a:t>
            </a:r>
            <a:r>
              <a:rPr lang="en-US" sz="1200" dirty="0"/>
              <a:t>; }</a:t>
            </a:r>
          </a:p>
          <a:p>
            <a:r>
              <a:rPr lang="en-US" sz="1200" dirty="0"/>
              <a:t>   } </a:t>
            </a:r>
          </a:p>
          <a:p>
            <a:r>
              <a:rPr lang="en-US" sz="1200" dirty="0"/>
              <a:t>   </a:t>
            </a:r>
          </a:p>
          <a:p>
            <a:r>
              <a:rPr lang="en-US" sz="1200" dirty="0"/>
              <a:t>   return(x);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f &lt;- function(x){ 0.3*</a:t>
            </a:r>
            <a:r>
              <a:rPr lang="en-US" sz="1200" dirty="0" err="1"/>
              <a:t>dnorm</a:t>
            </a:r>
            <a:r>
              <a:rPr lang="en-US" sz="1200" dirty="0"/>
              <a:t>(x, -5, 1)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    + </a:t>
            </a:r>
            <a:r>
              <a:rPr lang="en-US" sz="1200" dirty="0"/>
              <a:t>0.1*</a:t>
            </a:r>
            <a:r>
              <a:rPr lang="en-US" sz="1200" dirty="0" err="1"/>
              <a:t>dnorm</a:t>
            </a:r>
            <a:r>
              <a:rPr lang="en-US" sz="1200" dirty="0"/>
              <a:t>(x, 0, 0.5) + 0.6*</a:t>
            </a:r>
            <a:r>
              <a:rPr lang="en-US" sz="1200" dirty="0" err="1"/>
              <a:t>dnorm</a:t>
            </a:r>
            <a:r>
              <a:rPr lang="en-US" sz="1200" dirty="0"/>
              <a:t>(x, 5, 0.5) </a:t>
            </a:r>
            <a:r>
              <a:rPr lang="en-US" sz="1200" dirty="0" smtClean="0"/>
              <a:t>}</a:t>
            </a:r>
          </a:p>
          <a:p>
            <a:endParaRPr lang="en-US" sz="1200" dirty="0"/>
          </a:p>
          <a:p>
            <a:r>
              <a:rPr lang="en-US" sz="1200" dirty="0"/>
              <a:t>g &lt;- function(x){ </a:t>
            </a:r>
            <a:r>
              <a:rPr lang="en-US" sz="1200" dirty="0" err="1"/>
              <a:t>runif</a:t>
            </a:r>
            <a:r>
              <a:rPr lang="en-US" sz="1200" dirty="0"/>
              <a:t>(1, -10, 10) } </a:t>
            </a:r>
          </a:p>
          <a:p>
            <a:r>
              <a:rPr lang="en-US" sz="1200" dirty="0"/>
              <a:t>X &lt;- </a:t>
            </a:r>
            <a:r>
              <a:rPr lang="en-US" sz="1200" dirty="0" err="1"/>
              <a:t>sampleReject</a:t>
            </a:r>
            <a:r>
              <a:rPr lang="en-US" sz="1200" dirty="0"/>
              <a:t>(1000, f, g);</a:t>
            </a:r>
          </a:p>
          <a:p>
            <a:endParaRPr lang="en-US" sz="1200" dirty="0"/>
          </a:p>
          <a:p>
            <a:r>
              <a:rPr lang="en-US" sz="1200" dirty="0" err="1"/>
              <a:t>hist</a:t>
            </a:r>
            <a:r>
              <a:rPr lang="en-US" sz="1200" dirty="0"/>
              <a:t>(X, breaks=70, </a:t>
            </a:r>
            <a:r>
              <a:rPr lang="en-US" sz="1200" dirty="0" err="1"/>
              <a:t>xlim</a:t>
            </a:r>
            <a:r>
              <a:rPr lang="en-US" sz="1200" dirty="0"/>
              <a:t>=c(-10, 10) );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769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42100" y="2967335"/>
            <a:ext cx="6307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Importance Sampling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00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cannot sample from complicated distribution p(x)</a:t>
            </a:r>
          </a:p>
          <a:p>
            <a:r>
              <a:rPr lang="en-US" dirty="0" smtClean="0"/>
              <a:t>But we can explore it by using the simpler distribution q(x), which is called the proposal distribution.</a:t>
            </a:r>
          </a:p>
          <a:p>
            <a:r>
              <a:rPr lang="en-US" dirty="0" smtClean="0"/>
              <a:t>Keeping the weights for each sample</a:t>
            </a:r>
          </a:p>
          <a:p>
            <a:pPr lvl="1"/>
            <a:r>
              <a:rPr lang="en-US" dirty="0" err="1" smtClean="0"/>
              <a:t>xj</a:t>
            </a:r>
            <a:r>
              <a:rPr lang="en-US" dirty="0" smtClean="0"/>
              <a:t> and </a:t>
            </a:r>
            <a:r>
              <a:rPr lang="en-US" dirty="0" err="1" smtClean="0"/>
              <a:t>wj</a:t>
            </a:r>
            <a:r>
              <a:rPr lang="en-US" dirty="0" smtClean="0"/>
              <a:t> = p(</a:t>
            </a:r>
            <a:r>
              <a:rPr lang="en-US" dirty="0" err="1" smtClean="0"/>
              <a:t>xj</a:t>
            </a:r>
            <a:r>
              <a:rPr lang="en-US" dirty="0" smtClean="0"/>
              <a:t>)/q(</a:t>
            </a:r>
            <a:r>
              <a:rPr lang="en-US" dirty="0" err="1" smtClean="0"/>
              <a:t>xj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Check the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675" y="773430"/>
            <a:ext cx="50482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4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855663"/>
            <a:ext cx="46672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2114550"/>
            <a:ext cx="62865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3662363"/>
            <a:ext cx="48101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3625" y="5799098"/>
            <a:ext cx="85344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http://web.maths.unsw.edu.au/~peterdel-moral/teaching-notes-levers-johansen.pdf</a:t>
            </a:r>
          </a:p>
        </p:txBody>
      </p:sp>
    </p:spTree>
    <p:extLst>
      <p:ext uri="{BB962C8B-B14F-4D97-AF65-F5344CB8AC3E}">
        <p14:creationId xmlns:p14="http://schemas.microsoft.com/office/powerpoint/2010/main" val="373879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100" y="647700"/>
            <a:ext cx="53975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rm</a:t>
            </a:r>
            <a:r>
              <a:rPr lang="en-US" sz="1000" dirty="0"/>
              <a:t>(list=ls());</a:t>
            </a:r>
          </a:p>
          <a:p>
            <a:r>
              <a:rPr lang="en-US" sz="1000" dirty="0" err="1"/>
              <a:t>setwd</a:t>
            </a:r>
            <a:r>
              <a:rPr lang="en-US" sz="1000" dirty="0"/>
              <a:t>("C:/Users/hieutt9/Desktop");</a:t>
            </a:r>
          </a:p>
          <a:p>
            <a:r>
              <a:rPr lang="en-US" sz="1000" dirty="0" err="1"/>
              <a:t>graphics.off</a:t>
            </a:r>
            <a:r>
              <a:rPr lang="en-US" sz="1000" dirty="0"/>
              <a:t>(); </a:t>
            </a:r>
          </a:p>
          <a:p>
            <a:r>
              <a:rPr lang="en-US" sz="1000" dirty="0"/>
              <a:t>library(ggplot2);</a:t>
            </a:r>
          </a:p>
          <a:p>
            <a:endParaRPr lang="en-US" sz="1000" dirty="0"/>
          </a:p>
          <a:p>
            <a:r>
              <a:rPr lang="en-US" sz="1000" dirty="0" err="1"/>
              <a:t>sampleImp</a:t>
            </a:r>
            <a:r>
              <a:rPr lang="en-US" sz="1000" dirty="0"/>
              <a:t> &lt;- function(n, f, g)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  x &lt;- rep(NA, n);</a:t>
            </a:r>
          </a:p>
          <a:p>
            <a:r>
              <a:rPr lang="en-US" sz="1000" dirty="0"/>
              <a:t>   w &lt;- rep(NA, n);</a:t>
            </a:r>
          </a:p>
          <a:p>
            <a:endParaRPr lang="en-US" sz="1000" dirty="0"/>
          </a:p>
          <a:p>
            <a:r>
              <a:rPr lang="en-US" sz="1000" dirty="0"/>
              <a:t>   for(k in 1:n)</a:t>
            </a:r>
          </a:p>
          <a:p>
            <a:r>
              <a:rPr lang="en-US" sz="1000" dirty="0"/>
              <a:t>   {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xk</a:t>
            </a:r>
            <a:r>
              <a:rPr lang="en-US" sz="1000" dirty="0"/>
              <a:t> &lt;- </a:t>
            </a:r>
            <a:r>
              <a:rPr lang="en-US" sz="1000" dirty="0" err="1"/>
              <a:t>g$samp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x[k] &lt;- </a:t>
            </a:r>
            <a:r>
              <a:rPr lang="en-US" sz="1000" dirty="0" err="1"/>
              <a:t>xk</a:t>
            </a:r>
            <a:r>
              <a:rPr lang="en-US" sz="1000" dirty="0"/>
              <a:t> </a:t>
            </a:r>
          </a:p>
          <a:p>
            <a:r>
              <a:rPr lang="en-US" sz="1000" dirty="0"/>
              <a:t>      w[k] &lt;- f(</a:t>
            </a:r>
            <a:r>
              <a:rPr lang="en-US" sz="1000" dirty="0" err="1"/>
              <a:t>xk</a:t>
            </a:r>
            <a:r>
              <a:rPr lang="en-US" sz="1000" dirty="0"/>
              <a:t>) / </a:t>
            </a:r>
            <a:r>
              <a:rPr lang="en-US" sz="1000" dirty="0" err="1"/>
              <a:t>g$eval</a:t>
            </a:r>
            <a:r>
              <a:rPr lang="en-US" sz="1000" dirty="0"/>
              <a:t>(</a:t>
            </a:r>
            <a:r>
              <a:rPr lang="en-US" sz="1000" dirty="0" err="1"/>
              <a:t>xk</a:t>
            </a:r>
            <a:r>
              <a:rPr lang="en-US" sz="1000" dirty="0"/>
              <a:t>);</a:t>
            </a:r>
          </a:p>
          <a:p>
            <a:r>
              <a:rPr lang="en-US" sz="1000" dirty="0"/>
              <a:t>   } 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return( </a:t>
            </a:r>
            <a:r>
              <a:rPr lang="en-US" sz="1000" dirty="0" err="1"/>
              <a:t>cbind</a:t>
            </a:r>
            <a:r>
              <a:rPr lang="en-US" sz="1000" dirty="0"/>
              <a:t>(x=x, w=w) );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f &lt;- function(x){ 0.3*</a:t>
            </a:r>
            <a:r>
              <a:rPr lang="en-US" sz="1000" dirty="0" err="1"/>
              <a:t>dnorm</a:t>
            </a:r>
            <a:r>
              <a:rPr lang="en-US" sz="1000" dirty="0"/>
              <a:t>(x, -5, 1) + 0.1*</a:t>
            </a:r>
            <a:r>
              <a:rPr lang="en-US" sz="1000" dirty="0" err="1"/>
              <a:t>dnorm</a:t>
            </a:r>
            <a:r>
              <a:rPr lang="en-US" sz="1000" dirty="0"/>
              <a:t>(x, 0, 0.5) + 0.6*</a:t>
            </a:r>
            <a:r>
              <a:rPr lang="en-US" sz="1000" dirty="0" err="1"/>
              <a:t>dnorm</a:t>
            </a:r>
            <a:r>
              <a:rPr lang="en-US" sz="1000" dirty="0"/>
              <a:t>(x, 5, 0.5) };</a:t>
            </a:r>
          </a:p>
          <a:p>
            <a:endParaRPr lang="en-US" sz="1000" dirty="0"/>
          </a:p>
          <a:p>
            <a:r>
              <a:rPr lang="en-US" sz="1000" dirty="0"/>
              <a:t>g &lt;- list(</a:t>
            </a:r>
          </a:p>
          <a:p>
            <a:r>
              <a:rPr lang="en-US" sz="1000" dirty="0"/>
              <a:t>   </a:t>
            </a:r>
            <a:r>
              <a:rPr lang="en-US" sz="1000" dirty="0" err="1"/>
              <a:t>eval</a:t>
            </a:r>
            <a:r>
              <a:rPr lang="en-US" sz="1000" dirty="0"/>
              <a:t>=function(x) { </a:t>
            </a:r>
            <a:r>
              <a:rPr lang="en-US" sz="1000" dirty="0" err="1"/>
              <a:t>dunif</a:t>
            </a:r>
            <a:r>
              <a:rPr lang="en-US" sz="1000" dirty="0"/>
              <a:t>(x, -10, 10) },</a:t>
            </a:r>
          </a:p>
          <a:p>
            <a:r>
              <a:rPr lang="en-US" sz="1000" dirty="0"/>
              <a:t>   </a:t>
            </a:r>
            <a:r>
              <a:rPr lang="en-US" sz="1000" dirty="0" err="1"/>
              <a:t>samp</a:t>
            </a:r>
            <a:r>
              <a:rPr lang="en-US" sz="1000" dirty="0"/>
              <a:t>=function() { </a:t>
            </a:r>
            <a:r>
              <a:rPr lang="en-US" sz="1000" dirty="0" err="1"/>
              <a:t>runif</a:t>
            </a:r>
            <a:r>
              <a:rPr lang="en-US" sz="1000" dirty="0"/>
              <a:t>(1, -10, 10) }</a:t>
            </a:r>
          </a:p>
          <a:p>
            <a:r>
              <a:rPr lang="en-US" sz="1000" dirty="0"/>
              <a:t>);</a:t>
            </a:r>
          </a:p>
          <a:p>
            <a:endParaRPr lang="en-US" sz="1000" dirty="0"/>
          </a:p>
          <a:p>
            <a:r>
              <a:rPr lang="en-US" sz="1000" dirty="0"/>
              <a:t>g &lt;- list(</a:t>
            </a:r>
          </a:p>
          <a:p>
            <a:r>
              <a:rPr lang="en-US" sz="1000" dirty="0"/>
              <a:t>   </a:t>
            </a:r>
            <a:r>
              <a:rPr lang="en-US" sz="1000" dirty="0" err="1"/>
              <a:t>eval</a:t>
            </a:r>
            <a:r>
              <a:rPr lang="en-US" sz="1000" dirty="0"/>
              <a:t>=function(x) { </a:t>
            </a:r>
            <a:r>
              <a:rPr lang="en-US" sz="1000" dirty="0" err="1"/>
              <a:t>dnorm</a:t>
            </a:r>
            <a:r>
              <a:rPr lang="en-US" sz="1000" dirty="0"/>
              <a:t>(x, 0, 5) },</a:t>
            </a:r>
          </a:p>
          <a:p>
            <a:r>
              <a:rPr lang="en-US" sz="1000" dirty="0"/>
              <a:t>   </a:t>
            </a:r>
            <a:r>
              <a:rPr lang="en-US" sz="1000" dirty="0" err="1"/>
              <a:t>samp</a:t>
            </a:r>
            <a:r>
              <a:rPr lang="en-US" sz="1000" dirty="0"/>
              <a:t>=function() { </a:t>
            </a:r>
            <a:r>
              <a:rPr lang="en-US" sz="1000" dirty="0" err="1"/>
              <a:t>rnorm</a:t>
            </a:r>
            <a:r>
              <a:rPr lang="en-US" sz="1000" dirty="0"/>
              <a:t>(1, 0, 5) }</a:t>
            </a:r>
          </a:p>
          <a:p>
            <a:r>
              <a:rPr lang="en-US" sz="1000" dirty="0"/>
              <a:t>);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L &lt;- </a:t>
            </a:r>
            <a:r>
              <a:rPr lang="en-US" sz="1000" dirty="0" err="1"/>
              <a:t>sampleImp</a:t>
            </a:r>
            <a:r>
              <a:rPr lang="en-US" sz="1000" dirty="0"/>
              <a:t>(5000, f, g);</a:t>
            </a:r>
          </a:p>
          <a:p>
            <a:r>
              <a:rPr lang="en-US" sz="1000" dirty="0"/>
              <a:t>plot(L[,1], L[, 2], </a:t>
            </a:r>
            <a:r>
              <a:rPr lang="en-US" sz="1000" dirty="0" err="1"/>
              <a:t>xlim</a:t>
            </a:r>
            <a:r>
              <a:rPr lang="en-US" sz="1000" dirty="0"/>
              <a:t>=c(-10, 10) );</a:t>
            </a:r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950" y="465137"/>
            <a:ext cx="613410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079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3601" y="2967335"/>
            <a:ext cx="5944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Generating datasets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986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linear data for linear model</a:t>
            </a:r>
          </a:p>
          <a:p>
            <a:endParaRPr lang="en-US" dirty="0"/>
          </a:p>
          <a:p>
            <a:r>
              <a:rPr lang="en-US" dirty="0" smtClean="0"/>
              <a:t>Generate non-linear data for learning quadric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450" y="924442"/>
            <a:ext cx="52959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2857" y="1066800"/>
            <a:ext cx="66475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setwd</a:t>
            </a:r>
            <a:r>
              <a:rPr lang="en-US" dirty="0"/>
              <a:t>("C:/Users/hieutt9/Desktop");</a:t>
            </a:r>
          </a:p>
          <a:p>
            <a:r>
              <a:rPr lang="en-US" dirty="0" err="1"/>
              <a:t>graphics.off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x &lt;- 1:100;</a:t>
            </a:r>
          </a:p>
          <a:p>
            <a:r>
              <a:rPr lang="en-US" dirty="0"/>
              <a:t>plot(x, 2*x + 3, </a:t>
            </a:r>
            <a:r>
              <a:rPr lang="en-US" dirty="0" err="1"/>
              <a:t>xlim</a:t>
            </a:r>
            <a:r>
              <a:rPr lang="en-US" dirty="0"/>
              <a:t>=c(0, 100), </a:t>
            </a:r>
            <a:r>
              <a:rPr lang="en-US" dirty="0" err="1"/>
              <a:t>ylim</a:t>
            </a:r>
            <a:r>
              <a:rPr lang="en-US" dirty="0"/>
              <a:t>=c(0, 200)));</a:t>
            </a:r>
          </a:p>
          <a:p>
            <a:endParaRPr lang="en-US" dirty="0"/>
          </a:p>
          <a:p>
            <a:r>
              <a:rPr lang="en-US" dirty="0"/>
              <a:t>x &lt;- 1:100;</a:t>
            </a:r>
          </a:p>
          <a:p>
            <a:r>
              <a:rPr lang="en-US" dirty="0" err="1"/>
              <a:t>dev.new</a:t>
            </a:r>
            <a:r>
              <a:rPr lang="en-US" dirty="0"/>
              <a:t>(); plot(x, 2*x + 3 + </a:t>
            </a:r>
            <a:r>
              <a:rPr lang="en-US" dirty="0" err="1"/>
              <a:t>rnorm</a:t>
            </a:r>
            <a:r>
              <a:rPr lang="en-US" dirty="0"/>
              <a:t>(length(x), 0, 2), type="l");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 &lt;- 1:100;</a:t>
            </a:r>
          </a:p>
          <a:p>
            <a:r>
              <a:rPr lang="en-US" dirty="0" err="1"/>
              <a:t>dev.new</a:t>
            </a:r>
            <a:r>
              <a:rPr lang="en-US" dirty="0"/>
              <a:t>(); plot(x, 2*x + 3 + </a:t>
            </a:r>
            <a:r>
              <a:rPr lang="en-US" dirty="0" err="1"/>
              <a:t>rnorm</a:t>
            </a:r>
            <a:r>
              <a:rPr lang="en-US" dirty="0"/>
              <a:t>(length(x), 0, 5), type="l");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 &lt;- 1:100;</a:t>
            </a:r>
          </a:p>
          <a:p>
            <a:r>
              <a:rPr lang="en-US" dirty="0" err="1"/>
              <a:t>dev.new</a:t>
            </a:r>
            <a:r>
              <a:rPr lang="en-US" dirty="0"/>
              <a:t>(); plot(x, 2*x + 3 + </a:t>
            </a:r>
            <a:r>
              <a:rPr lang="en-US" dirty="0" err="1"/>
              <a:t>rnorm</a:t>
            </a:r>
            <a:r>
              <a:rPr lang="en-US" dirty="0"/>
              <a:t>(length(x), 0, 10), type="l");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7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datasets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34" y="1543397"/>
            <a:ext cx="4271166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14474" y="737688"/>
            <a:ext cx="2019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/>
          </a:p>
          <a:p>
            <a:r>
              <a:rPr lang="es-ES" sz="1200" dirty="0"/>
              <a:t>x &lt;- </a:t>
            </a:r>
            <a:r>
              <a:rPr lang="es-ES" sz="1200" dirty="0" err="1"/>
              <a:t>runif</a:t>
            </a:r>
            <a:r>
              <a:rPr lang="es-ES" sz="1200" dirty="0"/>
              <a:t>(5000, -10, 10);</a:t>
            </a:r>
          </a:p>
          <a:p>
            <a:r>
              <a:rPr lang="es-ES" sz="1200" dirty="0"/>
              <a:t>y &lt;- </a:t>
            </a:r>
            <a:r>
              <a:rPr lang="es-ES" sz="1200" dirty="0" err="1"/>
              <a:t>runif</a:t>
            </a:r>
            <a:r>
              <a:rPr lang="es-ES" sz="1200" dirty="0"/>
              <a:t>(5000, -10, 10);</a:t>
            </a:r>
          </a:p>
          <a:p>
            <a:r>
              <a:rPr lang="es-ES" sz="1200" dirty="0"/>
              <a:t>z &lt;- </a:t>
            </a:r>
            <a:r>
              <a:rPr lang="es-ES" sz="1200" dirty="0" err="1"/>
              <a:t>as.factor</a:t>
            </a:r>
            <a:r>
              <a:rPr lang="es-ES" sz="1200" dirty="0"/>
              <a:t>( x*y &gt; 0 );</a:t>
            </a:r>
          </a:p>
          <a:p>
            <a:endParaRPr lang="es-ES" sz="1200" dirty="0"/>
          </a:p>
          <a:p>
            <a:r>
              <a:rPr lang="es-ES" sz="1200" dirty="0" err="1"/>
              <a:t>qplot</a:t>
            </a:r>
            <a:r>
              <a:rPr lang="es-ES" sz="1200" dirty="0"/>
              <a:t>(x, y, color=z);</a:t>
            </a:r>
          </a:p>
          <a:p>
            <a:endParaRPr lang="es-ES" sz="1200" dirty="0"/>
          </a:p>
          <a:p>
            <a:r>
              <a:rPr lang="es-ES" sz="1200" dirty="0"/>
              <a:t>z &lt;- </a:t>
            </a:r>
            <a:r>
              <a:rPr lang="es-ES" sz="1200" dirty="0" err="1"/>
              <a:t>as.factor</a:t>
            </a:r>
            <a:r>
              <a:rPr lang="es-ES" sz="1200" dirty="0"/>
              <a:t>( 2*(x*y &gt; 0) + (x&gt;0) );</a:t>
            </a:r>
          </a:p>
          <a:p>
            <a:r>
              <a:rPr lang="es-ES" sz="1200" dirty="0" err="1"/>
              <a:t>dev.new</a:t>
            </a:r>
            <a:r>
              <a:rPr lang="es-ES" sz="1200" dirty="0"/>
              <a:t>(); </a:t>
            </a:r>
            <a:r>
              <a:rPr lang="es-ES" sz="1200" dirty="0" err="1"/>
              <a:t>qplot</a:t>
            </a:r>
            <a:r>
              <a:rPr lang="es-ES" sz="1200" dirty="0"/>
              <a:t>(x, y, color=z);</a:t>
            </a:r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endParaRPr lang="es-ES" sz="12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774" y="1828800"/>
            <a:ext cx="4347026" cy="442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2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 dataset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323" y="1193800"/>
            <a:ext cx="4820590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06500" y="2120900"/>
            <a:ext cx="4381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x &lt;- </a:t>
            </a:r>
            <a:r>
              <a:rPr lang="en-US" dirty="0" err="1"/>
              <a:t>runif</a:t>
            </a:r>
            <a:r>
              <a:rPr lang="en-US" dirty="0"/>
              <a:t>(5000, -10, 10);</a:t>
            </a:r>
          </a:p>
          <a:p>
            <a:r>
              <a:rPr lang="en-US" dirty="0"/>
              <a:t>y &lt;- </a:t>
            </a:r>
            <a:r>
              <a:rPr lang="en-US" dirty="0" err="1"/>
              <a:t>runif</a:t>
            </a:r>
            <a:r>
              <a:rPr lang="en-US" dirty="0"/>
              <a:t>(5000, -10, 10);</a:t>
            </a:r>
          </a:p>
          <a:p>
            <a:r>
              <a:rPr lang="en-US" dirty="0"/>
              <a:t>z &lt;- </a:t>
            </a:r>
            <a:r>
              <a:rPr lang="en-US" dirty="0" err="1"/>
              <a:t>as.factor</a:t>
            </a:r>
            <a:r>
              <a:rPr lang="en-US" dirty="0"/>
              <a:t>( x*y &gt; 0 );</a:t>
            </a:r>
          </a:p>
          <a:p>
            <a:endParaRPr lang="en-US" dirty="0"/>
          </a:p>
          <a:p>
            <a:r>
              <a:rPr lang="en-US" dirty="0" err="1"/>
              <a:t>qplot</a:t>
            </a:r>
            <a:r>
              <a:rPr lang="en-US" dirty="0"/>
              <a:t>(x, y, color=z);</a:t>
            </a:r>
          </a:p>
          <a:p>
            <a:endParaRPr lang="en-US" dirty="0"/>
          </a:p>
          <a:p>
            <a:r>
              <a:rPr lang="en-US" dirty="0"/>
              <a:t>z &lt;- </a:t>
            </a:r>
            <a:r>
              <a:rPr lang="en-US" dirty="0" err="1"/>
              <a:t>as.factor</a:t>
            </a:r>
            <a:r>
              <a:rPr lang="en-US" dirty="0"/>
              <a:t>( 2*(x*y &gt; 0) + (x&gt;0) );</a:t>
            </a:r>
          </a:p>
          <a:p>
            <a:r>
              <a:rPr lang="en-US" dirty="0" err="1"/>
              <a:t>dev.new</a:t>
            </a:r>
            <a:r>
              <a:rPr lang="en-US" dirty="0"/>
              <a:t>(); </a:t>
            </a:r>
            <a:r>
              <a:rPr lang="en-US" dirty="0" err="1"/>
              <a:t>qplot</a:t>
            </a:r>
            <a:r>
              <a:rPr lang="en-US" dirty="0"/>
              <a:t>(x, y, color=z);</a:t>
            </a:r>
          </a:p>
          <a:p>
            <a:endParaRPr lang="en-US" dirty="0"/>
          </a:p>
          <a:p>
            <a:r>
              <a:rPr lang="en-US" dirty="0"/>
              <a:t>z &lt;- </a:t>
            </a:r>
            <a:r>
              <a:rPr lang="en-US" dirty="0" err="1"/>
              <a:t>as.factor</a:t>
            </a:r>
            <a:r>
              <a:rPr lang="en-US" dirty="0"/>
              <a:t>( 0.02*x*x + 0.05*y*y &lt; 1 );</a:t>
            </a:r>
          </a:p>
          <a:p>
            <a:r>
              <a:rPr lang="en-US" dirty="0" err="1"/>
              <a:t>dev.new</a:t>
            </a:r>
            <a:r>
              <a:rPr lang="en-US" dirty="0"/>
              <a:t>(); </a:t>
            </a:r>
            <a:r>
              <a:rPr lang="en-US" dirty="0" err="1"/>
              <a:t>qplot</a:t>
            </a:r>
            <a:r>
              <a:rPr lang="en-US" dirty="0"/>
              <a:t>(x, y, color=z);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1894" y="2967335"/>
            <a:ext cx="378821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Multivariate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d-dimension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22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U(a, b)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924" y="2599418"/>
            <a:ext cx="42767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61143" y="1988457"/>
            <a:ext cx="49638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setwd</a:t>
            </a:r>
            <a:r>
              <a:rPr lang="en-US" dirty="0"/>
              <a:t>("C:/Users/hieutt9/Desktop");</a:t>
            </a:r>
          </a:p>
          <a:p>
            <a:r>
              <a:rPr lang="en-US" dirty="0" err="1"/>
              <a:t>graphics.off</a:t>
            </a:r>
            <a:r>
              <a:rPr lang="en-US" dirty="0"/>
              <a:t>(); </a:t>
            </a:r>
          </a:p>
          <a:p>
            <a:r>
              <a:rPr lang="en-US" dirty="0"/>
              <a:t>library(ggplot2);</a:t>
            </a:r>
          </a:p>
          <a:p>
            <a:endParaRPr lang="en-US" dirty="0"/>
          </a:p>
          <a:p>
            <a:r>
              <a:rPr lang="en-US" dirty="0"/>
              <a:t>x &lt;- </a:t>
            </a:r>
            <a:r>
              <a:rPr lang="en-US" dirty="0" err="1"/>
              <a:t>runif</a:t>
            </a:r>
            <a:r>
              <a:rPr lang="en-US" dirty="0"/>
              <a:t>(2000, -3, 3);</a:t>
            </a:r>
          </a:p>
          <a:p>
            <a:r>
              <a:rPr lang="en-US" dirty="0"/>
              <a:t>y &lt;- </a:t>
            </a:r>
            <a:r>
              <a:rPr lang="en-US" dirty="0" err="1"/>
              <a:t>runif</a:t>
            </a:r>
            <a:r>
              <a:rPr lang="en-US" dirty="0"/>
              <a:t>(2000, -1, 1);</a:t>
            </a:r>
          </a:p>
          <a:p>
            <a:r>
              <a:rPr lang="en-US" dirty="0"/>
              <a:t>z &lt;- round(10*</a:t>
            </a:r>
            <a:r>
              <a:rPr lang="en-US" dirty="0" err="1"/>
              <a:t>exp</a:t>
            </a:r>
            <a:r>
              <a:rPr lang="en-US" dirty="0"/>
              <a:t>( -x*x -y*y ));</a:t>
            </a:r>
          </a:p>
          <a:p>
            <a:r>
              <a:rPr lang="en-US" dirty="0"/>
              <a:t>z &lt;- </a:t>
            </a:r>
            <a:r>
              <a:rPr lang="en-US" dirty="0" err="1"/>
              <a:t>as.factor</a:t>
            </a:r>
            <a:r>
              <a:rPr lang="en-US" dirty="0"/>
              <a:t>(z);</a:t>
            </a:r>
          </a:p>
          <a:p>
            <a:endParaRPr lang="en-US" dirty="0"/>
          </a:p>
          <a:p>
            <a:r>
              <a:rPr lang="en-US" dirty="0"/>
              <a:t>W &lt;- c(-4, 4);</a:t>
            </a:r>
          </a:p>
          <a:p>
            <a:r>
              <a:rPr lang="en-US" dirty="0" err="1"/>
              <a:t>qplot</a:t>
            </a:r>
            <a:r>
              <a:rPr lang="en-US" dirty="0"/>
              <a:t>(x, y, </a:t>
            </a:r>
            <a:r>
              <a:rPr lang="en-US" dirty="0" err="1"/>
              <a:t>xlim</a:t>
            </a:r>
            <a:r>
              <a:rPr lang="en-US" dirty="0"/>
              <a:t>=W, </a:t>
            </a:r>
            <a:r>
              <a:rPr lang="en-US" dirty="0" err="1"/>
              <a:t>ylim</a:t>
            </a:r>
            <a:r>
              <a:rPr lang="en-US" dirty="0"/>
              <a:t>=W);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</a:t>
            </a:r>
            <a:r>
              <a:rPr lang="en-US" dirty="0" err="1" smtClean="0"/>
              <a:t>gaussian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827" y="854540"/>
            <a:ext cx="4244521" cy="433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8972" y="1942162"/>
            <a:ext cx="406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setwd</a:t>
            </a:r>
            <a:r>
              <a:rPr lang="en-US" sz="1400" dirty="0"/>
              <a:t>("C:/Users/hieutt9/Desktop");</a:t>
            </a:r>
          </a:p>
          <a:p>
            <a:r>
              <a:rPr lang="en-US" sz="1400" dirty="0" err="1"/>
              <a:t>graphics.off</a:t>
            </a:r>
            <a:r>
              <a:rPr lang="en-US" sz="1400" dirty="0"/>
              <a:t>(); </a:t>
            </a:r>
          </a:p>
          <a:p>
            <a:r>
              <a:rPr lang="en-US" sz="1400" dirty="0"/>
              <a:t>library(ggplot2);</a:t>
            </a:r>
          </a:p>
          <a:p>
            <a:endParaRPr lang="en-US" sz="1400" dirty="0"/>
          </a:p>
          <a:p>
            <a:r>
              <a:rPr lang="en-US" sz="1400" dirty="0"/>
              <a:t>x &lt;- </a:t>
            </a:r>
            <a:r>
              <a:rPr lang="en-US" sz="1400" dirty="0" err="1"/>
              <a:t>rnorm</a:t>
            </a:r>
            <a:r>
              <a:rPr lang="en-US" sz="1400" dirty="0"/>
              <a:t>(2000, 0, 1);</a:t>
            </a:r>
          </a:p>
          <a:p>
            <a:r>
              <a:rPr lang="en-US" sz="1400" dirty="0"/>
              <a:t>y &lt;- </a:t>
            </a:r>
            <a:r>
              <a:rPr lang="en-US" sz="1400" dirty="0" err="1"/>
              <a:t>rnorm</a:t>
            </a:r>
            <a:r>
              <a:rPr lang="en-US" sz="1400" dirty="0"/>
              <a:t>(2000, 0, 3);</a:t>
            </a:r>
          </a:p>
          <a:p>
            <a:r>
              <a:rPr lang="en-US" sz="1400" dirty="0"/>
              <a:t>z &lt;- round(10*</a:t>
            </a:r>
            <a:r>
              <a:rPr lang="en-US" sz="1400" dirty="0" err="1"/>
              <a:t>exp</a:t>
            </a:r>
            <a:r>
              <a:rPr lang="en-US" sz="1400" dirty="0"/>
              <a:t>( -x*x -y*y ));</a:t>
            </a:r>
          </a:p>
          <a:p>
            <a:r>
              <a:rPr lang="en-US" sz="1400" dirty="0"/>
              <a:t>z &lt;- </a:t>
            </a:r>
            <a:r>
              <a:rPr lang="en-US" sz="1400" dirty="0" err="1"/>
              <a:t>as.factor</a:t>
            </a:r>
            <a:r>
              <a:rPr lang="en-US" sz="1400" dirty="0"/>
              <a:t>(z);</a:t>
            </a:r>
          </a:p>
          <a:p>
            <a:endParaRPr lang="en-US" sz="1400" dirty="0"/>
          </a:p>
          <a:p>
            <a:r>
              <a:rPr lang="en-US" sz="1400" dirty="0"/>
              <a:t>W &lt;- c(-7, 7);</a:t>
            </a:r>
          </a:p>
          <a:p>
            <a:r>
              <a:rPr lang="en-US" sz="1400" dirty="0" err="1"/>
              <a:t>qplot</a:t>
            </a:r>
            <a:r>
              <a:rPr lang="en-US" sz="1400" dirty="0"/>
              <a:t>(x, y, color=z,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xlim</a:t>
            </a:r>
            <a:r>
              <a:rPr lang="en-US" sz="1400" dirty="0"/>
              <a:t>=W, </a:t>
            </a:r>
            <a:r>
              <a:rPr lang="en-US" sz="1400" dirty="0" err="1"/>
              <a:t>ylim</a:t>
            </a:r>
            <a:r>
              <a:rPr lang="en-US" sz="1400" dirty="0"/>
              <a:t>=W);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65" y="2554514"/>
            <a:ext cx="3485055" cy="357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99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Draw sample from the distribution, when we have the list of samples then we are done</a:t>
            </a:r>
          </a:p>
          <a:p>
            <a:endParaRPr lang="en-US" dirty="0"/>
          </a:p>
          <a:p>
            <a:r>
              <a:rPr lang="en-US" dirty="0" smtClean="0"/>
              <a:t>Make sure that the samples come from the original distribution (by drawing histogram and by test, like chi-square test)</a:t>
            </a:r>
          </a:p>
          <a:p>
            <a:endParaRPr lang="en-US" dirty="0"/>
          </a:p>
          <a:p>
            <a:r>
              <a:rPr lang="en-US" dirty="0" smtClean="0"/>
              <a:t>Exploring methods does not require samples to form original distributions but they are guided by the original distributions</a:t>
            </a:r>
          </a:p>
          <a:p>
            <a:endParaRPr lang="en-US" dirty="0"/>
          </a:p>
          <a:p>
            <a:r>
              <a:rPr lang="en-US" dirty="0" smtClean="0"/>
              <a:t>Applications in simulation (dataset generation) and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09613"/>
            <a:ext cx="524827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2800" y="474345"/>
            <a:ext cx="444137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setwd</a:t>
            </a:r>
            <a:r>
              <a:rPr lang="en-US" dirty="0"/>
              <a:t>("C:/Users/hieutt9/Desktop");</a:t>
            </a:r>
          </a:p>
          <a:p>
            <a:r>
              <a:rPr lang="en-US" dirty="0" err="1"/>
              <a:t>graphics.off</a:t>
            </a:r>
            <a:r>
              <a:rPr lang="en-US" dirty="0"/>
              <a:t>(); </a:t>
            </a:r>
          </a:p>
          <a:p>
            <a:r>
              <a:rPr lang="en-US" dirty="0"/>
              <a:t>library(ggplot2); library(Matrix);</a:t>
            </a:r>
          </a:p>
          <a:p>
            <a:endParaRPr lang="en-US" dirty="0"/>
          </a:p>
          <a:p>
            <a:r>
              <a:rPr lang="en-US" dirty="0"/>
              <a:t>x &lt;- </a:t>
            </a:r>
            <a:r>
              <a:rPr lang="en-US" dirty="0" err="1"/>
              <a:t>rnorm</a:t>
            </a:r>
            <a:r>
              <a:rPr lang="en-US" dirty="0"/>
              <a:t>(2000, 0, 1);</a:t>
            </a:r>
          </a:p>
          <a:p>
            <a:r>
              <a:rPr lang="en-US" dirty="0"/>
              <a:t>y &lt;- </a:t>
            </a:r>
            <a:r>
              <a:rPr lang="en-US" dirty="0" err="1"/>
              <a:t>rnorm</a:t>
            </a:r>
            <a:r>
              <a:rPr lang="en-US" dirty="0"/>
              <a:t>(2000, 0, 1);</a:t>
            </a:r>
          </a:p>
          <a:p>
            <a:endParaRPr lang="en-US" dirty="0"/>
          </a:p>
          <a:p>
            <a:r>
              <a:rPr lang="en-US" dirty="0"/>
              <a:t>L &lt;- </a:t>
            </a:r>
            <a:r>
              <a:rPr lang="en-US" dirty="0" err="1"/>
              <a:t>chol</a:t>
            </a:r>
            <a:r>
              <a:rPr lang="en-US" dirty="0"/>
              <a:t>( </a:t>
            </a:r>
            <a:r>
              <a:rPr lang="en-US" dirty="0" err="1"/>
              <a:t>rbind</a:t>
            </a:r>
            <a:r>
              <a:rPr lang="en-US" dirty="0"/>
              <a:t>(</a:t>
            </a:r>
          </a:p>
          <a:p>
            <a:r>
              <a:rPr lang="en-US" dirty="0"/>
              <a:t> c(3, -2),</a:t>
            </a:r>
          </a:p>
          <a:p>
            <a:r>
              <a:rPr lang="en-US" dirty="0"/>
              <a:t> c(-2, 7)</a:t>
            </a:r>
          </a:p>
          <a:p>
            <a:r>
              <a:rPr lang="en-US" dirty="0"/>
              <a:t>));</a:t>
            </a:r>
          </a:p>
          <a:p>
            <a:endParaRPr lang="en-US" dirty="0"/>
          </a:p>
          <a:p>
            <a:r>
              <a:rPr lang="en-US" dirty="0" err="1"/>
              <a:t>xy</a:t>
            </a:r>
            <a:r>
              <a:rPr lang="en-US" dirty="0"/>
              <a:t> &lt;- L %*% </a:t>
            </a:r>
            <a:r>
              <a:rPr lang="en-US" dirty="0" err="1"/>
              <a:t>rbind</a:t>
            </a:r>
            <a:r>
              <a:rPr lang="en-US" dirty="0"/>
              <a:t>(x, y);</a:t>
            </a:r>
          </a:p>
          <a:p>
            <a:r>
              <a:rPr lang="en-US" dirty="0"/>
              <a:t>x &lt;- </a:t>
            </a:r>
            <a:r>
              <a:rPr lang="en-US" dirty="0" err="1"/>
              <a:t>xy</a:t>
            </a:r>
            <a:r>
              <a:rPr lang="en-US" dirty="0"/>
              <a:t>[1, ];</a:t>
            </a:r>
          </a:p>
          <a:p>
            <a:r>
              <a:rPr lang="en-US" dirty="0"/>
              <a:t>y &lt;- </a:t>
            </a:r>
            <a:r>
              <a:rPr lang="en-US" dirty="0" err="1"/>
              <a:t>xy</a:t>
            </a:r>
            <a:r>
              <a:rPr lang="en-US" dirty="0"/>
              <a:t>[2, ];</a:t>
            </a:r>
          </a:p>
          <a:p>
            <a:endParaRPr lang="en-US" dirty="0"/>
          </a:p>
          <a:p>
            <a:r>
              <a:rPr lang="en-US" dirty="0"/>
              <a:t>z &lt;- round(10*</a:t>
            </a:r>
            <a:r>
              <a:rPr lang="en-US" dirty="0" err="1"/>
              <a:t>exp</a:t>
            </a:r>
            <a:r>
              <a:rPr lang="en-US" dirty="0"/>
              <a:t>( -x*x -y*y ));</a:t>
            </a:r>
          </a:p>
          <a:p>
            <a:r>
              <a:rPr lang="en-US" dirty="0"/>
              <a:t>z &lt;- </a:t>
            </a:r>
            <a:r>
              <a:rPr lang="en-US" dirty="0" err="1"/>
              <a:t>as.factor</a:t>
            </a:r>
            <a:r>
              <a:rPr lang="en-US" dirty="0"/>
              <a:t>(z);</a:t>
            </a:r>
          </a:p>
          <a:p>
            <a:r>
              <a:rPr lang="en-US" dirty="0"/>
              <a:t>W &lt;- c(-10, 10); </a:t>
            </a:r>
            <a:r>
              <a:rPr lang="en-US" dirty="0" err="1"/>
              <a:t>qplot</a:t>
            </a:r>
            <a:r>
              <a:rPr lang="en-US" dirty="0"/>
              <a:t>(x, y, color=z, </a:t>
            </a:r>
            <a:r>
              <a:rPr lang="en-US" dirty="0" err="1"/>
              <a:t>xlim</a:t>
            </a:r>
            <a:r>
              <a:rPr lang="en-US" dirty="0"/>
              <a:t>=W, </a:t>
            </a:r>
            <a:r>
              <a:rPr lang="en-US" dirty="0" err="1"/>
              <a:t>ylim</a:t>
            </a:r>
            <a:r>
              <a:rPr lang="en-US" dirty="0"/>
              <a:t>=W);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</a:t>
            </a:r>
            <a:r>
              <a:rPr lang="en-US" dirty="0" err="1" smtClean="0"/>
              <a:t>gaussian</a:t>
            </a:r>
            <a:r>
              <a:rPr lang="en-US" dirty="0" smtClean="0"/>
              <a:t> N(mu, sigma)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070" y="2856547"/>
            <a:ext cx="88773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8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9910" y="2455523"/>
            <a:ext cx="2003461" cy="116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 Distribution f(x)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39182" y="2455523"/>
            <a:ext cx="2003461" cy="1160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Samples</a:t>
            </a:r>
          </a:p>
          <a:p>
            <a:pPr algn="ctr"/>
            <a:r>
              <a:rPr lang="en-US" dirty="0" smtClean="0"/>
              <a:t>{ </a:t>
            </a:r>
            <a:r>
              <a:rPr lang="en-US" dirty="0" err="1" smtClean="0"/>
              <a:t>x1</a:t>
            </a:r>
            <a:r>
              <a:rPr lang="en-US" dirty="0" smtClean="0"/>
              <a:t>, </a:t>
            </a:r>
            <a:r>
              <a:rPr lang="en-US" dirty="0" err="1" smtClean="0"/>
              <a:t>x2</a:t>
            </a:r>
            <a:r>
              <a:rPr lang="en-US" dirty="0" smtClean="0"/>
              <a:t>, .., </a:t>
            </a:r>
            <a:r>
              <a:rPr lang="en-US" dirty="0" err="1" smtClean="0"/>
              <a:t>xn</a:t>
            </a: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332288" y="1726057"/>
            <a:ext cx="2044557" cy="7294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5085708" y="3390472"/>
            <a:ext cx="2239766" cy="750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9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7139" y="2967335"/>
            <a:ext cx="459773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Univariate</a:t>
            </a:r>
          </a:p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One-dimension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452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from U(a, b)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32786" y="2106133"/>
            <a:ext cx="515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x &lt;- </a:t>
            </a:r>
            <a:r>
              <a:rPr lang="en-US" dirty="0" err="1"/>
              <a:t>runif</a:t>
            </a:r>
            <a:r>
              <a:rPr lang="en-US" dirty="0"/>
              <a:t>(9000, 0, 1);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data.frame</a:t>
            </a:r>
            <a:r>
              <a:rPr lang="en-US" dirty="0"/>
              <a:t>(</a:t>
            </a:r>
          </a:p>
          <a:p>
            <a:r>
              <a:rPr lang="en-US" dirty="0"/>
              <a:t> key=c("min", "max", "mid"),</a:t>
            </a:r>
          </a:p>
          <a:p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=c(min(x), max(x), mean(x))</a:t>
            </a:r>
          </a:p>
          <a:p>
            <a:r>
              <a:rPr lang="en-US" dirty="0"/>
              <a:t>));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2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4057" y="727226"/>
            <a:ext cx="39333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setwd</a:t>
            </a:r>
            <a:r>
              <a:rPr lang="en-US" dirty="0"/>
              <a:t>("C:/Users/hieutt9/Desktop");</a:t>
            </a:r>
          </a:p>
          <a:p>
            <a:r>
              <a:rPr lang="en-US" dirty="0" err="1"/>
              <a:t>graphics.off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x &lt;- </a:t>
            </a:r>
            <a:r>
              <a:rPr lang="en-US" dirty="0" err="1"/>
              <a:t>runif</a:t>
            </a:r>
            <a:r>
              <a:rPr lang="en-US" dirty="0"/>
              <a:t>(1000, 0, 5); </a:t>
            </a:r>
          </a:p>
          <a:p>
            <a:r>
              <a:rPr lang="en-US" dirty="0" err="1"/>
              <a:t>hist</a:t>
            </a:r>
            <a:r>
              <a:rPr lang="en-US" dirty="0"/>
              <a:t>(x, breaks=30);</a:t>
            </a:r>
          </a:p>
          <a:p>
            <a:endParaRPr lang="en-US" dirty="0"/>
          </a:p>
          <a:p>
            <a:r>
              <a:rPr lang="en-US" dirty="0"/>
              <a:t>x &lt;- </a:t>
            </a:r>
            <a:r>
              <a:rPr lang="en-US" dirty="0" err="1"/>
              <a:t>runif</a:t>
            </a:r>
            <a:r>
              <a:rPr lang="en-US" dirty="0"/>
              <a:t>(5000, 0, 5); </a:t>
            </a:r>
          </a:p>
          <a:p>
            <a:r>
              <a:rPr lang="en-US" dirty="0" err="1"/>
              <a:t>dev.new</a:t>
            </a:r>
            <a:r>
              <a:rPr lang="en-US" dirty="0"/>
              <a:t>(); </a:t>
            </a:r>
            <a:r>
              <a:rPr lang="en-US" dirty="0" err="1"/>
              <a:t>hist</a:t>
            </a:r>
            <a:r>
              <a:rPr lang="en-US" dirty="0"/>
              <a:t>(x, breaks=30);</a:t>
            </a:r>
          </a:p>
          <a:p>
            <a:endParaRPr lang="en-US" dirty="0"/>
          </a:p>
          <a:p>
            <a:r>
              <a:rPr lang="en-US" dirty="0"/>
              <a:t>x &lt;- </a:t>
            </a:r>
            <a:r>
              <a:rPr lang="en-US" dirty="0" err="1"/>
              <a:t>runif</a:t>
            </a:r>
            <a:r>
              <a:rPr lang="en-US" dirty="0"/>
              <a:t>(9000, 0, 5); </a:t>
            </a:r>
          </a:p>
          <a:p>
            <a:r>
              <a:rPr lang="en-US" dirty="0" err="1"/>
              <a:t>dev.new</a:t>
            </a:r>
            <a:r>
              <a:rPr lang="en-US" dirty="0"/>
              <a:t>(); </a:t>
            </a:r>
            <a:r>
              <a:rPr lang="en-US" dirty="0" err="1"/>
              <a:t>hist</a:t>
            </a:r>
            <a:r>
              <a:rPr lang="en-US" dirty="0"/>
              <a:t>(x, breaks=30);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73125"/>
            <a:ext cx="52387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27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from N(mu, sigma)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13201"/>
            <a:ext cx="51720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55215" y="3623286"/>
            <a:ext cx="3062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x &lt;- </a:t>
            </a:r>
            <a:r>
              <a:rPr lang="en-US" dirty="0" err="1"/>
              <a:t>rnorm</a:t>
            </a:r>
            <a:r>
              <a:rPr lang="en-US" dirty="0"/>
              <a:t>(1000, 0, 5);</a:t>
            </a:r>
          </a:p>
          <a:p>
            <a:r>
              <a:rPr lang="en-US" dirty="0" err="1"/>
              <a:t>hist</a:t>
            </a:r>
            <a:r>
              <a:rPr lang="en-US" dirty="0"/>
              <a:t>(x);</a:t>
            </a:r>
          </a:p>
        </p:txBody>
      </p:sp>
    </p:spTree>
    <p:extLst>
      <p:ext uri="{BB962C8B-B14F-4D97-AF65-F5344CB8AC3E}">
        <p14:creationId xmlns:p14="http://schemas.microsoft.com/office/powerpoint/2010/main" val="412330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Box-Muller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92" y="2020252"/>
            <a:ext cx="7953375" cy="1781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8320" y="4480560"/>
            <a:ext cx="511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U1</a:t>
            </a:r>
            <a:r>
              <a:rPr lang="en-US" dirty="0"/>
              <a:t> &lt;- </a:t>
            </a:r>
            <a:r>
              <a:rPr lang="en-US" dirty="0" err="1"/>
              <a:t>runif</a:t>
            </a:r>
            <a:r>
              <a:rPr lang="en-US" dirty="0"/>
              <a:t>(5000, 0, 1);</a:t>
            </a:r>
          </a:p>
          <a:p>
            <a:r>
              <a:rPr lang="en-US" dirty="0" err="1"/>
              <a:t>U2</a:t>
            </a:r>
            <a:r>
              <a:rPr lang="en-US" dirty="0"/>
              <a:t> &lt;- </a:t>
            </a:r>
            <a:r>
              <a:rPr lang="en-US" dirty="0" err="1"/>
              <a:t>runif</a:t>
            </a:r>
            <a:r>
              <a:rPr lang="en-US" dirty="0"/>
              <a:t>(5000, 0, 1);</a:t>
            </a:r>
          </a:p>
          <a:p>
            <a:r>
              <a:rPr lang="en-US" dirty="0"/>
              <a:t>x &lt;- </a:t>
            </a:r>
            <a:r>
              <a:rPr lang="en-US" dirty="0" err="1"/>
              <a:t>sqrt</a:t>
            </a:r>
            <a:r>
              <a:rPr lang="en-US" dirty="0"/>
              <a:t>(-2*log(</a:t>
            </a:r>
            <a:r>
              <a:rPr lang="en-US" dirty="0" err="1"/>
              <a:t>U1</a:t>
            </a:r>
            <a:r>
              <a:rPr lang="en-US" dirty="0"/>
              <a:t>))*cos(2*pi*</a:t>
            </a:r>
            <a:r>
              <a:rPr lang="en-US" dirty="0" err="1"/>
              <a:t>U2</a:t>
            </a:r>
            <a:r>
              <a:rPr lang="en-US" dirty="0"/>
              <a:t>);</a:t>
            </a:r>
          </a:p>
          <a:p>
            <a:r>
              <a:rPr lang="en-US" dirty="0" err="1"/>
              <a:t>hist</a:t>
            </a:r>
            <a:r>
              <a:rPr lang="en-US" dirty="0"/>
              <a:t>(x, breaks=30);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1182</Words>
  <Application>Microsoft Office PowerPoint</Application>
  <PresentationFormat>Widescreen</PresentationFormat>
  <Paragraphs>245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Sampling methods</vt:lpstr>
      <vt:lpstr>PowerPoint Presentation</vt:lpstr>
      <vt:lpstr>Sampling methods</vt:lpstr>
      <vt:lpstr>PowerPoint Presentation</vt:lpstr>
      <vt:lpstr>PowerPoint Presentation</vt:lpstr>
      <vt:lpstr>Sampling from U(a, b)</vt:lpstr>
      <vt:lpstr>PowerPoint Presentation</vt:lpstr>
      <vt:lpstr>Sampling from N(mu, sigma)</vt:lpstr>
      <vt:lpstr>Box-Muller</vt:lpstr>
      <vt:lpstr>12U-6</vt:lpstr>
      <vt:lpstr>Why does 12U-6 works?</vt:lpstr>
      <vt:lpstr>PowerPoint Presentation</vt:lpstr>
      <vt:lpstr>PowerPoint Presentation</vt:lpstr>
      <vt:lpstr>PowerPoint Presentation</vt:lpstr>
      <vt:lpstr>PowerPoint Presentation</vt:lpstr>
      <vt:lpstr>Rejection sampling</vt:lpstr>
      <vt:lpstr>PowerPoint Presentation</vt:lpstr>
      <vt:lpstr>PowerPoint Presentation</vt:lpstr>
      <vt:lpstr>Importance sampling</vt:lpstr>
      <vt:lpstr>PowerPoint Presentation</vt:lpstr>
      <vt:lpstr>PowerPoint Presentation</vt:lpstr>
      <vt:lpstr>PowerPoint Presentation</vt:lpstr>
      <vt:lpstr>Line</vt:lpstr>
      <vt:lpstr>PowerPoint Presentation</vt:lpstr>
      <vt:lpstr>XOR datasets</vt:lpstr>
      <vt:lpstr>Elliptic dataset</vt:lpstr>
      <vt:lpstr>PowerPoint Presentation</vt:lpstr>
      <vt:lpstr>Multivariate U(a, b)</vt:lpstr>
      <vt:lpstr>Independent gaussian</vt:lpstr>
      <vt:lpstr>PowerPoint Presentation</vt:lpstr>
      <vt:lpstr>Multivariate gaussian N(mu, sigma)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Tu</dc:creator>
  <cp:lastModifiedBy>Henry Tu</cp:lastModifiedBy>
  <cp:revision>22</cp:revision>
  <dcterms:created xsi:type="dcterms:W3CDTF">2015-09-28T13:24:52Z</dcterms:created>
  <dcterms:modified xsi:type="dcterms:W3CDTF">2015-09-30T14:13:59Z</dcterms:modified>
</cp:coreProperties>
</file>