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75" r:id="rId5"/>
    <p:sldId id="263" r:id="rId6"/>
    <p:sldId id="264" r:id="rId7"/>
    <p:sldId id="274" r:id="rId8"/>
    <p:sldId id="256" r:id="rId9"/>
    <p:sldId id="257" r:id="rId10"/>
    <p:sldId id="268" r:id="rId11"/>
    <p:sldId id="265" r:id="rId12"/>
    <p:sldId id="269" r:id="rId13"/>
    <p:sldId id="266" r:id="rId14"/>
    <p:sldId id="270" r:id="rId15"/>
    <p:sldId id="271" r:id="rId16"/>
    <p:sldId id="258" r:id="rId17"/>
    <p:sldId id="259" r:id="rId18"/>
    <p:sldId id="272" r:id="rId19"/>
    <p:sldId id="267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DE29-1609-4AAC-A98F-B4B75FEB66DE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6FD9-8C5A-46E2-AFA3-A2FE83EF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br>
              <a:rPr lang="en-US" dirty="0" smtClean="0"/>
            </a:br>
            <a:r>
              <a:rPr lang="en-US" dirty="0" smtClean="0"/>
              <a:t>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02-</a:t>
            </a:r>
            <a:r>
              <a:rPr lang="en-US" dirty="0" err="1" smtClean="0"/>
              <a:t>oct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0817" y="2312707"/>
            <a:ext cx="65589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Enumeration 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uniform sampling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9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/ uniform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explore all the places of the same importance</a:t>
            </a:r>
          </a:p>
          <a:p>
            <a:endParaRPr lang="en-US" dirty="0"/>
          </a:p>
          <a:p>
            <a:r>
              <a:rPr lang="en-US" dirty="0" smtClean="0"/>
              <a:t>Example, maximizing H(x, y) = </a:t>
            </a:r>
            <a:r>
              <a:rPr lang="en-US" dirty="0" err="1" smtClean="0"/>
              <a:t>exp</a:t>
            </a:r>
            <a:r>
              <a:rPr lang="en-US" dirty="0" smtClean="0"/>
              <a:t>( -x*x - y*y )</a:t>
            </a:r>
          </a:p>
          <a:p>
            <a:endParaRPr lang="en-US" dirty="0"/>
          </a:p>
          <a:p>
            <a:r>
              <a:rPr lang="en-US" dirty="0"/>
              <a:t>Example, </a:t>
            </a:r>
            <a:r>
              <a:rPr lang="en-US" dirty="0" smtClean="0"/>
              <a:t>minimizing H(a, b) =  (a*1 + b - 2)^2  + </a:t>
            </a:r>
            <a:r>
              <a:rPr lang="en-US" dirty="0"/>
              <a:t> (</a:t>
            </a:r>
            <a:r>
              <a:rPr lang="en-US" dirty="0" smtClean="0"/>
              <a:t>a*2 </a:t>
            </a:r>
            <a:r>
              <a:rPr lang="en-US" dirty="0"/>
              <a:t>+ b - </a:t>
            </a:r>
            <a:r>
              <a:rPr lang="en-US" dirty="0" smtClean="0"/>
              <a:t>4)^</a:t>
            </a:r>
            <a:r>
              <a:rPr lang="en-US" dirty="0"/>
              <a:t>2 </a:t>
            </a:r>
            <a:r>
              <a:rPr lang="en-US" dirty="0" smtClean="0"/>
              <a:t> + </a:t>
            </a:r>
            <a:r>
              <a:rPr lang="en-US" dirty="0"/>
              <a:t> (</a:t>
            </a:r>
            <a:r>
              <a:rPr lang="en-US" dirty="0" smtClean="0"/>
              <a:t>a*3 </a:t>
            </a:r>
            <a:r>
              <a:rPr lang="en-US" dirty="0"/>
              <a:t>+ b </a:t>
            </a:r>
            <a:r>
              <a:rPr lang="en-US" dirty="0" smtClean="0"/>
              <a:t>– 6.1)^</a:t>
            </a:r>
            <a:r>
              <a:rPr lang="en-US" dirty="0"/>
              <a:t>2 </a:t>
            </a:r>
            <a:r>
              <a:rPr lang="en-US" dirty="0" smtClean="0"/>
              <a:t>+ </a:t>
            </a:r>
            <a:r>
              <a:rPr lang="en-US" dirty="0"/>
              <a:t> (</a:t>
            </a:r>
            <a:r>
              <a:rPr lang="en-US" dirty="0" smtClean="0"/>
              <a:t>a*4 </a:t>
            </a:r>
            <a:r>
              <a:rPr lang="en-US" dirty="0"/>
              <a:t>+ b </a:t>
            </a:r>
            <a:r>
              <a:rPr lang="en-US" dirty="0" smtClean="0"/>
              <a:t>- 7.9)^</a:t>
            </a:r>
            <a:r>
              <a:rPr lang="en-US" dirty="0"/>
              <a:t>2 </a:t>
            </a:r>
          </a:p>
          <a:p>
            <a:endParaRPr lang="en-US" dirty="0" smtClean="0"/>
          </a:p>
          <a:p>
            <a:r>
              <a:rPr lang="en-US" dirty="0" smtClean="0"/>
              <a:t>Example, drawing 1000 samples from N(1, 3) and try to learn the parameters by enumeration.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8974" y="2312707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Gaussian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sampling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2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emphasize on certain region</a:t>
            </a:r>
          </a:p>
          <a:p>
            <a:endParaRPr lang="en-US" dirty="0"/>
          </a:p>
          <a:p>
            <a:r>
              <a:rPr lang="en-US" dirty="0" smtClean="0"/>
              <a:t>Sigma can be used to control the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maximizing H(x, y) = </a:t>
            </a:r>
            <a:r>
              <a:rPr lang="en-US" dirty="0" err="1"/>
              <a:t>exp</a:t>
            </a:r>
            <a:r>
              <a:rPr lang="en-US" dirty="0"/>
              <a:t>( -x*x - y*y )</a:t>
            </a:r>
          </a:p>
          <a:p>
            <a:endParaRPr lang="en-US" dirty="0"/>
          </a:p>
          <a:p>
            <a:r>
              <a:rPr lang="en-US" dirty="0"/>
              <a:t>Example, minimizing H(a, b) =  (a*1 + b - 2)^2  +  (a*2 + b - 4)^2  +  (a*3 + b </a:t>
            </a:r>
            <a:r>
              <a:rPr lang="en-US" dirty="0" smtClean="0"/>
              <a:t>- </a:t>
            </a:r>
            <a:r>
              <a:rPr lang="en-US" dirty="0"/>
              <a:t>6.1)^2 +  (a*4 + b - 7.9)^2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9971" y="2312707"/>
            <a:ext cx="4560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Gibbs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sampling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30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one initial state / vector</a:t>
            </a:r>
          </a:p>
          <a:p>
            <a:r>
              <a:rPr lang="en-US" dirty="0" smtClean="0"/>
              <a:t>Moving to the next state by sampling in one dimension</a:t>
            </a:r>
          </a:p>
          <a:p>
            <a:r>
              <a:rPr lang="en-US" dirty="0" smtClean="0"/>
              <a:t>Rotate the dimension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28" y="3698298"/>
            <a:ext cx="6562725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45" y="5881255"/>
            <a:ext cx="84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web.maths.unsw.edu.au</a:t>
            </a:r>
            <a:r>
              <a:rPr lang="en-US" dirty="0"/>
              <a:t>/~</a:t>
            </a:r>
            <a:r>
              <a:rPr lang="en-US" dirty="0" err="1"/>
              <a:t>peterdel</a:t>
            </a:r>
            <a:r>
              <a:rPr lang="en-US" dirty="0"/>
              <a:t>-moral/teaching-notes-levers-</a:t>
            </a:r>
            <a:r>
              <a:rPr lang="en-US" dirty="0" err="1"/>
              <a:t>johansen.pdf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 one dimension using the technique we have known</a:t>
            </a:r>
          </a:p>
          <a:p>
            <a:pPr lvl="1"/>
            <a:r>
              <a:rPr lang="en-US" dirty="0" smtClean="0"/>
              <a:t>Rejection sampling</a:t>
            </a:r>
          </a:p>
          <a:p>
            <a:pPr lvl="1"/>
            <a:r>
              <a:rPr lang="en-US" dirty="0" smtClean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24515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8642" y="2312707"/>
            <a:ext cx="612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Simulated Annealing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5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from one state </a:t>
            </a:r>
            <a:r>
              <a:rPr lang="en-US" dirty="0" err="1" smtClean="0"/>
              <a:t>x0</a:t>
            </a:r>
            <a:r>
              <a:rPr lang="en-US" dirty="0" smtClean="0"/>
              <a:t> and moving to next state using the neighboring function (random walk)</a:t>
            </a:r>
          </a:p>
          <a:p>
            <a:endParaRPr lang="en-US" dirty="0"/>
          </a:p>
          <a:p>
            <a:r>
              <a:rPr lang="en-US" dirty="0" smtClean="0"/>
              <a:t>We try to escape local optimal by accepting the next state with certain probability controlled by the temperature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general,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</a:t>
            </a:r>
            <a:r>
              <a:rPr lang="en-US" dirty="0"/>
              <a:t>the optimal value of f(x) subject to the constraint (x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R is the simplest one).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x* = </a:t>
            </a:r>
            <a:r>
              <a:rPr lang="en-US" dirty="0" err="1" smtClean="0"/>
              <a:t>argmax</a:t>
            </a:r>
            <a:r>
              <a:rPr lang="en-US" dirty="0" smtClean="0"/>
              <a:t>(x </a:t>
            </a:r>
            <a:r>
              <a:rPr lang="en-US" dirty="0" smtClean="0">
                <a:sym typeface="Symbol" panose="05050102010706020507" pitchFamily="18" charset="2"/>
              </a:rPr>
              <a:t> R</a:t>
            </a:r>
            <a:r>
              <a:rPr lang="en-US" dirty="0" smtClean="0"/>
              <a:t>){ f(x)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28" y="1520102"/>
            <a:ext cx="6791325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45" y="5881255"/>
            <a:ext cx="84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web.maths.unsw.edu.au</a:t>
            </a:r>
            <a:r>
              <a:rPr lang="en-US" dirty="0"/>
              <a:t>/~</a:t>
            </a:r>
            <a:r>
              <a:rPr lang="en-US" dirty="0" err="1"/>
              <a:t>peterdel</a:t>
            </a:r>
            <a:r>
              <a:rPr lang="en-US" dirty="0"/>
              <a:t>-moral/teaching-notes-levers-</a:t>
            </a:r>
            <a:r>
              <a:rPr lang="en-US" dirty="0" err="1"/>
              <a:t>johansen.pdf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0708" y="2312707"/>
            <a:ext cx="5799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Gradient Ascending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ascending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move freely, we move along the gradient direction</a:t>
            </a:r>
          </a:p>
          <a:p>
            <a:endParaRPr lang="en-US" dirty="0"/>
          </a:p>
          <a:p>
            <a:r>
              <a:rPr lang="en-US" dirty="0" smtClean="0"/>
              <a:t>Not all function has gradient function</a:t>
            </a:r>
          </a:p>
          <a:p>
            <a:endParaRPr lang="en-US" dirty="0"/>
          </a:p>
          <a:p>
            <a:r>
              <a:rPr lang="en-US" dirty="0" smtClean="0"/>
              <a:t>The alpha step size is still the problem with gradient ascending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5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we only care about optimizing the cost function (or we want to find the function with minimal error).</a:t>
            </a:r>
          </a:p>
          <a:p>
            <a:r>
              <a:rPr lang="en-US" dirty="0"/>
              <a:t>optimizing the linear function -&gt; gradient descending method</a:t>
            </a:r>
          </a:p>
          <a:p>
            <a:r>
              <a:rPr lang="en-US" dirty="0"/>
              <a:t>optimizing the </a:t>
            </a:r>
            <a:r>
              <a:rPr lang="en-US" dirty="0" err="1"/>
              <a:t>SVM</a:t>
            </a:r>
            <a:r>
              <a:rPr lang="en-US" dirty="0"/>
              <a:t> cost function -&gt; the </a:t>
            </a:r>
            <a:r>
              <a:rPr lang="en-US" dirty="0" err="1"/>
              <a:t>SMO</a:t>
            </a:r>
            <a:r>
              <a:rPr lang="en-US" dirty="0"/>
              <a:t> method</a:t>
            </a:r>
          </a:p>
          <a:p>
            <a:r>
              <a:rPr lang="en-US" dirty="0"/>
              <a:t>find the minimal vocab to encode vectors -&gt; the </a:t>
            </a:r>
            <a:r>
              <a:rPr lang="en-US" dirty="0" err="1"/>
              <a:t>kmeans</a:t>
            </a:r>
            <a:r>
              <a:rPr lang="en-US" dirty="0"/>
              <a:t> method</a:t>
            </a:r>
          </a:p>
          <a:p>
            <a:r>
              <a:rPr lang="en-US" dirty="0"/>
              <a:t>find the set of </a:t>
            </a:r>
            <a:r>
              <a:rPr lang="en-US" dirty="0" err="1"/>
              <a:t>GMM</a:t>
            </a:r>
            <a:r>
              <a:rPr lang="en-US" dirty="0"/>
              <a:t> parameters to maximize the probability of the dataset -&gt; the EM method for </a:t>
            </a:r>
            <a:r>
              <a:rPr lang="en-US" dirty="0" err="1"/>
              <a:t>GMM</a:t>
            </a:r>
            <a:endParaRPr lang="en-US" dirty="0"/>
          </a:p>
          <a:p>
            <a:r>
              <a:rPr lang="en-US" dirty="0"/>
              <a:t>find the best state sequence given the symbol/observed sequence -&gt; the Viterbi method</a:t>
            </a:r>
          </a:p>
        </p:txBody>
      </p:sp>
    </p:spTree>
    <p:extLst>
      <p:ext uri="{BB962C8B-B14F-4D97-AF65-F5344CB8AC3E}">
        <p14:creationId xmlns:p14="http://schemas.microsoft.com/office/powerpoint/2010/main" val="6790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9679" y="2312707"/>
            <a:ext cx="510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Convex functions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02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Convex/concave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have convex function, we can have global optima. </a:t>
            </a:r>
            <a:endParaRPr lang="en-US" dirty="0" smtClean="0"/>
          </a:p>
          <a:p>
            <a:r>
              <a:rPr lang="en-US" dirty="0" err="1" smtClean="0"/>
              <a:t>L2</a:t>
            </a:r>
            <a:r>
              <a:rPr lang="en-US" dirty="0" smtClean="0"/>
              <a:t>-cost </a:t>
            </a:r>
            <a:r>
              <a:rPr lang="en-US" dirty="0"/>
              <a:t>function is usually convex.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55" y="3580100"/>
            <a:ext cx="8239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transformations </a:t>
            </a:r>
            <a:r>
              <a:rPr lang="en-US" dirty="0"/>
              <a:t>preserve convexity. </a:t>
            </a:r>
          </a:p>
          <a:p>
            <a:r>
              <a:rPr lang="en-US" dirty="0"/>
              <a:t>f(x, y) = </a:t>
            </a:r>
            <a:r>
              <a:rPr lang="en-US" dirty="0" err="1"/>
              <a:t>x^2</a:t>
            </a:r>
            <a:r>
              <a:rPr lang="en-US" dirty="0"/>
              <a:t> + </a:t>
            </a:r>
            <a:r>
              <a:rPr lang="en-US" dirty="0" err="1"/>
              <a:t>y^2</a:t>
            </a:r>
            <a:r>
              <a:rPr lang="en-US" dirty="0"/>
              <a:t> is convex</a:t>
            </a:r>
          </a:p>
          <a:p>
            <a:r>
              <a:rPr lang="en-US" dirty="0" err="1"/>
              <a:t>exp</a:t>
            </a:r>
            <a:r>
              <a:rPr lang="en-US" dirty="0"/>
              <a:t>( f(x, y) ) = </a:t>
            </a:r>
            <a:r>
              <a:rPr lang="en-US" dirty="0" err="1"/>
              <a:t>exp</a:t>
            </a:r>
            <a:r>
              <a:rPr lang="en-US" dirty="0"/>
              <a:t>( </a:t>
            </a:r>
            <a:r>
              <a:rPr lang="en-US" dirty="0" err="1"/>
              <a:t>x^2</a:t>
            </a:r>
            <a:r>
              <a:rPr lang="en-US" dirty="0"/>
              <a:t> + </a:t>
            </a:r>
            <a:r>
              <a:rPr lang="en-US" dirty="0" err="1"/>
              <a:t>y^2</a:t>
            </a:r>
            <a:r>
              <a:rPr lang="en-US" dirty="0"/>
              <a:t> ) is still convex</a:t>
            </a:r>
          </a:p>
          <a:p>
            <a:r>
              <a:rPr lang="en-US" dirty="0"/>
              <a:t>log( f(x, y) ) = log( </a:t>
            </a:r>
            <a:r>
              <a:rPr lang="en-US" dirty="0" err="1"/>
              <a:t>x^2</a:t>
            </a:r>
            <a:r>
              <a:rPr lang="en-US" dirty="0"/>
              <a:t> + </a:t>
            </a:r>
            <a:r>
              <a:rPr lang="en-US" dirty="0" err="1"/>
              <a:t>y^2</a:t>
            </a:r>
            <a:r>
              <a:rPr lang="en-US" dirty="0"/>
              <a:t> ) is still </a:t>
            </a:r>
            <a:r>
              <a:rPr lang="en-US" dirty="0" smtClean="0"/>
              <a:t>convex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386" y="2312707"/>
            <a:ext cx="6323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Discrete search space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56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047009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51118" y="1080655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904010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29600" y="1018311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006446" y="2369129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29299" y="3086104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2126" y="4665522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37318" y="4665522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x6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7"/>
            <a:endCxn id="5" idx="2"/>
          </p:cNvCxnSpPr>
          <p:nvPr/>
        </p:nvCxnSpPr>
        <p:spPr>
          <a:xfrm flipV="1">
            <a:off x="2449644" y="1433946"/>
            <a:ext cx="1301474" cy="71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2"/>
          </p:cNvCxnSpPr>
          <p:nvPr/>
        </p:nvCxnSpPr>
        <p:spPr>
          <a:xfrm flipV="1">
            <a:off x="4478482" y="1257301"/>
            <a:ext cx="1465118" cy="17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>
            <a:off x="6670964" y="1257301"/>
            <a:ext cx="1558636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8" idx="1"/>
          </p:cNvCxnSpPr>
          <p:nvPr/>
        </p:nvCxnSpPr>
        <p:spPr>
          <a:xfrm>
            <a:off x="8850444" y="1621416"/>
            <a:ext cx="1262522" cy="8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9" idx="2"/>
          </p:cNvCxnSpPr>
          <p:nvPr/>
        </p:nvCxnSpPr>
        <p:spPr>
          <a:xfrm>
            <a:off x="2556164" y="2400300"/>
            <a:ext cx="3273135" cy="103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8" idx="2"/>
          </p:cNvCxnSpPr>
          <p:nvPr/>
        </p:nvCxnSpPr>
        <p:spPr>
          <a:xfrm flipV="1">
            <a:off x="6556663" y="2722420"/>
            <a:ext cx="3449783" cy="71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10" idx="1"/>
          </p:cNvCxnSpPr>
          <p:nvPr/>
        </p:nvCxnSpPr>
        <p:spPr>
          <a:xfrm>
            <a:off x="2192482" y="2753591"/>
            <a:ext cx="1426164" cy="201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1" idx="2"/>
          </p:cNvCxnSpPr>
          <p:nvPr/>
        </p:nvCxnSpPr>
        <p:spPr>
          <a:xfrm>
            <a:off x="4239490" y="5018813"/>
            <a:ext cx="339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8" idx="3"/>
          </p:cNvCxnSpPr>
          <p:nvPr/>
        </p:nvCxnSpPr>
        <p:spPr>
          <a:xfrm flipV="1">
            <a:off x="8364682" y="2972234"/>
            <a:ext cx="1748284" cy="204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6164" y="143394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65569" y="90401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50282" y="833645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81705" y="155729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48621" y="257129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43838" y="270637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14700" y="3776645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83827" y="4551223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43923" y="375090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047009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51118" y="1080655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904010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29600" y="1018311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006446" y="2369129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29299" y="3086104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2126" y="4665522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37318" y="4665522"/>
            <a:ext cx="727364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x5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7"/>
            <a:endCxn id="5" idx="2"/>
          </p:cNvCxnSpPr>
          <p:nvPr/>
        </p:nvCxnSpPr>
        <p:spPr>
          <a:xfrm flipV="1">
            <a:off x="2449644" y="1433946"/>
            <a:ext cx="1301474" cy="71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6" idx="2"/>
          </p:cNvCxnSpPr>
          <p:nvPr/>
        </p:nvCxnSpPr>
        <p:spPr>
          <a:xfrm flipV="1">
            <a:off x="4478482" y="1257301"/>
            <a:ext cx="1465118" cy="17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7" idx="2"/>
          </p:cNvCxnSpPr>
          <p:nvPr/>
        </p:nvCxnSpPr>
        <p:spPr>
          <a:xfrm>
            <a:off x="6670964" y="1257301"/>
            <a:ext cx="1558636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8" idx="1"/>
          </p:cNvCxnSpPr>
          <p:nvPr/>
        </p:nvCxnSpPr>
        <p:spPr>
          <a:xfrm>
            <a:off x="8850444" y="1621416"/>
            <a:ext cx="1262522" cy="8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9" idx="2"/>
          </p:cNvCxnSpPr>
          <p:nvPr/>
        </p:nvCxnSpPr>
        <p:spPr>
          <a:xfrm>
            <a:off x="2556164" y="2400300"/>
            <a:ext cx="3273135" cy="103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8" idx="2"/>
          </p:cNvCxnSpPr>
          <p:nvPr/>
        </p:nvCxnSpPr>
        <p:spPr>
          <a:xfrm flipV="1">
            <a:off x="6556663" y="2722420"/>
            <a:ext cx="3449783" cy="71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10" idx="1"/>
          </p:cNvCxnSpPr>
          <p:nvPr/>
        </p:nvCxnSpPr>
        <p:spPr>
          <a:xfrm>
            <a:off x="2192482" y="2753591"/>
            <a:ext cx="1426164" cy="201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1" idx="2"/>
          </p:cNvCxnSpPr>
          <p:nvPr/>
        </p:nvCxnSpPr>
        <p:spPr>
          <a:xfrm>
            <a:off x="4239490" y="5018813"/>
            <a:ext cx="339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8" idx="3"/>
          </p:cNvCxnSpPr>
          <p:nvPr/>
        </p:nvCxnSpPr>
        <p:spPr>
          <a:xfrm flipV="1">
            <a:off x="8364682" y="2972234"/>
            <a:ext cx="1748284" cy="204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56164" y="143394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65569" y="90401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50282" y="833645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81705" y="155729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81054" y="2568925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43838" y="270637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14700" y="3776645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83827" y="4551223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43923" y="375090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5"/>
            <a:endCxn id="9" idx="1"/>
          </p:cNvCxnSpPr>
          <p:nvPr/>
        </p:nvCxnSpPr>
        <p:spPr>
          <a:xfrm>
            <a:off x="4371962" y="1683760"/>
            <a:ext cx="1563857" cy="150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1"/>
          </p:cNvCxnSpPr>
          <p:nvPr/>
        </p:nvCxnSpPr>
        <p:spPr>
          <a:xfrm>
            <a:off x="6450143" y="3689209"/>
            <a:ext cx="1293695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50013" y="215283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45049" y="4044438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534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Optimization  for machine learning</vt:lpstr>
      <vt:lpstr>In general, in machine learning</vt:lpstr>
      <vt:lpstr>In machine learning</vt:lpstr>
      <vt:lpstr>PowerPoint Presentation</vt:lpstr>
      <vt:lpstr>Convex/concave function</vt:lpstr>
      <vt:lpstr>Transformation </vt:lpstr>
      <vt:lpstr>PowerPoint Presentation</vt:lpstr>
      <vt:lpstr>PowerPoint Presentation</vt:lpstr>
      <vt:lpstr>PowerPoint Presentation</vt:lpstr>
      <vt:lpstr>PowerPoint Presentation</vt:lpstr>
      <vt:lpstr>Enumeration / uniform sampling</vt:lpstr>
      <vt:lpstr>PowerPoint Presentation</vt:lpstr>
      <vt:lpstr>Gaussian sampling</vt:lpstr>
      <vt:lpstr>Gaussian sampling</vt:lpstr>
      <vt:lpstr>PowerPoint Presentation</vt:lpstr>
      <vt:lpstr>Gibbs sampling</vt:lpstr>
      <vt:lpstr>Gibbs sampling</vt:lpstr>
      <vt:lpstr>PowerPoint Presentation</vt:lpstr>
      <vt:lpstr>Simulated Annealing</vt:lpstr>
      <vt:lpstr>PowerPoint Presentation</vt:lpstr>
      <vt:lpstr>PowerPoint Presentation</vt:lpstr>
      <vt:lpstr>Gradient ascending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Tu</dc:creator>
  <cp:lastModifiedBy>Henry Tu</cp:lastModifiedBy>
  <cp:revision>8</cp:revision>
  <dcterms:created xsi:type="dcterms:W3CDTF">2015-10-01T14:15:32Z</dcterms:created>
  <dcterms:modified xsi:type="dcterms:W3CDTF">2015-10-03T04:37:04Z</dcterms:modified>
</cp:coreProperties>
</file>