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73" r:id="rId5"/>
    <p:sldId id="257" r:id="rId6"/>
    <p:sldId id="258" r:id="rId7"/>
    <p:sldId id="287" r:id="rId8"/>
    <p:sldId id="261" r:id="rId9"/>
    <p:sldId id="260" r:id="rId10"/>
    <p:sldId id="262" r:id="rId11"/>
    <p:sldId id="263" r:id="rId12"/>
    <p:sldId id="277" r:id="rId13"/>
    <p:sldId id="275" r:id="rId14"/>
    <p:sldId id="279" r:id="rId15"/>
    <p:sldId id="280" r:id="rId16"/>
    <p:sldId id="276" r:id="rId17"/>
    <p:sldId id="268" r:id="rId18"/>
    <p:sldId id="267" r:id="rId19"/>
    <p:sldId id="265" r:id="rId20"/>
    <p:sldId id="272" r:id="rId21"/>
    <p:sldId id="274" r:id="rId22"/>
    <p:sldId id="283" r:id="rId23"/>
    <p:sldId id="284" r:id="rId24"/>
    <p:sldId id="285" r:id="rId25"/>
    <p:sldId id="281" r:id="rId26"/>
    <p:sldId id="282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DE7F-0FE1-46AD-85DC-26364DA2F4D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CBF-B69A-4E37-AB1C-7F8C861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specialization.github.io/courses/08_PracticalMachineLearning/022boosting/#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specialization.github.io/courses/08_PracticalMachineLearning/022boosting/#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specialization.github.io/courses/08_PracticalMachineLearning/022boosting/#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Tree, Boosting, Bagging, 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24-sep-2015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81225"/>
            <a:ext cx="3690938" cy="36609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1962150" cy="12763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32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xor2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861523" cy="39465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304570" cy="32289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5257800"/>
            <a:ext cx="1428750" cy="990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094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5833" y="2967335"/>
            <a:ext cx="2492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Bagging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3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124200"/>
            <a:ext cx="1371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dataset 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3029" y="2209800"/>
            <a:ext cx="834571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3029" y="3320143"/>
            <a:ext cx="834571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3029" y="4800600"/>
            <a:ext cx="834571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5000" y="2667000"/>
            <a:ext cx="685800" cy="65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3581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40386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4572000" y="2209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 = c(x|D1)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01029" y="324575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 = c(x|D2)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3686" y="4800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yk</a:t>
            </a:r>
            <a:r>
              <a:rPr lang="en-US" dirty="0" smtClean="0"/>
              <a:t> = c(x|D2)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25527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400" y="3581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5143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81800" y="3238500"/>
            <a:ext cx="21336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</a:t>
            </a:r>
            <a:r>
              <a:rPr lang="en-US" dirty="0" err="1" smtClean="0"/>
              <a:t>cmb</a:t>
            </a:r>
            <a:r>
              <a:rPr lang="en-US" dirty="0" smtClean="0"/>
              <a:t>(y1, y2, .., 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72200" y="2552700"/>
            <a:ext cx="457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72200" y="366304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72200" y="3924300"/>
            <a:ext cx="4572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1371600" y="5715000"/>
            <a:ext cx="1752600" cy="666750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Bootstrapping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3352800" y="5638800"/>
            <a:ext cx="2209800" cy="838200"/>
          </a:xfrm>
          <a:prstGeom prst="rightArrow">
            <a:avLst>
              <a:gd name="adj1" fmla="val 70833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Learning components model</a:t>
            </a:r>
            <a:endParaRPr lang="en-US" sz="1600" dirty="0"/>
          </a:p>
        </p:txBody>
      </p:sp>
      <p:sp>
        <p:nvSpPr>
          <p:cNvPr id="25" name="Right Arrow 24"/>
          <p:cNvSpPr/>
          <p:nvPr/>
        </p:nvSpPr>
        <p:spPr>
          <a:xfrm>
            <a:off x="5890078" y="5638800"/>
            <a:ext cx="1806121" cy="838200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Averaging or voting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49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sample from one dataset with replacement</a:t>
            </a:r>
          </a:p>
          <a:p>
            <a:endParaRPr lang="en-US" dirty="0"/>
          </a:p>
          <a:p>
            <a:r>
              <a:rPr lang="en-US" dirty="0" smtClean="0"/>
              <a:t>The data can be repeated especially when number of trials / draws is bigger than that of rows (samples)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4572000"/>
            <a:ext cx="4876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data(iris);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mr</a:t>
            </a:r>
            <a:r>
              <a:rPr lang="en-US" sz="1100" dirty="0" smtClean="0"/>
              <a:t> &lt;- </a:t>
            </a:r>
            <a:r>
              <a:rPr lang="en-US" sz="1100" dirty="0" err="1" smtClean="0"/>
              <a:t>nrow</a:t>
            </a:r>
            <a:r>
              <a:rPr lang="en-US" sz="1100" dirty="0" smtClean="0"/>
              <a:t>(iris);</a:t>
            </a:r>
          </a:p>
          <a:p>
            <a:endParaRPr lang="en-US" sz="1100" dirty="0" smtClean="0"/>
          </a:p>
          <a:p>
            <a:r>
              <a:rPr lang="en-US" sz="1100" dirty="0" smtClean="0"/>
              <a:t>x &lt;- </a:t>
            </a:r>
            <a:r>
              <a:rPr lang="en-US" sz="1100" dirty="0" err="1" smtClean="0"/>
              <a:t>as.integer</a:t>
            </a:r>
            <a:r>
              <a:rPr lang="en-US" sz="1100" dirty="0" smtClean="0"/>
              <a:t>( </a:t>
            </a:r>
            <a:r>
              <a:rPr lang="en-US" sz="1100" dirty="0" err="1" smtClean="0"/>
              <a:t>runif</a:t>
            </a:r>
            <a:r>
              <a:rPr lang="en-US" sz="1100" dirty="0" smtClean="0"/>
              <a:t>(100, 1, </a:t>
            </a:r>
            <a:r>
              <a:rPr lang="en-US" sz="1100" dirty="0" err="1" smtClean="0"/>
              <a:t>mr</a:t>
            </a:r>
            <a:r>
              <a:rPr lang="en-US" sz="1100" dirty="0" smtClean="0"/>
              <a:t>) );</a:t>
            </a:r>
          </a:p>
          <a:p>
            <a:r>
              <a:rPr lang="en-US" sz="1100" dirty="0" smtClean="0"/>
              <a:t>print(x); cat("Summary:", min(x), max(x), </a:t>
            </a:r>
            <a:r>
              <a:rPr lang="en-US" sz="1100" dirty="0" err="1" smtClean="0"/>
              <a:t>mr</a:t>
            </a:r>
            <a:r>
              <a:rPr lang="en-US" sz="1100" dirty="0" smtClean="0"/>
              <a:t>, "\n");</a:t>
            </a:r>
          </a:p>
          <a:p>
            <a:endParaRPr lang="en-US" sz="1100" dirty="0" smtClean="0"/>
          </a:p>
          <a:p>
            <a:r>
              <a:rPr lang="en-US" sz="1100" dirty="0" smtClean="0"/>
              <a:t>x &lt;- </a:t>
            </a:r>
            <a:r>
              <a:rPr lang="en-US" sz="1100" dirty="0" err="1" smtClean="0"/>
              <a:t>as.integer</a:t>
            </a:r>
            <a:r>
              <a:rPr lang="en-US" sz="1100" dirty="0" smtClean="0"/>
              <a:t>( </a:t>
            </a:r>
            <a:r>
              <a:rPr lang="en-US" sz="1100" dirty="0" err="1" smtClean="0"/>
              <a:t>runif</a:t>
            </a:r>
            <a:r>
              <a:rPr lang="en-US" sz="1100" dirty="0" smtClean="0"/>
              <a:t>(100, 1, </a:t>
            </a:r>
            <a:r>
              <a:rPr lang="en-US" sz="1100" dirty="0" err="1" smtClean="0"/>
              <a:t>mr</a:t>
            </a:r>
            <a:r>
              <a:rPr lang="en-US" sz="1100" dirty="0" smtClean="0"/>
              <a:t>) );</a:t>
            </a:r>
          </a:p>
          <a:p>
            <a:r>
              <a:rPr lang="en-US" sz="1100" dirty="0" smtClean="0"/>
              <a:t>print(x); cat("Summary:", min(x), max(x), </a:t>
            </a:r>
            <a:r>
              <a:rPr lang="en-US" sz="1100" dirty="0" err="1" smtClean="0"/>
              <a:t>mr</a:t>
            </a:r>
            <a:r>
              <a:rPr lang="en-US" sz="1100" dirty="0" smtClean="0"/>
              <a:t>, "\n");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Training/testing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289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rm</a:t>
            </a:r>
            <a:r>
              <a:rPr lang="en-US" sz="700" dirty="0" smtClean="0"/>
              <a:t>(list = ls());</a:t>
            </a:r>
          </a:p>
          <a:p>
            <a:endParaRPr lang="en-US" sz="700" dirty="0" smtClean="0"/>
          </a:p>
          <a:p>
            <a:r>
              <a:rPr lang="en-US" sz="700" dirty="0" err="1" smtClean="0"/>
              <a:t>trainBag</a:t>
            </a:r>
            <a:r>
              <a:rPr lang="en-US" sz="700" dirty="0" smtClean="0"/>
              <a:t> &lt;- function(D, </a:t>
            </a:r>
            <a:r>
              <a:rPr lang="en-US" sz="700" dirty="0" err="1" smtClean="0"/>
              <a:t>kpar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{ </a:t>
            </a:r>
          </a:p>
          <a:p>
            <a:r>
              <a:rPr lang="en-US" sz="700" dirty="0" smtClean="0"/>
              <a:t>  </a:t>
            </a:r>
            <a:r>
              <a:rPr lang="en-US" sz="700" dirty="0" err="1" smtClean="0"/>
              <a:t>mr</a:t>
            </a:r>
            <a:r>
              <a:rPr lang="en-US" sz="700" dirty="0" smtClean="0"/>
              <a:t> &lt;- </a:t>
            </a:r>
            <a:r>
              <a:rPr lang="en-US" sz="700" dirty="0" err="1" smtClean="0"/>
              <a:t>nrow</a:t>
            </a:r>
            <a:r>
              <a:rPr lang="en-US" sz="700" dirty="0" smtClean="0"/>
              <a:t>(D);</a:t>
            </a:r>
          </a:p>
          <a:p>
            <a:endParaRPr lang="en-US" sz="700" dirty="0" smtClean="0"/>
          </a:p>
          <a:p>
            <a:r>
              <a:rPr lang="en-US" sz="700" dirty="0" smtClean="0"/>
              <a:t>  M &lt;- list();</a:t>
            </a:r>
          </a:p>
          <a:p>
            <a:r>
              <a:rPr lang="en-US" sz="700" dirty="0" smtClean="0"/>
              <a:t>  </a:t>
            </a:r>
          </a:p>
          <a:p>
            <a:r>
              <a:rPr lang="en-US" sz="700" dirty="0" smtClean="0"/>
              <a:t>  for(k in 1:kpar)</a:t>
            </a:r>
          </a:p>
          <a:p>
            <a:r>
              <a:rPr lang="en-US" sz="700" dirty="0" smtClean="0"/>
              <a:t>  { </a:t>
            </a:r>
          </a:p>
          <a:p>
            <a:r>
              <a:rPr lang="en-US" sz="700" dirty="0" smtClean="0"/>
              <a:t>    x &lt;- unique( </a:t>
            </a:r>
            <a:r>
              <a:rPr lang="en-US" sz="700" dirty="0" err="1" smtClean="0"/>
              <a:t>as.integer</a:t>
            </a:r>
            <a:r>
              <a:rPr lang="en-US" sz="700" dirty="0" smtClean="0"/>
              <a:t>( </a:t>
            </a:r>
            <a:r>
              <a:rPr lang="en-US" sz="700" dirty="0" err="1" smtClean="0"/>
              <a:t>runif</a:t>
            </a:r>
            <a:r>
              <a:rPr lang="en-US" sz="700" dirty="0" smtClean="0"/>
              <a:t>(100, 1, </a:t>
            </a:r>
            <a:r>
              <a:rPr lang="en-US" sz="700" dirty="0" err="1" smtClean="0"/>
              <a:t>mr</a:t>
            </a:r>
            <a:r>
              <a:rPr lang="en-US" sz="700" dirty="0" smtClean="0"/>
              <a:t>) ) );</a:t>
            </a:r>
          </a:p>
          <a:p>
            <a:r>
              <a:rPr lang="en-US" sz="700" dirty="0" smtClean="0"/>
              <a:t>    M[[k]] &lt;- train(Species ~ ., method="</a:t>
            </a:r>
            <a:r>
              <a:rPr lang="en-US" sz="700" dirty="0" err="1" smtClean="0"/>
              <a:t>rpart</a:t>
            </a:r>
            <a:r>
              <a:rPr lang="en-US" sz="700" dirty="0" smtClean="0"/>
              <a:t>", data=D)</a:t>
            </a:r>
          </a:p>
          <a:p>
            <a:r>
              <a:rPr lang="en-US" sz="700" dirty="0" smtClean="0"/>
              <a:t>  }</a:t>
            </a:r>
          </a:p>
          <a:p>
            <a:r>
              <a:rPr lang="en-US" sz="700" dirty="0" smtClean="0"/>
              <a:t>  </a:t>
            </a:r>
          </a:p>
          <a:p>
            <a:r>
              <a:rPr lang="en-US" sz="700" dirty="0" smtClean="0"/>
              <a:t>  return(M);</a:t>
            </a:r>
          </a:p>
          <a:p>
            <a:r>
              <a:rPr lang="en-US" sz="700" dirty="0" smtClean="0"/>
              <a:t>}</a:t>
            </a:r>
          </a:p>
          <a:p>
            <a:endParaRPr lang="en-US" sz="700" dirty="0" smtClean="0"/>
          </a:p>
          <a:p>
            <a:r>
              <a:rPr lang="en-US" sz="700" dirty="0" err="1" smtClean="0"/>
              <a:t>predictBag</a:t>
            </a:r>
            <a:r>
              <a:rPr lang="en-US" sz="700" dirty="0" smtClean="0"/>
              <a:t> &lt;- function(M, D)</a:t>
            </a:r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   mc &lt;- length(M); </a:t>
            </a:r>
          </a:p>
          <a:p>
            <a:r>
              <a:rPr lang="en-US" sz="700" dirty="0" smtClean="0"/>
              <a:t>   </a:t>
            </a:r>
            <a:r>
              <a:rPr lang="en-US" sz="700" dirty="0" err="1" smtClean="0"/>
              <a:t>mr</a:t>
            </a:r>
            <a:r>
              <a:rPr lang="en-US" sz="700" dirty="0" smtClean="0"/>
              <a:t> &lt;- </a:t>
            </a:r>
            <a:r>
              <a:rPr lang="en-US" sz="700" dirty="0" err="1" smtClean="0"/>
              <a:t>nrow</a:t>
            </a:r>
            <a:r>
              <a:rPr lang="en-US" sz="700" dirty="0" smtClean="0"/>
              <a:t>(D); </a:t>
            </a:r>
          </a:p>
          <a:p>
            <a:r>
              <a:rPr lang="en-US" sz="700" dirty="0" smtClean="0"/>
              <a:t>    </a:t>
            </a:r>
          </a:p>
          <a:p>
            <a:r>
              <a:rPr lang="en-US" sz="700" dirty="0" smtClean="0"/>
              <a:t>   for(k in 1:mc) </a:t>
            </a:r>
          </a:p>
          <a:p>
            <a:r>
              <a:rPr lang="en-US" sz="700" dirty="0" smtClean="0"/>
              <a:t>   {</a:t>
            </a:r>
          </a:p>
          <a:p>
            <a:r>
              <a:rPr lang="en-US" sz="700" dirty="0" smtClean="0"/>
              <a:t>      D[, paste("y", k, </a:t>
            </a:r>
            <a:r>
              <a:rPr lang="en-US" sz="700" dirty="0" err="1" smtClean="0"/>
              <a:t>sep</a:t>
            </a:r>
            <a:r>
              <a:rPr lang="en-US" sz="700" dirty="0" smtClean="0"/>
              <a:t>="")] &lt;- predict(M[[k]], D); </a:t>
            </a:r>
          </a:p>
          <a:p>
            <a:r>
              <a:rPr lang="en-US" sz="700" dirty="0" smtClean="0"/>
              <a:t>   }</a:t>
            </a:r>
          </a:p>
          <a:p>
            <a:r>
              <a:rPr lang="en-US" sz="700" dirty="0" smtClean="0"/>
              <a:t>   </a:t>
            </a:r>
          </a:p>
          <a:p>
            <a:r>
              <a:rPr lang="en-US" sz="700" dirty="0" smtClean="0"/>
              <a:t>   return(D);</a:t>
            </a:r>
          </a:p>
          <a:p>
            <a:r>
              <a:rPr lang="en-US" sz="700" dirty="0" smtClean="0"/>
              <a:t>}</a:t>
            </a:r>
          </a:p>
          <a:p>
            <a:endParaRPr lang="en-US" sz="700" dirty="0" smtClean="0"/>
          </a:p>
          <a:p>
            <a:r>
              <a:rPr lang="en-US" sz="700" dirty="0" smtClean="0"/>
              <a:t>data(iris);</a:t>
            </a:r>
          </a:p>
          <a:p>
            <a:endParaRPr lang="en-US" sz="700" dirty="0" smtClean="0"/>
          </a:p>
          <a:p>
            <a:r>
              <a:rPr lang="en-US" sz="700" dirty="0" smtClean="0"/>
              <a:t>M &lt;- </a:t>
            </a:r>
            <a:r>
              <a:rPr lang="en-US" sz="700" dirty="0" err="1" smtClean="0"/>
              <a:t>trainBag</a:t>
            </a:r>
            <a:r>
              <a:rPr lang="en-US" sz="700" dirty="0" smtClean="0"/>
              <a:t>(iris, 5);</a:t>
            </a:r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predictBag</a:t>
            </a:r>
            <a:r>
              <a:rPr lang="en-US" sz="700" dirty="0" smtClean="0"/>
              <a:t>(M, iris);</a:t>
            </a:r>
          </a:p>
          <a:p>
            <a:r>
              <a:rPr lang="en-US" sz="700" dirty="0" smtClean="0"/>
              <a:t>print(y[1:20, ]);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0683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6582" y="2967335"/>
            <a:ext cx="4510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Random forest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6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many trees from many bootstrap datasets</a:t>
            </a:r>
          </a:p>
          <a:p>
            <a:endParaRPr lang="en-US" dirty="0" smtClean="0"/>
          </a:p>
          <a:p>
            <a:r>
              <a:rPr lang="en-US" dirty="0" smtClean="0"/>
              <a:t>Bootstrapping both rows and input columns</a:t>
            </a:r>
          </a:p>
        </p:txBody>
      </p:sp>
    </p:spTree>
    <p:extLst>
      <p:ext uri="{BB962C8B-B14F-4D97-AF65-F5344CB8AC3E}">
        <p14:creationId xmlns:p14="http://schemas.microsoft.com/office/powerpoint/2010/main" val="9798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71600"/>
            <a:ext cx="4572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err="1" smtClean="0"/>
              <a:t>rm</a:t>
            </a:r>
            <a:r>
              <a:rPr lang="en-US" sz="700" dirty="0" smtClean="0"/>
              <a:t>(list=ls()); </a:t>
            </a:r>
            <a:r>
              <a:rPr lang="en-US" sz="700" dirty="0" err="1" smtClean="0"/>
              <a:t>dev.off</a:t>
            </a:r>
            <a:r>
              <a:rPr lang="en-US" sz="700" dirty="0" smtClean="0"/>
              <a:t>();</a:t>
            </a:r>
          </a:p>
          <a:p>
            <a:r>
              <a:rPr lang="en-US" sz="700" dirty="0" smtClean="0"/>
              <a:t>library(ggplot2); library(caret); 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r>
              <a:rPr lang="en-US" sz="700" dirty="0" smtClean="0"/>
              <a:t>h1 &lt;- function(</a:t>
            </a:r>
            <a:r>
              <a:rPr lang="en-US" sz="700" dirty="0" err="1" smtClean="0"/>
              <a:t>msg</a:t>
            </a:r>
            <a:r>
              <a:rPr lang="en-US" sz="700" dirty="0" smtClean="0"/>
              <a:t>) { cat("\n", </a:t>
            </a:r>
            <a:r>
              <a:rPr lang="en-US" sz="700" dirty="0" err="1" smtClean="0"/>
              <a:t>msg</a:t>
            </a:r>
            <a:r>
              <a:rPr lang="en-US" sz="700" dirty="0" smtClean="0"/>
              <a:t>, "\n"); }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r>
              <a:rPr lang="en-US" sz="700" dirty="0" smtClean="0"/>
              <a:t>main &lt;- function()</a:t>
            </a:r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h1("-------------loading data");</a:t>
            </a:r>
          </a:p>
          <a:p>
            <a:r>
              <a:rPr lang="en-US" sz="700" dirty="0" smtClean="0"/>
              <a:t>x &lt;- </a:t>
            </a:r>
            <a:r>
              <a:rPr lang="en-US" sz="700" dirty="0" err="1" smtClean="0"/>
              <a:t>runif</a:t>
            </a:r>
            <a:r>
              <a:rPr lang="en-US" sz="700" dirty="0" smtClean="0"/>
              <a:t>(1000, -10, 10);</a:t>
            </a:r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runif</a:t>
            </a:r>
            <a:r>
              <a:rPr lang="en-US" sz="700" dirty="0" smtClean="0"/>
              <a:t>(1000, -20, 20);</a:t>
            </a:r>
          </a:p>
          <a:p>
            <a:r>
              <a:rPr lang="en-US" sz="700" dirty="0" smtClean="0"/>
              <a:t>z &lt;- </a:t>
            </a:r>
            <a:r>
              <a:rPr lang="en-US" sz="700" dirty="0" err="1" smtClean="0"/>
              <a:t>as.factor</a:t>
            </a:r>
            <a:r>
              <a:rPr lang="en-US" sz="700" dirty="0" smtClean="0"/>
              <a:t>( </a:t>
            </a:r>
            <a:r>
              <a:rPr lang="en-US" sz="700" dirty="0" err="1" smtClean="0"/>
              <a:t>ifelse</a:t>
            </a:r>
            <a:r>
              <a:rPr lang="en-US" sz="700" dirty="0" smtClean="0"/>
              <a:t>(x*y &gt; 0, "face", "back") );</a:t>
            </a:r>
          </a:p>
          <a:p>
            <a:r>
              <a:rPr lang="en-US" sz="700" dirty="0" smtClean="0"/>
              <a:t>A &lt;- </a:t>
            </a:r>
            <a:r>
              <a:rPr lang="en-US" sz="700" dirty="0" err="1" smtClean="0"/>
              <a:t>data.frame</a:t>
            </a:r>
            <a:r>
              <a:rPr lang="en-US" sz="700" dirty="0" smtClean="0"/>
              <a:t>(x, y, z);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h1("-------------rendering data");</a:t>
            </a:r>
          </a:p>
          <a:p>
            <a:r>
              <a:rPr lang="en-US" sz="700" dirty="0" smtClean="0"/>
              <a:t>print( </a:t>
            </a:r>
            <a:r>
              <a:rPr lang="en-US" sz="700" dirty="0" err="1" smtClean="0"/>
              <a:t>qplot</a:t>
            </a:r>
            <a:r>
              <a:rPr lang="en-US" sz="700" dirty="0" smtClean="0"/>
              <a:t>(x, y, color=z) );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r>
              <a:rPr lang="en-US" sz="700" dirty="0" smtClean="0"/>
              <a:t>h1("-------------model fitting");</a:t>
            </a:r>
          </a:p>
          <a:p>
            <a:r>
              <a:rPr lang="en-US" sz="700" dirty="0" smtClean="0"/>
              <a:t>M &lt;- train(z ~ ., method="</a:t>
            </a:r>
            <a:r>
              <a:rPr lang="en-US" sz="700" dirty="0" err="1" smtClean="0"/>
              <a:t>rf</a:t>
            </a:r>
            <a:r>
              <a:rPr lang="en-US" sz="700" dirty="0" smtClean="0"/>
              <a:t>", data=A)</a:t>
            </a:r>
          </a:p>
          <a:p>
            <a:r>
              <a:rPr lang="en-US" sz="700" dirty="0" smtClean="0"/>
              <a:t>print(M);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h1("-------------testing if it fits");</a:t>
            </a:r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A$z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y1 &lt;- predict(M, </a:t>
            </a:r>
            <a:r>
              <a:rPr lang="en-US" sz="700" dirty="0" err="1" smtClean="0"/>
              <a:t>newdata</a:t>
            </a:r>
            <a:r>
              <a:rPr lang="en-US" sz="700" dirty="0" smtClean="0"/>
              <a:t>=A);</a:t>
            </a:r>
          </a:p>
          <a:p>
            <a:r>
              <a:rPr lang="en-US" sz="700" dirty="0" smtClean="0"/>
              <a:t>e1 &lt;- abs(y != y1);</a:t>
            </a:r>
          </a:p>
          <a:p>
            <a:r>
              <a:rPr lang="en-US" sz="700" dirty="0" smtClean="0"/>
              <a:t>cat("\n"); print(head(</a:t>
            </a:r>
            <a:r>
              <a:rPr lang="en-US" sz="700" dirty="0" err="1" smtClean="0"/>
              <a:t>data.frame</a:t>
            </a:r>
            <a:r>
              <a:rPr lang="en-US" sz="700" dirty="0" smtClean="0"/>
              <a:t>( y, y1, e1 )));</a:t>
            </a:r>
          </a:p>
          <a:p>
            <a:r>
              <a:rPr lang="en-US" sz="700" dirty="0" smtClean="0"/>
              <a:t>cat("\n"); print(table( y1, y ));</a:t>
            </a:r>
          </a:p>
          <a:p>
            <a:r>
              <a:rPr lang="en-US" sz="700" dirty="0" smtClean="0"/>
              <a:t>cat("\n"); cat("Total error:", sum(e1), "\n");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h1("-------------testing if it handles new input");</a:t>
            </a:r>
          </a:p>
          <a:p>
            <a:r>
              <a:rPr lang="en-US" sz="700" dirty="0" smtClean="0"/>
              <a:t>x &lt;- </a:t>
            </a:r>
            <a:r>
              <a:rPr lang="en-US" sz="700" dirty="0" err="1" smtClean="0"/>
              <a:t>runif</a:t>
            </a:r>
            <a:r>
              <a:rPr lang="en-US" sz="700" dirty="0" smtClean="0"/>
              <a:t>(5000, -100, 100);</a:t>
            </a:r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runif</a:t>
            </a:r>
            <a:r>
              <a:rPr lang="en-US" sz="700" dirty="0" smtClean="0"/>
              <a:t>(5000, -200, 200);</a:t>
            </a:r>
          </a:p>
          <a:p>
            <a:r>
              <a:rPr lang="en-US" sz="700" dirty="0" smtClean="0"/>
              <a:t>z &lt;- </a:t>
            </a:r>
            <a:r>
              <a:rPr lang="en-US" sz="700" dirty="0" err="1" smtClean="0"/>
              <a:t>as.factor</a:t>
            </a:r>
            <a:r>
              <a:rPr lang="en-US" sz="700" dirty="0" smtClean="0"/>
              <a:t>( </a:t>
            </a:r>
            <a:r>
              <a:rPr lang="en-US" sz="700" dirty="0" err="1" smtClean="0"/>
              <a:t>ifelse</a:t>
            </a:r>
            <a:r>
              <a:rPr lang="en-US" sz="700" dirty="0" smtClean="0"/>
              <a:t>(x*y &gt; 0, "face", "back") );</a:t>
            </a:r>
          </a:p>
          <a:p>
            <a:r>
              <a:rPr lang="en-US" sz="700" dirty="0" smtClean="0"/>
              <a:t>B &lt;- </a:t>
            </a:r>
            <a:r>
              <a:rPr lang="en-US" sz="700" dirty="0" err="1" smtClean="0"/>
              <a:t>data.frame</a:t>
            </a:r>
            <a:r>
              <a:rPr lang="en-US" sz="700" dirty="0" smtClean="0"/>
              <a:t>(x, y, z);</a:t>
            </a:r>
          </a:p>
          <a:p>
            <a:endParaRPr lang="en-US" sz="700" dirty="0" smtClean="0"/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B$z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y1 &lt;- predict(M, </a:t>
            </a:r>
            <a:r>
              <a:rPr lang="en-US" sz="700" dirty="0" err="1" smtClean="0"/>
              <a:t>newdata</a:t>
            </a:r>
            <a:r>
              <a:rPr lang="en-US" sz="700" dirty="0" smtClean="0"/>
              <a:t>=B);</a:t>
            </a:r>
          </a:p>
          <a:p>
            <a:r>
              <a:rPr lang="en-US" sz="700" dirty="0" smtClean="0"/>
              <a:t>e1 &lt;- abs(y != y1);</a:t>
            </a:r>
          </a:p>
          <a:p>
            <a:r>
              <a:rPr lang="en-US" sz="700" dirty="0" smtClean="0"/>
              <a:t>cat("\n"); print(head(</a:t>
            </a:r>
            <a:r>
              <a:rPr lang="en-US" sz="700" dirty="0" err="1" smtClean="0"/>
              <a:t>data.frame</a:t>
            </a:r>
            <a:r>
              <a:rPr lang="en-US" sz="700" dirty="0" smtClean="0"/>
              <a:t>( y, y1, e1 )));</a:t>
            </a:r>
          </a:p>
          <a:p>
            <a:r>
              <a:rPr lang="en-US" sz="700" dirty="0" smtClean="0"/>
              <a:t>cat("\n"); print(table( y1, y ));</a:t>
            </a:r>
          </a:p>
          <a:p>
            <a:r>
              <a:rPr lang="en-US" sz="700" dirty="0" smtClean="0"/>
              <a:t>cat("\n"); cat("Total error:", sum(e1), "\n");</a:t>
            </a:r>
          </a:p>
          <a:p>
            <a:endParaRPr lang="en-US" sz="700" dirty="0" smtClean="0"/>
          </a:p>
          <a:p>
            <a:r>
              <a:rPr lang="en-US" sz="700" dirty="0" smtClean="0"/>
              <a:t>} </a:t>
            </a:r>
          </a:p>
          <a:p>
            <a:endParaRPr lang="en-US" sz="700" dirty="0" smtClean="0"/>
          </a:p>
          <a:p>
            <a:r>
              <a:rPr lang="en-US" sz="700" dirty="0" smtClean="0"/>
              <a:t>cat(rep("\n", 10)); main(); cat("\n");</a:t>
            </a:r>
            <a:endParaRPr lang="en-US" sz="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7862"/>
            <a:ext cx="4081463" cy="40437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1" y="2826727"/>
            <a:ext cx="1533525" cy="228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8" y="2860064"/>
            <a:ext cx="1419225" cy="22193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32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3" y="304799"/>
            <a:ext cx="4450868" cy="173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5" y="2152650"/>
            <a:ext cx="480468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2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8744" y="2967335"/>
            <a:ext cx="2746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Boosting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6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combine weak learners to create a powerful classifier?</a:t>
            </a:r>
          </a:p>
          <a:p>
            <a:endParaRPr lang="en-US" dirty="0"/>
          </a:p>
          <a:p>
            <a:r>
              <a:rPr lang="en-US" dirty="0" smtClean="0"/>
              <a:t>Soft-modify the dataset by weights and learn the weak classifier over the data</a:t>
            </a:r>
          </a:p>
        </p:txBody>
      </p:sp>
    </p:spTree>
    <p:extLst>
      <p:ext uri="{BB962C8B-B14F-4D97-AF65-F5344CB8AC3E}">
        <p14:creationId xmlns:p14="http://schemas.microsoft.com/office/powerpoint/2010/main" val="23604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6673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695265"/>
            <a:ext cx="7467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http://datasciencespecialization.github.io/courses/08_PracticalMachineLearning/022boosting/#7</a:t>
            </a:r>
            <a:endParaRPr lang="en-US" dirty="0" smtClean="0"/>
          </a:p>
          <a:p>
            <a:r>
              <a:rPr lang="en-US" dirty="0" smtClean="0"/>
              <a:t>http://webee.technion.ac.il/people/rmeir/BoostingTutorial.pdf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247775"/>
            <a:ext cx="41529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5695265"/>
            <a:ext cx="7467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http://datasciencespecialization.github.io/courses/08_PracticalMachineLearning/022boosting/#7</a:t>
            </a:r>
            <a:endParaRPr lang="en-US" dirty="0" smtClean="0"/>
          </a:p>
          <a:p>
            <a:r>
              <a:rPr lang="en-US" dirty="0" smtClean="0"/>
              <a:t>http://webee.technion.ac.il/people/rmeir/BoostingTutorial.pdf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323975"/>
            <a:ext cx="57435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5695265"/>
            <a:ext cx="7467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http://datasciencespecialization.github.io/courses/08_PracticalMachineLearning/022boosting/#7</a:t>
            </a:r>
            <a:endParaRPr lang="en-US" dirty="0" smtClean="0"/>
          </a:p>
          <a:p>
            <a:r>
              <a:rPr lang="en-US" dirty="0" smtClean="0"/>
              <a:t>http://webee.technion.ac.il/people/rmeir/BoostingTutorial.pdf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715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5362" y="5476875"/>
            <a:ext cx="31908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Elements of Statistical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57363"/>
            <a:ext cx="54673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5486400"/>
            <a:ext cx="31908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Elements of Statistical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averaging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weak models and we combine them to make a final powerful model</a:t>
            </a:r>
          </a:p>
          <a:p>
            <a:endParaRPr lang="en-US" dirty="0" smtClean="0"/>
          </a:p>
          <a:p>
            <a:r>
              <a:rPr lang="en-US" dirty="0" smtClean="0"/>
              <a:t>We need to build weak models from the different datasets by bootstrapping and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depending on the tree height</a:t>
            </a:r>
          </a:p>
          <a:p>
            <a:r>
              <a:rPr lang="en-US" dirty="0" smtClean="0"/>
              <a:t>Divide the pattern space based on the output class, not the input</a:t>
            </a:r>
          </a:p>
          <a:p>
            <a:pPr lvl="1"/>
            <a:r>
              <a:rPr lang="en-US" dirty="0" smtClean="0"/>
              <a:t>Using the output field to divide</a:t>
            </a:r>
          </a:p>
          <a:p>
            <a:pPr lvl="1"/>
            <a:r>
              <a:rPr lang="en-US" dirty="0" smtClean="0"/>
              <a:t>Seek for the homogeneity in division</a:t>
            </a:r>
          </a:p>
          <a:p>
            <a:r>
              <a:rPr lang="en-US" dirty="0" smtClean="0"/>
              <a:t>Understanding the contribution of input fields to output (X -&gt; 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</a:t>
            </a:r>
          </a:p>
          <a:p>
            <a:r>
              <a:rPr lang="en-US" dirty="0" smtClean="0"/>
              <a:t>C4.5</a:t>
            </a:r>
          </a:p>
          <a:p>
            <a:r>
              <a:rPr lang="en-US" dirty="0" smtClean="0"/>
              <a:t>ID3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Experiment 1: IRIS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43434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/>
              <a:t>library(ggplot2); library(caret); </a:t>
            </a:r>
          </a:p>
          <a:p>
            <a:endParaRPr lang="en-US" sz="700" dirty="0" smtClean="0"/>
          </a:p>
          <a:p>
            <a:r>
              <a:rPr lang="en-US" sz="700" dirty="0" smtClean="0"/>
              <a:t>h1 &lt;- function(</a:t>
            </a:r>
            <a:r>
              <a:rPr lang="en-US" sz="700" dirty="0" err="1" smtClean="0"/>
              <a:t>msg</a:t>
            </a:r>
            <a:r>
              <a:rPr lang="en-US" sz="700" dirty="0" smtClean="0"/>
              <a:t>) { cat("\n", </a:t>
            </a:r>
            <a:r>
              <a:rPr lang="en-US" sz="700" dirty="0" err="1" smtClean="0"/>
              <a:t>msg</a:t>
            </a:r>
            <a:r>
              <a:rPr lang="en-US" sz="700" dirty="0" smtClean="0"/>
              <a:t>, "\n"); }</a:t>
            </a:r>
          </a:p>
          <a:p>
            <a:endParaRPr lang="en-US" sz="700" dirty="0" smtClean="0"/>
          </a:p>
          <a:p>
            <a:r>
              <a:rPr lang="en-US" sz="700" dirty="0" smtClean="0"/>
              <a:t>main &lt;- function()</a:t>
            </a:r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h1("-------------loading data");</a:t>
            </a:r>
          </a:p>
          <a:p>
            <a:r>
              <a:rPr lang="en-US" sz="700" dirty="0" smtClean="0"/>
              <a:t>data(iris); </a:t>
            </a:r>
          </a:p>
          <a:p>
            <a:r>
              <a:rPr lang="en-US" sz="700" dirty="0" smtClean="0"/>
              <a:t>cat("\n"); print( names(iris) );</a:t>
            </a:r>
          </a:p>
          <a:p>
            <a:r>
              <a:rPr lang="en-US" sz="700" dirty="0" smtClean="0"/>
              <a:t>cat("\n"); print( table(</a:t>
            </a:r>
            <a:r>
              <a:rPr lang="en-US" sz="700" dirty="0" err="1" smtClean="0"/>
              <a:t>iris$Species</a:t>
            </a:r>
            <a:r>
              <a:rPr lang="en-US" sz="700" dirty="0" smtClean="0"/>
              <a:t>) );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h1("-------------splitting data");</a:t>
            </a:r>
          </a:p>
          <a:p>
            <a:r>
              <a:rPr lang="en-US" sz="700" dirty="0" smtClean="0"/>
              <a:t>S &lt;- </a:t>
            </a:r>
            <a:r>
              <a:rPr lang="en-US" sz="700" dirty="0" err="1" smtClean="0"/>
              <a:t>createDataPartition</a:t>
            </a:r>
            <a:r>
              <a:rPr lang="en-US" sz="700" dirty="0" smtClean="0"/>
              <a:t>(y=</a:t>
            </a:r>
            <a:r>
              <a:rPr lang="en-US" sz="700" dirty="0" err="1" smtClean="0"/>
              <a:t>iris$Species</a:t>
            </a:r>
            <a:r>
              <a:rPr lang="en-US" sz="700" dirty="0" smtClean="0"/>
              <a:t>, p=0.7, list=FALSE)</a:t>
            </a:r>
          </a:p>
          <a:p>
            <a:r>
              <a:rPr lang="en-US" sz="700" dirty="0" smtClean="0"/>
              <a:t>A &lt;- iris[S,]; B &lt;- iris[-S,]; </a:t>
            </a:r>
          </a:p>
          <a:p>
            <a:r>
              <a:rPr lang="en-US" sz="700" dirty="0" smtClean="0"/>
              <a:t>cat("\n"); print(head(A)); </a:t>
            </a:r>
          </a:p>
          <a:p>
            <a:r>
              <a:rPr lang="en-US" sz="700" dirty="0" smtClean="0"/>
              <a:t>cat("\n"); print(head(B));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h1("-------------plotting data");</a:t>
            </a:r>
          </a:p>
          <a:p>
            <a:r>
              <a:rPr lang="en-US" sz="700" dirty="0" err="1" smtClean="0"/>
              <a:t>dev.new</a:t>
            </a:r>
            <a:r>
              <a:rPr lang="en-US" sz="700" dirty="0" smtClean="0"/>
              <a:t>(); </a:t>
            </a:r>
          </a:p>
          <a:p>
            <a:r>
              <a:rPr lang="en-US" sz="700" dirty="0" smtClean="0"/>
              <a:t>print( </a:t>
            </a:r>
            <a:r>
              <a:rPr lang="en-US" sz="700" dirty="0" err="1" smtClean="0"/>
              <a:t>qplot</a:t>
            </a:r>
            <a:r>
              <a:rPr lang="en-US" sz="700" dirty="0" smtClean="0"/>
              <a:t>(</a:t>
            </a:r>
            <a:r>
              <a:rPr lang="en-US" sz="700" dirty="0" err="1" smtClean="0"/>
              <a:t>Petal.Width</a:t>
            </a:r>
            <a:r>
              <a:rPr lang="en-US" sz="700" dirty="0" smtClean="0"/>
              <a:t>, </a:t>
            </a:r>
            <a:r>
              <a:rPr lang="en-US" sz="700" dirty="0" err="1" smtClean="0"/>
              <a:t>Sepal.Width</a:t>
            </a:r>
            <a:r>
              <a:rPr lang="en-US" sz="700" dirty="0" smtClean="0"/>
              <a:t>, </a:t>
            </a:r>
            <a:r>
              <a:rPr lang="en-US" sz="700" dirty="0" err="1" smtClean="0"/>
              <a:t>colour</a:t>
            </a:r>
            <a:r>
              <a:rPr lang="en-US" sz="700" dirty="0" smtClean="0"/>
              <a:t>=Species, data=A) );</a:t>
            </a:r>
          </a:p>
          <a:p>
            <a:r>
              <a:rPr lang="en-US" sz="700" dirty="0" err="1" smtClean="0"/>
              <a:t>dev.new</a:t>
            </a:r>
            <a:r>
              <a:rPr lang="en-US" sz="700" dirty="0" smtClean="0"/>
              <a:t>(); </a:t>
            </a:r>
          </a:p>
          <a:p>
            <a:r>
              <a:rPr lang="en-US" sz="700" dirty="0" smtClean="0"/>
              <a:t>print( </a:t>
            </a:r>
            <a:r>
              <a:rPr lang="en-US" sz="700" dirty="0" err="1" smtClean="0"/>
              <a:t>qplot</a:t>
            </a:r>
            <a:r>
              <a:rPr lang="en-US" sz="700" dirty="0" smtClean="0"/>
              <a:t>(</a:t>
            </a:r>
            <a:r>
              <a:rPr lang="en-US" sz="700" dirty="0" err="1" smtClean="0"/>
              <a:t>Petal.Width</a:t>
            </a:r>
            <a:r>
              <a:rPr lang="en-US" sz="700" dirty="0" smtClean="0"/>
              <a:t>, </a:t>
            </a:r>
            <a:r>
              <a:rPr lang="en-US" sz="700" dirty="0" err="1" smtClean="0"/>
              <a:t>Petal.Length</a:t>
            </a:r>
            <a:r>
              <a:rPr lang="en-US" sz="700" dirty="0" smtClean="0"/>
              <a:t>, </a:t>
            </a:r>
            <a:r>
              <a:rPr lang="en-US" sz="700" dirty="0" err="1" smtClean="0"/>
              <a:t>colour</a:t>
            </a:r>
            <a:r>
              <a:rPr lang="en-US" sz="700" dirty="0" smtClean="0"/>
              <a:t>=Species, data=A) );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r>
              <a:rPr lang="en-US" sz="700" dirty="0" smtClean="0"/>
              <a:t>h1("-------------model fitting");</a:t>
            </a:r>
          </a:p>
          <a:p>
            <a:r>
              <a:rPr lang="en-US" sz="700" dirty="0" smtClean="0"/>
              <a:t>M &lt;- train(Species ~ ., method="</a:t>
            </a:r>
            <a:r>
              <a:rPr lang="en-US" sz="700" dirty="0" err="1" smtClean="0"/>
              <a:t>rpart</a:t>
            </a:r>
            <a:r>
              <a:rPr lang="en-US" sz="700" dirty="0" smtClean="0"/>
              <a:t>", data=A)</a:t>
            </a:r>
          </a:p>
          <a:p>
            <a:r>
              <a:rPr lang="en-US" sz="700" dirty="0" smtClean="0"/>
              <a:t>cat("\n"); print(</a:t>
            </a:r>
            <a:r>
              <a:rPr lang="en-US" sz="700" dirty="0" err="1" smtClean="0"/>
              <a:t>M$finalModel</a:t>
            </a:r>
            <a:r>
              <a:rPr lang="en-US" sz="700" dirty="0" smtClean="0"/>
              <a:t>)</a:t>
            </a:r>
          </a:p>
          <a:p>
            <a:r>
              <a:rPr lang="en-US" sz="700" dirty="0" err="1" smtClean="0"/>
              <a:t>dev.new</a:t>
            </a:r>
            <a:r>
              <a:rPr lang="en-US" sz="700" dirty="0" smtClean="0"/>
              <a:t>(); plot(</a:t>
            </a:r>
            <a:r>
              <a:rPr lang="en-US" sz="700" dirty="0" err="1" smtClean="0"/>
              <a:t>M$finalModel</a:t>
            </a:r>
            <a:r>
              <a:rPr lang="en-US" sz="700" dirty="0" smtClean="0"/>
              <a:t>, uniform=TRUE, main="Classification Tree");</a:t>
            </a:r>
          </a:p>
          <a:p>
            <a:r>
              <a:rPr lang="en-US" sz="700" dirty="0" smtClean="0"/>
              <a:t>text(</a:t>
            </a:r>
            <a:r>
              <a:rPr lang="en-US" sz="700" dirty="0" err="1" smtClean="0"/>
              <a:t>M$finalModel</a:t>
            </a:r>
            <a:r>
              <a:rPr lang="en-US" sz="700" dirty="0" smtClean="0"/>
              <a:t>, </a:t>
            </a:r>
            <a:r>
              <a:rPr lang="en-US" sz="700" dirty="0" err="1" smtClean="0"/>
              <a:t>use.n</a:t>
            </a:r>
            <a:r>
              <a:rPr lang="en-US" sz="700" dirty="0" smtClean="0"/>
              <a:t>=TRUE, all=TRUE, </a:t>
            </a:r>
            <a:r>
              <a:rPr lang="en-US" sz="700" dirty="0" err="1" smtClean="0"/>
              <a:t>cex</a:t>
            </a:r>
            <a:r>
              <a:rPr lang="en-US" sz="700" dirty="0" smtClean="0"/>
              <a:t>=.8)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h1("-------------testing if it fits");</a:t>
            </a:r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A$Species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y1 &lt;- predict(M, </a:t>
            </a:r>
            <a:r>
              <a:rPr lang="en-US" sz="700" dirty="0" err="1" smtClean="0"/>
              <a:t>newdata</a:t>
            </a:r>
            <a:r>
              <a:rPr lang="en-US" sz="700" dirty="0" smtClean="0"/>
              <a:t>=A);</a:t>
            </a:r>
          </a:p>
          <a:p>
            <a:r>
              <a:rPr lang="en-US" sz="700" dirty="0" smtClean="0"/>
              <a:t>e1 &lt;- abs(y != y1);</a:t>
            </a:r>
          </a:p>
          <a:p>
            <a:r>
              <a:rPr lang="en-US" sz="700" dirty="0" smtClean="0"/>
              <a:t>cat("\n"); print(head(</a:t>
            </a:r>
            <a:r>
              <a:rPr lang="en-US" sz="700" dirty="0" err="1" smtClean="0"/>
              <a:t>data.frame</a:t>
            </a:r>
            <a:r>
              <a:rPr lang="en-US" sz="700" dirty="0" smtClean="0"/>
              <a:t>( y, y1, e1 )));</a:t>
            </a:r>
          </a:p>
          <a:p>
            <a:r>
              <a:rPr lang="en-US" sz="700" dirty="0" smtClean="0"/>
              <a:t>cat("\n"); print(table( y1, y ));</a:t>
            </a:r>
          </a:p>
          <a:p>
            <a:endParaRPr lang="en-US" sz="700" dirty="0" smtClean="0"/>
          </a:p>
          <a:p>
            <a:r>
              <a:rPr lang="en-US" sz="700" dirty="0" smtClean="0"/>
              <a:t>h1("-------------testing if it handles new input");</a:t>
            </a:r>
          </a:p>
          <a:p>
            <a:r>
              <a:rPr lang="en-US" sz="700" dirty="0" smtClean="0"/>
              <a:t>y &lt;- </a:t>
            </a:r>
            <a:r>
              <a:rPr lang="en-US" sz="700" dirty="0" err="1" smtClean="0"/>
              <a:t>B$Species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y1 &lt;- predict(M, </a:t>
            </a:r>
            <a:r>
              <a:rPr lang="en-US" sz="700" dirty="0" err="1" smtClean="0"/>
              <a:t>newdata</a:t>
            </a:r>
            <a:r>
              <a:rPr lang="en-US" sz="700" dirty="0" smtClean="0"/>
              <a:t>=B);</a:t>
            </a:r>
          </a:p>
          <a:p>
            <a:r>
              <a:rPr lang="en-US" sz="700" dirty="0" smtClean="0"/>
              <a:t>e1 &lt;- abs(y != y1);</a:t>
            </a:r>
          </a:p>
          <a:p>
            <a:r>
              <a:rPr lang="en-US" sz="700" dirty="0" smtClean="0"/>
              <a:t>cat("\n"); print(head(</a:t>
            </a:r>
            <a:r>
              <a:rPr lang="en-US" sz="700" dirty="0" err="1" smtClean="0"/>
              <a:t>data.frame</a:t>
            </a:r>
            <a:r>
              <a:rPr lang="en-US" sz="700" dirty="0" smtClean="0"/>
              <a:t>( y, y1, e1 )));</a:t>
            </a:r>
          </a:p>
          <a:p>
            <a:r>
              <a:rPr lang="en-US" sz="700" dirty="0" smtClean="0"/>
              <a:t>cat("\n"); print(table( y1, y ));</a:t>
            </a:r>
          </a:p>
          <a:p>
            <a:r>
              <a:rPr lang="en-US" sz="700" dirty="0" smtClean="0"/>
              <a:t>} </a:t>
            </a:r>
          </a:p>
          <a:p>
            <a:endParaRPr lang="en-US" sz="700" dirty="0" smtClean="0"/>
          </a:p>
          <a:p>
            <a:r>
              <a:rPr lang="en-US" sz="700" dirty="0" smtClean="0"/>
              <a:t>cat(rep("\n", 10)); main();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745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2600"/>
            <a:ext cx="4581850" cy="47101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590800"/>
            <a:ext cx="3777950" cy="3733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257800" y="508000"/>
            <a:ext cx="2133600" cy="13208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does the tree tell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4581850" cy="47101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8" name="Straight Connector 7"/>
          <p:cNvCxnSpPr/>
          <p:nvPr/>
        </p:nvCxnSpPr>
        <p:spPr>
          <a:xfrm>
            <a:off x="2438400" y="4114800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150" y="40737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Pental.Length</a:t>
            </a:r>
            <a:r>
              <a:rPr lang="en-US" sz="1400" dirty="0" smtClean="0"/>
              <a:t> = 2.45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07862" y="762000"/>
            <a:ext cx="0" cy="3200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914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Pental.Width</a:t>
            </a:r>
            <a:r>
              <a:rPr lang="en-US" sz="1400" dirty="0" smtClean="0"/>
              <a:t> = 1.75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306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XOR4 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447800"/>
            <a:ext cx="35814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/>
              <a:t>rm</a:t>
            </a:r>
            <a:r>
              <a:rPr lang="en-US" sz="800" dirty="0" smtClean="0"/>
              <a:t>(list=ls()); </a:t>
            </a:r>
            <a:r>
              <a:rPr lang="en-US" sz="800" dirty="0" err="1" smtClean="0"/>
              <a:t>dev.off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library(ggplot2); library(caret);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h1 &lt;- function(</a:t>
            </a:r>
            <a:r>
              <a:rPr lang="en-US" sz="800" dirty="0" err="1" smtClean="0"/>
              <a:t>msg</a:t>
            </a:r>
            <a:r>
              <a:rPr lang="en-US" sz="800" dirty="0" smtClean="0"/>
              <a:t>) { cat("\n", </a:t>
            </a:r>
            <a:r>
              <a:rPr lang="en-US" sz="800" dirty="0" err="1" smtClean="0"/>
              <a:t>msg</a:t>
            </a:r>
            <a:r>
              <a:rPr lang="en-US" sz="800" dirty="0" smtClean="0"/>
              <a:t>, "\n"); }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main &lt;- function()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h1("-------------loading data");</a:t>
            </a:r>
          </a:p>
          <a:p>
            <a:r>
              <a:rPr lang="en-US" sz="800" dirty="0" smtClean="0"/>
              <a:t>x &lt;- </a:t>
            </a:r>
            <a:r>
              <a:rPr lang="en-US" sz="800" dirty="0" err="1" smtClean="0"/>
              <a:t>runif</a:t>
            </a:r>
            <a:r>
              <a:rPr lang="en-US" sz="800" dirty="0" smtClean="0"/>
              <a:t>(7000, -10, 10);</a:t>
            </a:r>
          </a:p>
          <a:p>
            <a:r>
              <a:rPr lang="en-US" sz="800" dirty="0" smtClean="0"/>
              <a:t>y &lt;- </a:t>
            </a:r>
            <a:r>
              <a:rPr lang="en-US" sz="800" dirty="0" err="1" smtClean="0"/>
              <a:t>runif</a:t>
            </a:r>
            <a:r>
              <a:rPr lang="en-US" sz="800" dirty="0" smtClean="0"/>
              <a:t>(7000, -20, 20);</a:t>
            </a:r>
          </a:p>
          <a:p>
            <a:r>
              <a:rPr lang="en-US" sz="800" dirty="0" smtClean="0"/>
              <a:t>z &lt;- </a:t>
            </a:r>
            <a:r>
              <a:rPr lang="en-US" sz="800" dirty="0" err="1" smtClean="0"/>
              <a:t>as.factor</a:t>
            </a:r>
            <a:r>
              <a:rPr lang="en-US" sz="800" dirty="0" smtClean="0"/>
              <a:t>( 2*(x*y &gt; 0) + (x&gt;0) );</a:t>
            </a:r>
          </a:p>
          <a:p>
            <a:r>
              <a:rPr lang="en-US" sz="800" dirty="0" smtClean="0"/>
              <a:t>A &lt;- </a:t>
            </a:r>
            <a:r>
              <a:rPr lang="en-US" sz="800" dirty="0" err="1" smtClean="0"/>
              <a:t>data.frame</a:t>
            </a:r>
            <a:r>
              <a:rPr lang="en-US" sz="800" dirty="0" smtClean="0"/>
              <a:t>(x, y, z);</a:t>
            </a:r>
          </a:p>
          <a:p>
            <a:endParaRPr lang="en-US" sz="800" dirty="0" smtClean="0"/>
          </a:p>
          <a:p>
            <a:r>
              <a:rPr lang="en-US" sz="800" dirty="0" smtClean="0"/>
              <a:t>h1("-------------rendering data");</a:t>
            </a:r>
          </a:p>
          <a:p>
            <a:r>
              <a:rPr lang="en-US" sz="800" dirty="0" smtClean="0"/>
              <a:t>print( </a:t>
            </a:r>
            <a:r>
              <a:rPr lang="en-US" sz="800" dirty="0" err="1" smtClean="0"/>
              <a:t>qplot</a:t>
            </a:r>
            <a:r>
              <a:rPr lang="en-US" sz="800" dirty="0" smtClean="0"/>
              <a:t>(x, y, color=z) );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h1("-------------model fitting");</a:t>
            </a:r>
          </a:p>
          <a:p>
            <a:r>
              <a:rPr lang="en-US" sz="800" dirty="0" smtClean="0"/>
              <a:t>M &lt;- train(z ~ ., method="</a:t>
            </a:r>
            <a:r>
              <a:rPr lang="en-US" sz="800" dirty="0" err="1" smtClean="0"/>
              <a:t>rpart</a:t>
            </a:r>
            <a:r>
              <a:rPr lang="en-US" sz="800" dirty="0" smtClean="0"/>
              <a:t>", data=A)</a:t>
            </a:r>
          </a:p>
          <a:p>
            <a:r>
              <a:rPr lang="en-US" sz="800" dirty="0" smtClean="0"/>
              <a:t>cat("\n"); print(</a:t>
            </a:r>
            <a:r>
              <a:rPr lang="en-US" sz="800" dirty="0" err="1" smtClean="0"/>
              <a:t>M$finalModel</a:t>
            </a:r>
            <a:r>
              <a:rPr lang="en-US" sz="800" dirty="0" smtClean="0"/>
              <a:t>)</a:t>
            </a:r>
          </a:p>
          <a:p>
            <a:r>
              <a:rPr lang="en-US" sz="800" dirty="0" err="1" smtClean="0"/>
              <a:t>dev.new</a:t>
            </a:r>
            <a:r>
              <a:rPr lang="en-US" sz="800" dirty="0" smtClean="0"/>
              <a:t>(); plot(</a:t>
            </a:r>
            <a:r>
              <a:rPr lang="en-US" sz="800" dirty="0" err="1" smtClean="0"/>
              <a:t>M$finalModel</a:t>
            </a:r>
            <a:r>
              <a:rPr lang="en-US" sz="800" dirty="0" smtClean="0"/>
              <a:t>, uniform=TRUE, main="Classification Tree");</a:t>
            </a:r>
          </a:p>
          <a:p>
            <a:r>
              <a:rPr lang="en-US" sz="800" dirty="0" smtClean="0"/>
              <a:t>text(</a:t>
            </a:r>
            <a:r>
              <a:rPr lang="en-US" sz="800" dirty="0" err="1" smtClean="0"/>
              <a:t>M$finalModel</a:t>
            </a:r>
            <a:r>
              <a:rPr lang="en-US" sz="800" dirty="0" smtClean="0"/>
              <a:t>, </a:t>
            </a:r>
            <a:r>
              <a:rPr lang="en-US" sz="800" dirty="0" err="1" smtClean="0"/>
              <a:t>use.n</a:t>
            </a:r>
            <a:r>
              <a:rPr lang="en-US" sz="800" dirty="0" smtClean="0"/>
              <a:t>=TRUE, all=TRUE, </a:t>
            </a:r>
            <a:r>
              <a:rPr lang="en-US" sz="800" dirty="0" err="1" smtClean="0"/>
              <a:t>cex</a:t>
            </a:r>
            <a:r>
              <a:rPr lang="en-US" sz="800" dirty="0" smtClean="0"/>
              <a:t>=.8)</a:t>
            </a:r>
          </a:p>
          <a:p>
            <a:endParaRPr lang="en-US" sz="800" dirty="0" smtClean="0"/>
          </a:p>
          <a:p>
            <a:r>
              <a:rPr lang="en-US" sz="800" dirty="0" smtClean="0"/>
              <a:t>h1("-------------testing if it fits");</a:t>
            </a:r>
          </a:p>
          <a:p>
            <a:r>
              <a:rPr lang="en-US" sz="800" dirty="0" smtClean="0"/>
              <a:t>y &lt;- </a:t>
            </a:r>
            <a:r>
              <a:rPr lang="en-US" sz="800" dirty="0" err="1" smtClean="0"/>
              <a:t>A$z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y1 &lt;- predict(M, </a:t>
            </a:r>
            <a:r>
              <a:rPr lang="en-US" sz="800" dirty="0" err="1" smtClean="0"/>
              <a:t>newdata</a:t>
            </a:r>
            <a:r>
              <a:rPr lang="en-US" sz="800" dirty="0" smtClean="0"/>
              <a:t>=A);</a:t>
            </a:r>
          </a:p>
          <a:p>
            <a:r>
              <a:rPr lang="en-US" sz="800" dirty="0" smtClean="0"/>
              <a:t>e1 &lt;- abs(y != y1);</a:t>
            </a:r>
          </a:p>
          <a:p>
            <a:r>
              <a:rPr lang="en-US" sz="800" dirty="0" smtClean="0"/>
              <a:t>cat("\n"); print(head(</a:t>
            </a:r>
            <a:r>
              <a:rPr lang="en-US" sz="800" dirty="0" err="1" smtClean="0"/>
              <a:t>data.frame</a:t>
            </a:r>
            <a:r>
              <a:rPr lang="en-US" sz="800" dirty="0" smtClean="0"/>
              <a:t>( y, y1, e1 )));</a:t>
            </a:r>
          </a:p>
          <a:p>
            <a:r>
              <a:rPr lang="en-US" sz="800" dirty="0" smtClean="0"/>
              <a:t>cat("\n"); print(table( y1, y ));</a:t>
            </a:r>
          </a:p>
          <a:p>
            <a:endParaRPr lang="en-US" sz="800" dirty="0" smtClean="0"/>
          </a:p>
          <a:p>
            <a:r>
              <a:rPr lang="en-US" sz="800" dirty="0" smtClean="0"/>
              <a:t>} </a:t>
            </a:r>
          </a:p>
          <a:p>
            <a:endParaRPr lang="en-US" sz="800" dirty="0" smtClean="0"/>
          </a:p>
          <a:p>
            <a:r>
              <a:rPr lang="en-US" sz="800" dirty="0" smtClean="0"/>
              <a:t>cat(rep("\n", 10)); main();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5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271725" cy="43576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3435494" cy="32861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538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1186</Words>
  <Application>Microsoft Office PowerPoint</Application>
  <PresentationFormat>On-screen Show (4:3)</PresentationFormat>
  <Paragraphs>233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Decision Tree, Boosting, Bagging, Random Forest</vt:lpstr>
      <vt:lpstr>PowerPoint Presentation</vt:lpstr>
      <vt:lpstr>Decision Tree</vt:lpstr>
      <vt:lpstr>Tree Learning Algorithm</vt:lpstr>
      <vt:lpstr>Experiment 1: IRIS</vt:lpstr>
      <vt:lpstr>PowerPoint Presentation</vt:lpstr>
      <vt:lpstr>PowerPoint Presentation</vt:lpstr>
      <vt:lpstr>Experiment 2: XOR4 dataset</vt:lpstr>
      <vt:lpstr>Results</vt:lpstr>
      <vt:lpstr>Result analysis</vt:lpstr>
      <vt:lpstr>Decision Tree for xor2</vt:lpstr>
      <vt:lpstr>PowerPoint Presentation</vt:lpstr>
      <vt:lpstr>Bagging</vt:lpstr>
      <vt:lpstr>Bootstrapping</vt:lpstr>
      <vt:lpstr>Training/testing models</vt:lpstr>
      <vt:lpstr>PowerPoint Presentation</vt:lpstr>
      <vt:lpstr>Random Forest</vt:lpstr>
      <vt:lpstr>Experiment in R</vt:lpstr>
      <vt:lpstr>PowerPoint Presentation</vt:lpstr>
      <vt:lpstr>PowerPoint Presentation</vt:lpstr>
      <vt:lpstr>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averaging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 Boosting, Bagging, Random Forest</dc:title>
  <dc:creator>Tu Trung Hieu (FSU1.Z8)</dc:creator>
  <cp:lastModifiedBy>Tu Trung Hieu (FSU1.Z8)</cp:lastModifiedBy>
  <cp:revision>18</cp:revision>
  <dcterms:created xsi:type="dcterms:W3CDTF">2015-09-24T03:31:43Z</dcterms:created>
  <dcterms:modified xsi:type="dcterms:W3CDTF">2015-09-25T10:34:32Z</dcterms:modified>
</cp:coreProperties>
</file>