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3" r:id="rId5"/>
    <p:sldId id="274" r:id="rId6"/>
    <p:sldId id="275" r:id="rId7"/>
    <p:sldId id="279" r:id="rId8"/>
    <p:sldId id="280" r:id="rId9"/>
    <p:sldId id="263" r:id="rId10"/>
    <p:sldId id="281" r:id="rId11"/>
    <p:sldId id="285" r:id="rId12"/>
    <p:sldId id="289" r:id="rId13"/>
    <p:sldId id="290" r:id="rId14"/>
    <p:sldId id="278" r:id="rId15"/>
    <p:sldId id="277" r:id="rId16"/>
    <p:sldId id="276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5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1067-0F8D-44DC-826B-485EFCDEFFBD}" type="datetimeFigureOut">
              <a:rPr lang="en-US" smtClean="0"/>
              <a:t>28-Sep-15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060A-5F8D-4FC9-8949-81FFE021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Tu, 26-</a:t>
            </a:r>
            <a:r>
              <a:rPr lang="en-US" dirty="0" err="1" smtClean="0"/>
              <a:t>sep</a:t>
            </a:r>
            <a:r>
              <a:rPr lang="en-US" dirty="0" smtClean="0"/>
              <a:t>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03" y="715399"/>
            <a:ext cx="7496175" cy="452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3524" y="5741043"/>
            <a:ext cx="71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Viterbi_algorithm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329" y="1250066"/>
            <a:ext cx="78244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rm</a:t>
            </a:r>
            <a:r>
              <a:rPr lang="en-US" sz="1400" dirty="0"/>
              <a:t>(list=ls()); library(HMM); </a:t>
            </a:r>
          </a:p>
          <a:p>
            <a:endParaRPr lang="en-US" sz="1400" dirty="0"/>
          </a:p>
          <a:p>
            <a:r>
              <a:rPr lang="en-US" sz="1400" dirty="0"/>
              <a:t># </a:t>
            </a:r>
            <a:r>
              <a:rPr lang="en-US" sz="1400" dirty="0" err="1"/>
              <a:t>Initialise</a:t>
            </a:r>
            <a:r>
              <a:rPr lang="en-US" sz="1400" dirty="0"/>
              <a:t> HMM</a:t>
            </a:r>
          </a:p>
          <a:p>
            <a:r>
              <a:rPr lang="en-US" sz="1400" dirty="0"/>
              <a:t>M &lt;- </a:t>
            </a:r>
            <a:r>
              <a:rPr lang="en-US" sz="1400" dirty="0" err="1"/>
              <a:t>initHMM</a:t>
            </a:r>
            <a:r>
              <a:rPr lang="en-US" sz="1400" dirty="0"/>
              <a:t>(</a:t>
            </a:r>
          </a:p>
          <a:p>
            <a:r>
              <a:rPr lang="en-US" sz="1400" dirty="0"/>
              <a:t>   c("</a:t>
            </a:r>
            <a:r>
              <a:rPr lang="en-US" sz="1400" dirty="0" err="1"/>
              <a:t>A","B</a:t>
            </a:r>
            <a:r>
              <a:rPr lang="en-US" sz="1400" dirty="0"/>
              <a:t>", "C"), </a:t>
            </a:r>
          </a:p>
          <a:p>
            <a:r>
              <a:rPr lang="en-US" sz="1400" dirty="0"/>
              <a:t>   c("</a:t>
            </a:r>
            <a:r>
              <a:rPr lang="en-US" sz="1400" dirty="0" err="1"/>
              <a:t>x1</a:t>
            </a:r>
            <a:r>
              <a:rPr lang="en-US" sz="1400" dirty="0"/>
              <a:t>", "</a:t>
            </a:r>
            <a:r>
              <a:rPr lang="en-US" sz="1400" dirty="0" err="1"/>
              <a:t>x2</a:t>
            </a:r>
            <a:r>
              <a:rPr lang="en-US" sz="1400" dirty="0"/>
              <a:t>", "</a:t>
            </a:r>
            <a:r>
              <a:rPr lang="en-US" sz="1400" dirty="0" err="1"/>
              <a:t>y1</a:t>
            </a:r>
            <a:r>
              <a:rPr lang="en-US" sz="1400" dirty="0"/>
              <a:t>", "</a:t>
            </a:r>
            <a:r>
              <a:rPr lang="en-US" sz="1400" dirty="0" err="1"/>
              <a:t>y2</a:t>
            </a:r>
            <a:r>
              <a:rPr lang="en-US" sz="1400" dirty="0"/>
              <a:t>", "</a:t>
            </a:r>
            <a:r>
              <a:rPr lang="en-US" sz="1400" dirty="0" err="1"/>
              <a:t>z1</a:t>
            </a:r>
            <a:r>
              <a:rPr lang="en-US" sz="1400" dirty="0"/>
              <a:t>", "</a:t>
            </a:r>
            <a:r>
              <a:rPr lang="en-US" sz="1400" dirty="0" err="1"/>
              <a:t>z2</a:t>
            </a:r>
            <a:r>
              <a:rPr lang="en-US" sz="1400" dirty="0"/>
              <a:t>"),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startProbs</a:t>
            </a:r>
            <a:r>
              <a:rPr lang="en-US" sz="1400" dirty="0"/>
              <a:t>=c(1, 0, 0),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transProbs</a:t>
            </a:r>
            <a:r>
              <a:rPr lang="en-US" sz="1400" dirty="0"/>
              <a:t>=</a:t>
            </a:r>
            <a:r>
              <a:rPr lang="en-US" sz="1400" dirty="0" err="1"/>
              <a:t>rbind</a:t>
            </a:r>
            <a:r>
              <a:rPr lang="en-US" sz="1400" dirty="0"/>
              <a:t>(c(0, 0.9, 0.1), c(0, 0, 1), c(1, 0, 0)),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emissionProbs</a:t>
            </a:r>
            <a:r>
              <a:rPr lang="en-US" sz="1400" dirty="0"/>
              <a:t>=</a:t>
            </a:r>
            <a:r>
              <a:rPr lang="en-US" sz="1400" dirty="0" err="1"/>
              <a:t>rbind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c(0.7, 0.3, 0, 0, 0, 0), </a:t>
            </a:r>
          </a:p>
          <a:p>
            <a:r>
              <a:rPr lang="en-US" sz="1400" dirty="0"/>
              <a:t>        c(0, 0, 0.1, 0.9, 0, 0), </a:t>
            </a:r>
          </a:p>
          <a:p>
            <a:r>
              <a:rPr lang="en-US" sz="1400" dirty="0"/>
              <a:t>        c(0, 0, 0, 0, 0.4, 0.6) )</a:t>
            </a:r>
          </a:p>
          <a:p>
            <a:r>
              <a:rPr lang="en-US" sz="1400" dirty="0"/>
              <a:t>);</a:t>
            </a:r>
          </a:p>
          <a:p>
            <a:r>
              <a:rPr lang="en-US" sz="1400" dirty="0"/>
              <a:t>print(M);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X &lt;- c("</a:t>
            </a:r>
            <a:r>
              <a:rPr lang="en-US" sz="1400" dirty="0" err="1"/>
              <a:t>x1</a:t>
            </a:r>
            <a:r>
              <a:rPr lang="en-US" sz="1400" dirty="0"/>
              <a:t>", "</a:t>
            </a:r>
            <a:r>
              <a:rPr lang="en-US" sz="1400" dirty="0" err="1"/>
              <a:t>y2</a:t>
            </a:r>
            <a:r>
              <a:rPr lang="en-US" sz="1400" dirty="0"/>
              <a:t>", "</a:t>
            </a:r>
            <a:r>
              <a:rPr lang="en-US" sz="1400" dirty="0" err="1"/>
              <a:t>z1</a:t>
            </a:r>
            <a:r>
              <a:rPr lang="en-US" sz="1400" dirty="0"/>
              <a:t>", "</a:t>
            </a:r>
            <a:r>
              <a:rPr lang="en-US" sz="1400" dirty="0" err="1"/>
              <a:t>x2</a:t>
            </a:r>
            <a:r>
              <a:rPr lang="en-US" sz="1400" dirty="0"/>
              <a:t>", "</a:t>
            </a:r>
            <a:r>
              <a:rPr lang="en-US" sz="1400" dirty="0" err="1"/>
              <a:t>z1</a:t>
            </a:r>
            <a:r>
              <a:rPr lang="en-US" sz="1400" dirty="0"/>
              <a:t>"); </a:t>
            </a:r>
          </a:p>
          <a:p>
            <a:endParaRPr lang="en-US" sz="1400" dirty="0" smtClean="0"/>
          </a:p>
          <a:p>
            <a:r>
              <a:rPr lang="en-US" sz="1400" dirty="0" smtClean="0"/>
              <a:t>z </a:t>
            </a:r>
            <a:r>
              <a:rPr lang="en-US" sz="1400" dirty="0"/>
              <a:t>= </a:t>
            </a:r>
            <a:r>
              <a:rPr lang="en-US" sz="1400" dirty="0" err="1"/>
              <a:t>viterbi</a:t>
            </a:r>
            <a:r>
              <a:rPr lang="en-US" sz="1400" dirty="0"/>
              <a:t>(M, X);</a:t>
            </a:r>
          </a:p>
          <a:p>
            <a:r>
              <a:rPr lang="en-US" sz="1400" dirty="0"/>
              <a:t>print(z);</a:t>
            </a:r>
          </a:p>
        </p:txBody>
      </p:sp>
    </p:spTree>
    <p:extLst>
      <p:ext uri="{BB962C8B-B14F-4D97-AF65-F5344CB8AC3E}">
        <p14:creationId xmlns:p14="http://schemas.microsoft.com/office/powerpoint/2010/main" val="16819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870" y="2967335"/>
            <a:ext cx="747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Sampling from the model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1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sample Y of length n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X1</a:t>
            </a:r>
            <a:r>
              <a:rPr lang="en-US" dirty="0" smtClean="0"/>
              <a:t> via pi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Y1</a:t>
            </a:r>
            <a:r>
              <a:rPr lang="en-US" dirty="0" smtClean="0"/>
              <a:t> via b(Y| </a:t>
            </a:r>
            <a:r>
              <a:rPr lang="en-US" dirty="0" err="1" smtClean="0"/>
              <a:t>x1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X2</a:t>
            </a:r>
            <a:r>
              <a:rPr lang="en-US" dirty="0" smtClean="0"/>
              <a:t> via a(</a:t>
            </a:r>
            <a:r>
              <a:rPr lang="en-US" dirty="0" err="1" smtClean="0"/>
              <a:t>x2</a:t>
            </a:r>
            <a:r>
              <a:rPr lang="en-US" dirty="0" smtClean="0"/>
              <a:t> | </a:t>
            </a:r>
            <a:r>
              <a:rPr lang="en-US" dirty="0" err="1" smtClean="0"/>
              <a:t>x1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y2</a:t>
            </a:r>
            <a:r>
              <a:rPr lang="en-US" dirty="0" smtClean="0"/>
              <a:t> via b(</a:t>
            </a:r>
            <a:r>
              <a:rPr lang="en-US" dirty="0" err="1" smtClean="0"/>
              <a:t>Y|x2</a:t>
            </a:r>
            <a:r>
              <a:rPr lang="en-US" dirty="0" smtClean="0"/>
              <a:t>)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Xn</a:t>
            </a:r>
            <a:r>
              <a:rPr lang="en-US" dirty="0" smtClean="0"/>
              <a:t> via a(x | x(n-1))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Yn</a:t>
            </a:r>
            <a:r>
              <a:rPr lang="en-US" dirty="0" smtClean="0"/>
              <a:t> via b(Y | 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4728" y="2967335"/>
            <a:ext cx="74825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Learning HMM model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Baum-Welch method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4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HMM, E</a:t>
            </a:r>
            <a:r>
              <a:rPr lang="en-US" dirty="0" smtClean="0"/>
              <a:t>-step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7" y="2074862"/>
            <a:ext cx="7324725" cy="1895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97" y="4191952"/>
            <a:ext cx="7439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HMM, M-step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215"/>
            <a:ext cx="426720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4037"/>
            <a:ext cx="2000250" cy="77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1920" y="6096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Baum%E2%80%93Welch_algorithm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" y="4777422"/>
            <a:ext cx="2847975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820" y="1847215"/>
            <a:ext cx="3886200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610" y="4429759"/>
            <a:ext cx="6210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0861" y="706055"/>
            <a:ext cx="48382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$States</a:t>
            </a:r>
          </a:p>
          <a:p>
            <a:r>
              <a:rPr lang="en-US" sz="1400" dirty="0"/>
              <a:t>[1] "A" "B" "C"</a:t>
            </a:r>
          </a:p>
          <a:p>
            <a:endParaRPr lang="en-US" sz="1400" dirty="0"/>
          </a:p>
          <a:p>
            <a:r>
              <a:rPr lang="en-US" sz="1400" dirty="0"/>
              <a:t>$Symbols</a:t>
            </a:r>
          </a:p>
          <a:p>
            <a:r>
              <a:rPr lang="en-US" sz="1400" dirty="0"/>
              <a:t>[1] "</a:t>
            </a:r>
            <a:r>
              <a:rPr lang="en-US" sz="1400" dirty="0" err="1"/>
              <a:t>x1</a:t>
            </a:r>
            <a:r>
              <a:rPr lang="en-US" sz="1400" dirty="0"/>
              <a:t>" "</a:t>
            </a:r>
            <a:r>
              <a:rPr lang="en-US" sz="1400" dirty="0" err="1"/>
              <a:t>x2</a:t>
            </a:r>
            <a:r>
              <a:rPr lang="en-US" sz="1400" dirty="0"/>
              <a:t>" "</a:t>
            </a:r>
            <a:r>
              <a:rPr lang="en-US" sz="1400" dirty="0" err="1"/>
              <a:t>y1</a:t>
            </a:r>
            <a:r>
              <a:rPr lang="en-US" sz="1400" dirty="0"/>
              <a:t>" "</a:t>
            </a:r>
            <a:r>
              <a:rPr lang="en-US" sz="1400" dirty="0" err="1"/>
              <a:t>y2</a:t>
            </a:r>
            <a:r>
              <a:rPr lang="en-US" sz="1400" dirty="0"/>
              <a:t>" "</a:t>
            </a:r>
            <a:r>
              <a:rPr lang="en-US" sz="1400" dirty="0" err="1"/>
              <a:t>z1</a:t>
            </a:r>
            <a:r>
              <a:rPr lang="en-US" sz="1400" dirty="0"/>
              <a:t>" "</a:t>
            </a:r>
            <a:r>
              <a:rPr lang="en-US" sz="1400" dirty="0" err="1"/>
              <a:t>z2</a:t>
            </a:r>
            <a:r>
              <a:rPr lang="en-US" sz="1400" dirty="0"/>
              <a:t>"</a:t>
            </a:r>
          </a:p>
          <a:p>
            <a:endParaRPr lang="en-US" sz="1400" dirty="0"/>
          </a:p>
          <a:p>
            <a:r>
              <a:rPr lang="en-US" sz="1400" dirty="0"/>
              <a:t>$</a:t>
            </a:r>
            <a:r>
              <a:rPr lang="en-US" sz="1400" dirty="0" err="1"/>
              <a:t>startProbs</a:t>
            </a:r>
            <a:endParaRPr lang="en-US" sz="1400" dirty="0"/>
          </a:p>
          <a:p>
            <a:r>
              <a:rPr lang="en-US" sz="1400" dirty="0"/>
              <a:t>A B C </a:t>
            </a:r>
          </a:p>
          <a:p>
            <a:r>
              <a:rPr lang="en-US" sz="1400" dirty="0"/>
              <a:t>1 0 0 </a:t>
            </a:r>
          </a:p>
          <a:p>
            <a:endParaRPr lang="en-US" sz="1400" dirty="0"/>
          </a:p>
          <a:p>
            <a:r>
              <a:rPr lang="en-US" sz="1400" dirty="0"/>
              <a:t>$</a:t>
            </a:r>
            <a:r>
              <a:rPr lang="en-US" sz="1400" dirty="0" err="1"/>
              <a:t>transProbs</a:t>
            </a:r>
            <a:endParaRPr lang="en-US" sz="1400" dirty="0"/>
          </a:p>
          <a:p>
            <a:r>
              <a:rPr lang="en-US" sz="1400" dirty="0"/>
              <a:t>    to</a:t>
            </a:r>
          </a:p>
          <a:p>
            <a:r>
              <a:rPr lang="en-US" sz="1400" dirty="0"/>
              <a:t>from A   B   C</a:t>
            </a:r>
          </a:p>
          <a:p>
            <a:r>
              <a:rPr lang="en-US" sz="1400" dirty="0"/>
              <a:t>   A 0 0.9 0.1</a:t>
            </a:r>
          </a:p>
          <a:p>
            <a:r>
              <a:rPr lang="en-US" sz="1400" dirty="0"/>
              <a:t>   B 0 0.0 1.0</a:t>
            </a:r>
          </a:p>
          <a:p>
            <a:r>
              <a:rPr lang="en-US" sz="1400" dirty="0"/>
              <a:t>   C 1 0.0 0.0</a:t>
            </a:r>
          </a:p>
          <a:p>
            <a:endParaRPr lang="en-US" sz="1400" dirty="0"/>
          </a:p>
          <a:p>
            <a:r>
              <a:rPr lang="en-US" sz="1400" dirty="0"/>
              <a:t>$</a:t>
            </a:r>
            <a:r>
              <a:rPr lang="en-US" sz="1400" dirty="0" err="1"/>
              <a:t>emissionProbs</a:t>
            </a:r>
            <a:endParaRPr lang="en-US" sz="1400" dirty="0"/>
          </a:p>
          <a:p>
            <a:r>
              <a:rPr lang="en-US" sz="1400" dirty="0"/>
              <a:t>      symbols</a:t>
            </a:r>
          </a:p>
          <a:p>
            <a:r>
              <a:rPr lang="en-US" sz="1400" dirty="0"/>
              <a:t>states  </a:t>
            </a:r>
            <a:r>
              <a:rPr lang="en-US" sz="1400" dirty="0" err="1"/>
              <a:t>x1</a:t>
            </a:r>
            <a:r>
              <a:rPr lang="en-US" sz="1400" dirty="0"/>
              <a:t>  </a:t>
            </a:r>
            <a:r>
              <a:rPr lang="en-US" sz="1400" dirty="0" err="1"/>
              <a:t>x2</a:t>
            </a:r>
            <a:r>
              <a:rPr lang="en-US" sz="1400" dirty="0"/>
              <a:t>  </a:t>
            </a:r>
            <a:r>
              <a:rPr lang="en-US" sz="1400" dirty="0" err="1"/>
              <a:t>y1</a:t>
            </a:r>
            <a:r>
              <a:rPr lang="en-US" sz="1400" dirty="0"/>
              <a:t>  </a:t>
            </a:r>
            <a:r>
              <a:rPr lang="en-US" sz="1400" dirty="0" err="1"/>
              <a:t>y2</a:t>
            </a:r>
            <a:r>
              <a:rPr lang="en-US" sz="1400" dirty="0"/>
              <a:t>  </a:t>
            </a:r>
            <a:r>
              <a:rPr lang="en-US" sz="1400" dirty="0" err="1"/>
              <a:t>z1</a:t>
            </a:r>
            <a:r>
              <a:rPr lang="en-US" sz="1400" dirty="0"/>
              <a:t>  </a:t>
            </a:r>
            <a:r>
              <a:rPr lang="en-US" sz="1400" dirty="0" err="1"/>
              <a:t>z2</a:t>
            </a:r>
            <a:endParaRPr lang="en-US" sz="1400" dirty="0"/>
          </a:p>
          <a:p>
            <a:r>
              <a:rPr lang="en-US" sz="1400" dirty="0"/>
              <a:t>     A 0.7 0.3 0.0 0.0 0.0 0.0</a:t>
            </a:r>
          </a:p>
          <a:p>
            <a:r>
              <a:rPr lang="en-US" sz="1400" dirty="0"/>
              <a:t>     B 0.0 0.0 0.1 0.9 0.0 0.0</a:t>
            </a:r>
          </a:p>
          <a:p>
            <a:r>
              <a:rPr lang="en-US" sz="1400" dirty="0"/>
              <a:t>     C 0.0 0.0 0.0 0.0 0.4 0.6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328932" y="490611"/>
            <a:ext cx="276634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$hmm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hmm$States</a:t>
            </a:r>
            <a:endParaRPr lang="en-US" sz="1400" dirty="0"/>
          </a:p>
          <a:p>
            <a:r>
              <a:rPr lang="en-US" sz="1400" dirty="0"/>
              <a:t>[1] "A" "B" "C"</a:t>
            </a:r>
          </a:p>
          <a:p>
            <a:endParaRPr lang="en-US" sz="1400" dirty="0"/>
          </a:p>
          <a:p>
            <a:r>
              <a:rPr lang="en-US" sz="1400" dirty="0"/>
              <a:t>$</a:t>
            </a:r>
            <a:r>
              <a:rPr lang="en-US" sz="1400" dirty="0" err="1"/>
              <a:t>hmm$Symbols</a:t>
            </a:r>
            <a:endParaRPr lang="en-US" sz="1400" dirty="0"/>
          </a:p>
          <a:p>
            <a:r>
              <a:rPr lang="en-US" sz="1400" dirty="0"/>
              <a:t>[1] "</a:t>
            </a:r>
            <a:r>
              <a:rPr lang="en-US" sz="1400" dirty="0" err="1"/>
              <a:t>x1</a:t>
            </a:r>
            <a:r>
              <a:rPr lang="en-US" sz="1400" dirty="0"/>
              <a:t>" "</a:t>
            </a:r>
            <a:r>
              <a:rPr lang="en-US" sz="1400" dirty="0" err="1"/>
              <a:t>x2</a:t>
            </a:r>
            <a:r>
              <a:rPr lang="en-US" sz="1400" dirty="0"/>
              <a:t>" "</a:t>
            </a:r>
            <a:r>
              <a:rPr lang="en-US" sz="1400" dirty="0" err="1"/>
              <a:t>y1</a:t>
            </a:r>
            <a:r>
              <a:rPr lang="en-US" sz="1400" dirty="0"/>
              <a:t>" "</a:t>
            </a:r>
            <a:r>
              <a:rPr lang="en-US" sz="1400" dirty="0" err="1"/>
              <a:t>y2</a:t>
            </a:r>
            <a:r>
              <a:rPr lang="en-US" sz="1400" dirty="0"/>
              <a:t>" "</a:t>
            </a:r>
            <a:r>
              <a:rPr lang="en-US" sz="1400" dirty="0" err="1"/>
              <a:t>z1</a:t>
            </a:r>
            <a:r>
              <a:rPr lang="en-US" sz="1400" dirty="0"/>
              <a:t>" "</a:t>
            </a:r>
            <a:r>
              <a:rPr lang="en-US" sz="1400" dirty="0" err="1"/>
              <a:t>z2</a:t>
            </a:r>
            <a:r>
              <a:rPr lang="en-US" sz="1400" dirty="0"/>
              <a:t>"</a:t>
            </a:r>
          </a:p>
          <a:p>
            <a:endParaRPr lang="en-US" sz="1400" dirty="0"/>
          </a:p>
          <a:p>
            <a:r>
              <a:rPr lang="en-US" sz="1400" dirty="0"/>
              <a:t>$</a:t>
            </a:r>
            <a:r>
              <a:rPr lang="en-US" sz="1400" dirty="0" err="1"/>
              <a:t>hmm$startProbs</a:t>
            </a:r>
            <a:endParaRPr lang="en-US" sz="1400" dirty="0"/>
          </a:p>
          <a:p>
            <a:r>
              <a:rPr lang="en-US" sz="1400" dirty="0"/>
              <a:t>A B C </a:t>
            </a:r>
          </a:p>
          <a:p>
            <a:r>
              <a:rPr lang="en-US" sz="1400" dirty="0"/>
              <a:t>1 0 0 </a:t>
            </a:r>
          </a:p>
          <a:p>
            <a:endParaRPr lang="en-US" sz="1400" dirty="0"/>
          </a:p>
          <a:p>
            <a:r>
              <a:rPr lang="en-US" sz="1400" dirty="0"/>
              <a:t>$</a:t>
            </a:r>
            <a:r>
              <a:rPr lang="en-US" sz="1400" dirty="0" err="1"/>
              <a:t>hmm$transProbs</a:t>
            </a:r>
            <a:endParaRPr lang="en-US" sz="1400" dirty="0"/>
          </a:p>
          <a:p>
            <a:r>
              <a:rPr lang="en-US" sz="1400" dirty="0"/>
              <a:t>    to</a:t>
            </a:r>
          </a:p>
          <a:p>
            <a:r>
              <a:rPr lang="en-US" sz="1400" dirty="0"/>
              <a:t>from A B C</a:t>
            </a:r>
          </a:p>
          <a:p>
            <a:r>
              <a:rPr lang="en-US" sz="1400" dirty="0"/>
              <a:t>   A 0 1 0</a:t>
            </a:r>
          </a:p>
          <a:p>
            <a:r>
              <a:rPr lang="en-US" sz="1400" dirty="0"/>
              <a:t>   B 0 0 1</a:t>
            </a:r>
          </a:p>
          <a:p>
            <a:r>
              <a:rPr lang="en-US" sz="1400" dirty="0"/>
              <a:t>   C 1 0 0</a:t>
            </a:r>
          </a:p>
          <a:p>
            <a:endParaRPr lang="en-US" sz="1400" dirty="0"/>
          </a:p>
          <a:p>
            <a:r>
              <a:rPr lang="en-US" sz="1400" dirty="0"/>
              <a:t>$</a:t>
            </a:r>
            <a:r>
              <a:rPr lang="en-US" sz="1400" dirty="0" err="1"/>
              <a:t>hmm$emissionProbs</a:t>
            </a:r>
            <a:endParaRPr lang="en-US" sz="1400" dirty="0"/>
          </a:p>
          <a:p>
            <a:r>
              <a:rPr lang="en-US" sz="1400" dirty="0"/>
              <a:t>      symbols</a:t>
            </a:r>
          </a:p>
          <a:p>
            <a:r>
              <a:rPr lang="en-US" sz="1400" dirty="0"/>
              <a:t>states </a:t>
            </a:r>
            <a:r>
              <a:rPr lang="en-US" sz="1400" dirty="0" err="1"/>
              <a:t>x1</a:t>
            </a:r>
            <a:r>
              <a:rPr lang="en-US" sz="1400" dirty="0"/>
              <a:t> </a:t>
            </a:r>
            <a:r>
              <a:rPr lang="en-US" sz="1400" dirty="0" err="1"/>
              <a:t>x2</a:t>
            </a:r>
            <a:r>
              <a:rPr lang="en-US" sz="1400" dirty="0"/>
              <a:t> </a:t>
            </a:r>
            <a:r>
              <a:rPr lang="en-US" sz="1400" dirty="0" err="1"/>
              <a:t>y1</a:t>
            </a:r>
            <a:r>
              <a:rPr lang="en-US" sz="1400" dirty="0"/>
              <a:t> </a:t>
            </a:r>
            <a:r>
              <a:rPr lang="en-US" sz="1400" dirty="0" err="1"/>
              <a:t>y2</a:t>
            </a:r>
            <a:r>
              <a:rPr lang="en-US" sz="1400" dirty="0"/>
              <a:t> </a:t>
            </a:r>
            <a:r>
              <a:rPr lang="en-US" sz="1400" dirty="0" err="1"/>
              <a:t>z1</a:t>
            </a:r>
            <a:r>
              <a:rPr lang="en-US" sz="1400" dirty="0"/>
              <a:t> </a:t>
            </a:r>
            <a:r>
              <a:rPr lang="en-US" sz="1400" dirty="0" err="1"/>
              <a:t>z2</a:t>
            </a:r>
            <a:endParaRPr lang="en-US" sz="1400" dirty="0"/>
          </a:p>
          <a:p>
            <a:r>
              <a:rPr lang="en-US" sz="1400" dirty="0"/>
              <a:t>     A  1  0  0  0  0  0</a:t>
            </a:r>
          </a:p>
          <a:p>
            <a:r>
              <a:rPr lang="en-US" sz="1400" dirty="0"/>
              <a:t>     B  0  0  1  0  0  0</a:t>
            </a:r>
          </a:p>
          <a:p>
            <a:r>
              <a:rPr lang="en-US" sz="1400" dirty="0"/>
              <a:t>     C  0  0  0  0  1  0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72" y="766445"/>
            <a:ext cx="5743575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3596640"/>
            <a:ext cx="4152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x1</a:t>
            </a:r>
            <a:r>
              <a:rPr lang="en-US" dirty="0" smtClean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, </a:t>
            </a:r>
            <a:r>
              <a:rPr lang="en-US" dirty="0" err="1" smtClean="0"/>
              <a:t>x3</a:t>
            </a:r>
            <a:r>
              <a:rPr lang="en-US" dirty="0" smtClean="0"/>
              <a:t>, </a:t>
            </a:r>
            <a:r>
              <a:rPr lang="en-US" dirty="0" err="1" smtClean="0"/>
              <a:t>x4</a:t>
            </a:r>
            <a:r>
              <a:rPr lang="en-US" dirty="0" smtClean="0"/>
              <a:t>, </a:t>
            </a:r>
            <a:r>
              <a:rPr lang="en-US" dirty="0" err="1" smtClean="0"/>
              <a:t>x5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p(</a:t>
            </a:r>
            <a:r>
              <a:rPr lang="en-US" dirty="0" err="1" smtClean="0"/>
              <a:t>x5|x1</a:t>
            </a:r>
            <a:r>
              <a:rPr lang="en-US" dirty="0" smtClean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, </a:t>
            </a:r>
            <a:r>
              <a:rPr lang="en-US" dirty="0" err="1" smtClean="0"/>
              <a:t>x3</a:t>
            </a:r>
            <a:r>
              <a:rPr lang="en-US" dirty="0" smtClean="0"/>
              <a:t>, </a:t>
            </a:r>
            <a:r>
              <a:rPr lang="en-US" dirty="0" err="1" smtClean="0"/>
              <a:t>x4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rgbClr val="FF0000"/>
                </a:solidFill>
              </a:rPr>
              <a:t>p(</a:t>
            </a:r>
            <a:r>
              <a:rPr lang="en-US" b="1" dirty="0" err="1" smtClean="0">
                <a:solidFill>
                  <a:srgbClr val="FF0000"/>
                </a:solidFill>
              </a:rPr>
              <a:t>x1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x2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x3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x4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/>
              <a:t>p(</a:t>
            </a:r>
            <a:r>
              <a:rPr lang="en-US" dirty="0" err="1"/>
              <a:t>x5|x1</a:t>
            </a:r>
            <a:r>
              <a:rPr lang="en-US" dirty="0"/>
              <a:t>, </a:t>
            </a:r>
            <a:r>
              <a:rPr lang="en-US" dirty="0" err="1"/>
              <a:t>x2</a:t>
            </a:r>
            <a:r>
              <a:rPr lang="en-US" dirty="0"/>
              <a:t>, </a:t>
            </a:r>
            <a:r>
              <a:rPr lang="en-US" dirty="0" err="1"/>
              <a:t>x3</a:t>
            </a:r>
            <a:r>
              <a:rPr lang="en-US" dirty="0"/>
              <a:t>, </a:t>
            </a:r>
            <a:r>
              <a:rPr lang="en-US" dirty="0" err="1" smtClean="0"/>
              <a:t>x4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rgbClr val="FF0000"/>
                </a:solidFill>
              </a:rPr>
              <a:t>p(</a:t>
            </a:r>
            <a:r>
              <a:rPr lang="en-US" b="1" dirty="0" err="1" smtClean="0">
                <a:solidFill>
                  <a:srgbClr val="FF0000"/>
                </a:solidFill>
              </a:rPr>
              <a:t>x4|x1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x2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x3</a:t>
            </a:r>
            <a:r>
              <a:rPr lang="en-US" b="1" dirty="0" smtClean="0">
                <a:solidFill>
                  <a:srgbClr val="FF0000"/>
                </a:solidFill>
              </a:rPr>
              <a:t>)p(</a:t>
            </a:r>
            <a:r>
              <a:rPr lang="en-US" b="1" dirty="0" err="1">
                <a:solidFill>
                  <a:srgbClr val="FF0000"/>
                </a:solidFill>
              </a:rPr>
              <a:t>x1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x2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x3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/>
              <a:t>p(</a:t>
            </a:r>
            <a:r>
              <a:rPr lang="en-US" dirty="0" err="1"/>
              <a:t>x5|x1</a:t>
            </a:r>
            <a:r>
              <a:rPr lang="en-US" dirty="0"/>
              <a:t>, </a:t>
            </a:r>
            <a:r>
              <a:rPr lang="en-US" dirty="0" err="1"/>
              <a:t>x2</a:t>
            </a:r>
            <a:r>
              <a:rPr lang="en-US" dirty="0"/>
              <a:t>, </a:t>
            </a:r>
            <a:r>
              <a:rPr lang="en-US" dirty="0" err="1"/>
              <a:t>x3</a:t>
            </a:r>
            <a:r>
              <a:rPr lang="en-US" dirty="0"/>
              <a:t>, </a:t>
            </a:r>
            <a:r>
              <a:rPr lang="en-US" dirty="0" err="1"/>
              <a:t>x4</a:t>
            </a:r>
            <a:r>
              <a:rPr lang="en-US" dirty="0"/>
              <a:t>)p(</a:t>
            </a:r>
            <a:r>
              <a:rPr lang="en-US" dirty="0" err="1"/>
              <a:t>x4|x1</a:t>
            </a:r>
            <a:r>
              <a:rPr lang="en-US" dirty="0"/>
              <a:t>, </a:t>
            </a:r>
            <a:r>
              <a:rPr lang="en-US" dirty="0" err="1"/>
              <a:t>x2</a:t>
            </a:r>
            <a:r>
              <a:rPr lang="en-US" dirty="0"/>
              <a:t>, </a:t>
            </a:r>
            <a:r>
              <a:rPr lang="en-US" dirty="0" err="1" smtClean="0"/>
              <a:t>x3</a:t>
            </a:r>
            <a:r>
              <a:rPr lang="en-US" dirty="0" smtClean="0"/>
              <a:t>)p(</a:t>
            </a:r>
            <a:r>
              <a:rPr lang="en-US" dirty="0" err="1" smtClean="0"/>
              <a:t>x3|x1</a:t>
            </a:r>
            <a:r>
              <a:rPr lang="en-US" dirty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)p(</a:t>
            </a:r>
            <a:r>
              <a:rPr lang="en-US" dirty="0" err="1" smtClean="0"/>
              <a:t>x1</a:t>
            </a:r>
            <a:r>
              <a:rPr lang="en-US" dirty="0" smtClean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/>
              <a:t>p(</a:t>
            </a:r>
            <a:r>
              <a:rPr lang="en-US" dirty="0" err="1"/>
              <a:t>x5|x1</a:t>
            </a:r>
            <a:r>
              <a:rPr lang="en-US" dirty="0"/>
              <a:t>, </a:t>
            </a:r>
            <a:r>
              <a:rPr lang="en-US" dirty="0" err="1"/>
              <a:t>x2</a:t>
            </a:r>
            <a:r>
              <a:rPr lang="en-US" dirty="0"/>
              <a:t>, </a:t>
            </a:r>
            <a:r>
              <a:rPr lang="en-US" dirty="0" err="1"/>
              <a:t>x3</a:t>
            </a:r>
            <a:r>
              <a:rPr lang="en-US" dirty="0"/>
              <a:t>, </a:t>
            </a:r>
            <a:r>
              <a:rPr lang="en-US" dirty="0" err="1"/>
              <a:t>x4</a:t>
            </a:r>
            <a:r>
              <a:rPr lang="en-US" dirty="0"/>
              <a:t>)p(</a:t>
            </a:r>
            <a:r>
              <a:rPr lang="en-US" dirty="0" err="1"/>
              <a:t>x4|x1</a:t>
            </a:r>
            <a:r>
              <a:rPr lang="en-US" dirty="0"/>
              <a:t>, </a:t>
            </a:r>
            <a:r>
              <a:rPr lang="en-US" dirty="0" err="1"/>
              <a:t>x2</a:t>
            </a:r>
            <a:r>
              <a:rPr lang="en-US" dirty="0"/>
              <a:t>, </a:t>
            </a:r>
            <a:r>
              <a:rPr lang="en-US" dirty="0" err="1"/>
              <a:t>x3</a:t>
            </a:r>
            <a:r>
              <a:rPr lang="en-US" dirty="0"/>
              <a:t>)p(</a:t>
            </a:r>
            <a:r>
              <a:rPr lang="en-US" dirty="0" err="1"/>
              <a:t>x3|x1</a:t>
            </a:r>
            <a:r>
              <a:rPr lang="en-US" dirty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)p(</a:t>
            </a:r>
            <a:r>
              <a:rPr lang="en-US" dirty="0" err="1" smtClean="0"/>
              <a:t>x2|x1</a:t>
            </a:r>
            <a:r>
              <a:rPr lang="en-US" dirty="0" smtClean="0"/>
              <a:t>)p(</a:t>
            </a:r>
            <a:r>
              <a:rPr lang="en-US" dirty="0" err="1" smtClean="0"/>
              <a:t>x1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x1</a:t>
            </a:r>
            <a:r>
              <a:rPr lang="en-US" dirty="0" smtClean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, </a:t>
            </a:r>
            <a:r>
              <a:rPr lang="en-US" dirty="0" err="1" smtClean="0"/>
              <a:t>x3</a:t>
            </a:r>
            <a:r>
              <a:rPr lang="en-US" dirty="0" smtClean="0"/>
              <a:t>, </a:t>
            </a:r>
            <a:r>
              <a:rPr lang="en-US" dirty="0" err="1" smtClean="0"/>
              <a:t>x4</a:t>
            </a:r>
            <a:r>
              <a:rPr lang="en-US" dirty="0" smtClean="0"/>
              <a:t>, </a:t>
            </a:r>
            <a:r>
              <a:rPr lang="en-US" dirty="0" err="1" smtClean="0"/>
              <a:t>x5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/>
              <a:t>p(</a:t>
            </a:r>
            <a:r>
              <a:rPr lang="en-US" dirty="0" err="1"/>
              <a:t>x5|x1</a:t>
            </a:r>
            <a:r>
              <a:rPr lang="en-US" dirty="0"/>
              <a:t>, </a:t>
            </a:r>
            <a:r>
              <a:rPr lang="en-US" dirty="0" err="1"/>
              <a:t>x2</a:t>
            </a:r>
            <a:r>
              <a:rPr lang="en-US" dirty="0"/>
              <a:t>, </a:t>
            </a:r>
            <a:r>
              <a:rPr lang="en-US" dirty="0" err="1"/>
              <a:t>x3</a:t>
            </a:r>
            <a:r>
              <a:rPr lang="en-US" dirty="0"/>
              <a:t>, </a:t>
            </a:r>
            <a:r>
              <a:rPr lang="en-US" dirty="0" err="1"/>
              <a:t>x4</a:t>
            </a:r>
            <a:r>
              <a:rPr lang="en-US" dirty="0"/>
              <a:t>)p(</a:t>
            </a:r>
            <a:r>
              <a:rPr lang="en-US" dirty="0" err="1"/>
              <a:t>x4|x1</a:t>
            </a:r>
            <a:r>
              <a:rPr lang="en-US" dirty="0"/>
              <a:t>, </a:t>
            </a:r>
            <a:r>
              <a:rPr lang="en-US" dirty="0" err="1"/>
              <a:t>x2</a:t>
            </a:r>
            <a:r>
              <a:rPr lang="en-US" dirty="0"/>
              <a:t>, </a:t>
            </a:r>
            <a:r>
              <a:rPr lang="en-US" dirty="0" err="1"/>
              <a:t>x3</a:t>
            </a:r>
            <a:r>
              <a:rPr lang="en-US" dirty="0"/>
              <a:t>)p(</a:t>
            </a:r>
            <a:r>
              <a:rPr lang="en-US" dirty="0" err="1"/>
              <a:t>x3|x1</a:t>
            </a:r>
            <a:r>
              <a:rPr lang="en-US" dirty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)p(</a:t>
            </a:r>
            <a:r>
              <a:rPr lang="en-US" dirty="0" err="1" smtClean="0"/>
              <a:t>x2|x1</a:t>
            </a:r>
            <a:r>
              <a:rPr lang="en-US" dirty="0" smtClean="0"/>
              <a:t>)p(</a:t>
            </a:r>
            <a:r>
              <a:rPr lang="en-US" dirty="0" err="1" smtClean="0"/>
              <a:t>x1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p(</a:t>
            </a:r>
            <a:r>
              <a:rPr lang="en-US" dirty="0" err="1" smtClean="0"/>
              <a:t>x5</a:t>
            </a:r>
            <a:r>
              <a:rPr lang="en-US" dirty="0" smtClean="0"/>
              <a:t>)p(</a:t>
            </a:r>
            <a:r>
              <a:rPr lang="en-US" dirty="0" err="1" smtClean="0"/>
              <a:t>x4</a:t>
            </a:r>
            <a:r>
              <a:rPr lang="en-US" dirty="0" smtClean="0"/>
              <a:t>)p(</a:t>
            </a:r>
            <a:r>
              <a:rPr lang="en-US" dirty="0" err="1" smtClean="0"/>
              <a:t>x3</a:t>
            </a:r>
            <a:r>
              <a:rPr lang="en-US" dirty="0" smtClean="0"/>
              <a:t>)p(</a:t>
            </a:r>
            <a:r>
              <a:rPr lang="en-US" dirty="0" err="1" smtClean="0"/>
              <a:t>x2</a:t>
            </a:r>
            <a:r>
              <a:rPr lang="en-US" dirty="0" smtClean="0"/>
              <a:t>)p(</a:t>
            </a:r>
            <a:r>
              <a:rPr lang="en-US" dirty="0" err="1" smtClean="0"/>
              <a:t>x1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p(</a:t>
            </a:r>
            <a:r>
              <a:rPr lang="en-US" dirty="0" err="1" smtClean="0"/>
              <a:t>x5|x4</a:t>
            </a:r>
            <a:r>
              <a:rPr lang="en-US" dirty="0" smtClean="0"/>
              <a:t>)p(</a:t>
            </a:r>
            <a:r>
              <a:rPr lang="en-US" dirty="0" err="1" smtClean="0"/>
              <a:t>x4|x3</a:t>
            </a:r>
            <a:r>
              <a:rPr lang="en-US" dirty="0" smtClean="0"/>
              <a:t>)p(</a:t>
            </a:r>
            <a:r>
              <a:rPr lang="en-US" dirty="0" err="1" smtClean="0"/>
              <a:t>x3|x2</a:t>
            </a:r>
            <a:r>
              <a:rPr lang="en-US" dirty="0" smtClean="0"/>
              <a:t>)p(</a:t>
            </a:r>
            <a:r>
              <a:rPr lang="en-US" dirty="0" err="1" smtClean="0"/>
              <a:t>x2|x1</a:t>
            </a:r>
            <a:r>
              <a:rPr lang="en-US" dirty="0" smtClean="0"/>
              <a:t>)p(</a:t>
            </a:r>
            <a:r>
              <a:rPr lang="en-US" dirty="0" err="1" smtClean="0"/>
              <a:t>x1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Pentagon 3"/>
          <p:cNvSpPr/>
          <p:nvPr/>
        </p:nvSpPr>
        <p:spPr>
          <a:xfrm rot="20306665" flipH="1">
            <a:off x="5415280" y="3251200"/>
            <a:ext cx="1778000" cy="4978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 rot="20306665" flipH="1">
            <a:off x="7077539" y="3972946"/>
            <a:ext cx="2813780" cy="7094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Markov Assumption</a:t>
            </a:r>
          </a:p>
          <a:p>
            <a:pPr algn="ctr"/>
            <a:r>
              <a:rPr lang="en-US" dirty="0" smtClean="0"/>
              <a:t>(Local dependent)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47" y="2898457"/>
            <a:ext cx="355282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47" y="1993900"/>
            <a:ext cx="184785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255" y="3975417"/>
            <a:ext cx="28384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7872" y="1690688"/>
            <a:ext cx="7898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(list=ls()); library(HMM); 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Initialise</a:t>
            </a:r>
            <a:r>
              <a:rPr lang="en-US" dirty="0"/>
              <a:t> HMM</a:t>
            </a:r>
          </a:p>
          <a:p>
            <a:r>
              <a:rPr lang="en-US" dirty="0"/>
              <a:t>M &lt;- </a:t>
            </a:r>
            <a:r>
              <a:rPr lang="en-US" dirty="0" err="1"/>
              <a:t>initHMM</a:t>
            </a:r>
            <a:r>
              <a:rPr lang="en-US" dirty="0"/>
              <a:t>(</a:t>
            </a:r>
          </a:p>
          <a:p>
            <a:r>
              <a:rPr lang="en-US" dirty="0"/>
              <a:t>   c("</a:t>
            </a:r>
            <a:r>
              <a:rPr lang="en-US" dirty="0" err="1"/>
              <a:t>A","B</a:t>
            </a:r>
            <a:r>
              <a:rPr lang="en-US" dirty="0"/>
              <a:t>", "C"), </a:t>
            </a:r>
          </a:p>
          <a:p>
            <a:r>
              <a:rPr lang="en-US" dirty="0"/>
              <a:t>   c("</a:t>
            </a:r>
            <a:r>
              <a:rPr lang="en-US" dirty="0" err="1"/>
              <a:t>x1</a:t>
            </a:r>
            <a:r>
              <a:rPr lang="en-US" dirty="0"/>
              <a:t>", "</a:t>
            </a:r>
            <a:r>
              <a:rPr lang="en-US" dirty="0" err="1"/>
              <a:t>x2</a:t>
            </a:r>
            <a:r>
              <a:rPr lang="en-US" dirty="0"/>
              <a:t>", "</a:t>
            </a:r>
            <a:r>
              <a:rPr lang="en-US" dirty="0" err="1"/>
              <a:t>y1</a:t>
            </a:r>
            <a:r>
              <a:rPr lang="en-US" dirty="0"/>
              <a:t>", "</a:t>
            </a:r>
            <a:r>
              <a:rPr lang="en-US" dirty="0" err="1"/>
              <a:t>y2</a:t>
            </a:r>
            <a:r>
              <a:rPr lang="en-US" dirty="0"/>
              <a:t>", "</a:t>
            </a:r>
            <a:r>
              <a:rPr lang="en-US" dirty="0" err="1"/>
              <a:t>z1</a:t>
            </a:r>
            <a:r>
              <a:rPr lang="en-US" dirty="0"/>
              <a:t>", "</a:t>
            </a:r>
            <a:r>
              <a:rPr lang="en-US" dirty="0" err="1"/>
              <a:t>z2</a:t>
            </a:r>
            <a:r>
              <a:rPr lang="en-US" dirty="0"/>
              <a:t>"), </a:t>
            </a:r>
          </a:p>
          <a:p>
            <a:r>
              <a:rPr lang="en-US" dirty="0"/>
              <a:t>   </a:t>
            </a:r>
            <a:r>
              <a:rPr lang="en-US" dirty="0" err="1"/>
              <a:t>startProbs</a:t>
            </a:r>
            <a:r>
              <a:rPr lang="en-US" dirty="0"/>
              <a:t>=c(1, 0, 0),</a:t>
            </a:r>
          </a:p>
          <a:p>
            <a:r>
              <a:rPr lang="en-US" dirty="0"/>
              <a:t>   </a:t>
            </a:r>
            <a:r>
              <a:rPr lang="en-US" dirty="0" err="1"/>
              <a:t>transProbs</a:t>
            </a:r>
            <a:r>
              <a:rPr lang="en-US" dirty="0"/>
              <a:t>=</a:t>
            </a:r>
            <a:r>
              <a:rPr lang="en-US" dirty="0" err="1"/>
              <a:t>rbind</a:t>
            </a:r>
            <a:r>
              <a:rPr lang="en-US" dirty="0"/>
              <a:t>(c(0, 1, 0), c(0, 0, 1), c(1, 0, 0)),</a:t>
            </a:r>
          </a:p>
          <a:p>
            <a:r>
              <a:rPr lang="en-US" dirty="0"/>
              <a:t>   </a:t>
            </a:r>
            <a:r>
              <a:rPr lang="en-US" dirty="0" err="1"/>
              <a:t>emissionProbs</a:t>
            </a:r>
            <a:r>
              <a:rPr lang="en-US" dirty="0"/>
              <a:t>=</a:t>
            </a:r>
            <a:r>
              <a:rPr lang="en-US" dirty="0" err="1"/>
              <a:t>rbind</a:t>
            </a:r>
            <a:r>
              <a:rPr lang="en-US" dirty="0"/>
              <a:t>(</a:t>
            </a:r>
          </a:p>
          <a:p>
            <a:r>
              <a:rPr lang="en-US" dirty="0"/>
              <a:t>        c(0.7, 0.3, 0, 0, 0, 0), </a:t>
            </a:r>
          </a:p>
          <a:p>
            <a:r>
              <a:rPr lang="en-US" dirty="0"/>
              <a:t>        c(0, 0, 0.1, 0.9, 0, 0), </a:t>
            </a:r>
          </a:p>
          <a:p>
            <a:r>
              <a:rPr lang="en-US" dirty="0"/>
              <a:t>        c(0, 0, 0, 0, 0.4, 0.6) 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print(M);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7228" y="2967335"/>
            <a:ext cx="7537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Inference from the model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6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from the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sample sequence Y, can we find the state sequence X</a:t>
            </a:r>
          </a:p>
          <a:p>
            <a:pPr lvl="1"/>
            <a:r>
              <a:rPr lang="en-US" dirty="0" smtClean="0"/>
              <a:t>X* = </a:t>
            </a:r>
            <a:r>
              <a:rPr lang="en-US" dirty="0" err="1" smtClean="0"/>
              <a:t>argmax</a:t>
            </a:r>
            <a:r>
              <a:rPr lang="en-US" dirty="0" smtClean="0"/>
              <a:t>(X) { p(</a:t>
            </a:r>
            <a:r>
              <a:rPr lang="en-US" dirty="0" err="1" smtClean="0"/>
              <a:t>Y|X</a:t>
            </a:r>
            <a:r>
              <a:rPr lang="en-US" dirty="0" smtClean="0"/>
              <a:t>)p(X) }</a:t>
            </a:r>
          </a:p>
          <a:p>
            <a:pPr lvl="1"/>
            <a:r>
              <a:rPr lang="en-US" dirty="0" smtClean="0"/>
              <a:t>Viterbi algorithm</a:t>
            </a:r>
          </a:p>
          <a:p>
            <a:r>
              <a:rPr lang="en-US" dirty="0" smtClean="0"/>
              <a:t>We have the sample sequence Y, can we find the probability p(Y) given the model?</a:t>
            </a:r>
          </a:p>
          <a:p>
            <a:pPr lvl="1"/>
            <a:r>
              <a:rPr lang="en-US" dirty="0" smtClean="0"/>
              <a:t>p(Y) = sum(X){ p(</a:t>
            </a:r>
            <a:r>
              <a:rPr lang="en-US" dirty="0" err="1" smtClean="0"/>
              <a:t>Y|X</a:t>
            </a:r>
            <a:r>
              <a:rPr lang="en-US" dirty="0" smtClean="0"/>
              <a:t>)p(X) }</a:t>
            </a:r>
          </a:p>
          <a:p>
            <a:endParaRPr lang="en-US" dirty="0" smtClean="0"/>
          </a:p>
          <a:p>
            <a:r>
              <a:rPr lang="en-US" dirty="0" smtClean="0"/>
              <a:t>Can we sample from the model?</a:t>
            </a:r>
          </a:p>
          <a:p>
            <a:pPr lvl="1"/>
            <a:r>
              <a:rPr lang="en-US" dirty="0" smtClean="0"/>
              <a:t>Y ~ p(</a:t>
            </a:r>
            <a:r>
              <a:rPr lang="en-US" dirty="0" err="1" smtClean="0"/>
              <a:t>Y|X</a:t>
            </a:r>
            <a:r>
              <a:rPr lang="en-US" dirty="0" smtClean="0"/>
              <a:t>)p(X)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3064" y="2967335"/>
            <a:ext cx="5085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Viterbi algorithm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9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658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HMM</vt:lpstr>
      <vt:lpstr>PowerPoint Presentation</vt:lpstr>
      <vt:lpstr>Chain Rule</vt:lpstr>
      <vt:lpstr>Assumptions</vt:lpstr>
      <vt:lpstr>Hidden Markov Model</vt:lpstr>
      <vt:lpstr>R language</vt:lpstr>
      <vt:lpstr>PowerPoint Presentation</vt:lpstr>
      <vt:lpstr>Inference from the model</vt:lpstr>
      <vt:lpstr>PowerPoint Presentation</vt:lpstr>
      <vt:lpstr>PowerPoint Presentation</vt:lpstr>
      <vt:lpstr>PowerPoint Presentation</vt:lpstr>
      <vt:lpstr>PowerPoint Presentation</vt:lpstr>
      <vt:lpstr>The method</vt:lpstr>
      <vt:lpstr>PowerPoint Presentation</vt:lpstr>
      <vt:lpstr>Learning HMM, E-step</vt:lpstr>
      <vt:lpstr>Learning HMM, M-step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Models</dc:title>
  <dc:creator>Henry Tu</dc:creator>
  <cp:lastModifiedBy>Henry Tu</cp:lastModifiedBy>
  <cp:revision>22</cp:revision>
  <dcterms:created xsi:type="dcterms:W3CDTF">2015-09-26T14:59:54Z</dcterms:created>
  <dcterms:modified xsi:type="dcterms:W3CDTF">2015-09-28T13:04:57Z</dcterms:modified>
</cp:coreProperties>
</file>