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73" r:id="rId3"/>
    <p:sldId id="274" r:id="rId4"/>
    <p:sldId id="275" r:id="rId5"/>
    <p:sldId id="276" r:id="rId6"/>
    <p:sldId id="277" r:id="rId7"/>
    <p:sldId id="278" r:id="rId8"/>
    <p:sldId id="281" r:id="rId9"/>
    <p:sldId id="279" r:id="rId10"/>
    <p:sldId id="257" r:id="rId11"/>
    <p:sldId id="258" r:id="rId12"/>
    <p:sldId id="260" r:id="rId13"/>
    <p:sldId id="292" r:id="rId14"/>
    <p:sldId id="259" r:id="rId15"/>
    <p:sldId id="263" r:id="rId16"/>
    <p:sldId id="265" r:id="rId17"/>
    <p:sldId id="262" r:id="rId18"/>
    <p:sldId id="264" r:id="rId19"/>
    <p:sldId id="267" r:id="rId20"/>
    <p:sldId id="270" r:id="rId21"/>
    <p:sldId id="268" r:id="rId22"/>
    <p:sldId id="269" r:id="rId23"/>
    <p:sldId id="272" r:id="rId24"/>
    <p:sldId id="266" r:id="rId25"/>
    <p:sldId id="284" r:id="rId26"/>
    <p:sldId id="285" r:id="rId27"/>
    <p:sldId id="291" r:id="rId28"/>
    <p:sldId id="286" r:id="rId29"/>
    <p:sldId id="287" r:id="rId30"/>
    <p:sldId id="288" r:id="rId31"/>
    <p:sldId id="290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1" autoAdjust="0"/>
    <p:restoredTop sz="78788" autoAdjust="0"/>
  </p:normalViewPr>
  <p:slideViewPr>
    <p:cSldViewPr>
      <p:cViewPr varScale="1">
        <p:scale>
          <a:sx n="77" d="100"/>
          <a:sy n="77" d="100"/>
        </p:scale>
        <p:origin x="131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CE43-36BB-425C-AF05-FEE2BAD752D6}" type="datetimeFigureOut">
              <a:rPr lang="en-US" smtClean="0"/>
              <a:t>16-Oct-15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1736-DDDE-4A72-8CFC-A965FDC43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75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CE43-36BB-425C-AF05-FEE2BAD752D6}" type="datetimeFigureOut">
              <a:rPr lang="en-US" smtClean="0"/>
              <a:t>16-Oct-15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1736-DDDE-4A72-8CFC-A965FDC43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1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CE43-36BB-425C-AF05-FEE2BAD752D6}" type="datetimeFigureOut">
              <a:rPr lang="en-US" smtClean="0"/>
              <a:t>16-Oct-15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1736-DDDE-4A72-8CFC-A965FDC43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91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CE43-36BB-425C-AF05-FEE2BAD752D6}" type="datetimeFigureOut">
              <a:rPr lang="en-US" smtClean="0"/>
              <a:t>16-Oct-15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1736-DDDE-4A72-8CFC-A965FDC43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74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CE43-36BB-425C-AF05-FEE2BAD752D6}" type="datetimeFigureOut">
              <a:rPr lang="en-US" smtClean="0"/>
              <a:t>16-Oct-15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1736-DDDE-4A72-8CFC-A965FDC43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8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CE43-36BB-425C-AF05-FEE2BAD752D6}" type="datetimeFigureOut">
              <a:rPr lang="en-US" smtClean="0"/>
              <a:t>16-Oct-15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1736-DDDE-4A72-8CFC-A965FDC43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5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CE43-36BB-425C-AF05-FEE2BAD752D6}" type="datetimeFigureOut">
              <a:rPr lang="en-US" smtClean="0"/>
              <a:t>16-Oct-15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1736-DDDE-4A72-8CFC-A965FDC43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3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CE43-36BB-425C-AF05-FEE2BAD752D6}" type="datetimeFigureOut">
              <a:rPr lang="en-US" smtClean="0"/>
              <a:t>16-Oct-15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1736-DDDE-4A72-8CFC-A965FDC43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69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CE43-36BB-425C-AF05-FEE2BAD752D6}" type="datetimeFigureOut">
              <a:rPr lang="en-US" smtClean="0"/>
              <a:t>16-Oct-15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1736-DDDE-4A72-8CFC-A965FDC43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20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CE43-36BB-425C-AF05-FEE2BAD752D6}" type="datetimeFigureOut">
              <a:rPr lang="en-US" smtClean="0"/>
              <a:t>16-Oct-15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1736-DDDE-4A72-8CFC-A965FDC43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02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CE43-36BB-425C-AF05-FEE2BAD752D6}" type="datetimeFigureOut">
              <a:rPr lang="en-US" smtClean="0"/>
              <a:t>16-Oct-15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1736-DDDE-4A72-8CFC-A965FDC43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80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2CE43-36BB-425C-AF05-FEE2BAD752D6}" type="datetimeFigureOut">
              <a:rPr lang="en-US" smtClean="0"/>
              <a:t>16-Oct-15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21736-DDDE-4A72-8CFC-A965FDC43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05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16200000">
            <a:off x="849488" y="3124200"/>
            <a:ext cx="6400800" cy="457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Henry </a:t>
            </a:r>
            <a:r>
              <a:rPr lang="en-US" dirty="0" smtClean="0"/>
              <a:t>Tu                                                                      15-sep-2015</a:t>
            </a:r>
            <a:endParaRPr lang="en-US" dirty="0"/>
          </a:p>
        </p:txBody>
      </p:sp>
      <p:sp>
        <p:nvSpPr>
          <p:cNvPr id="6" name="Pentagon 5"/>
          <p:cNvSpPr/>
          <p:nvPr/>
        </p:nvSpPr>
        <p:spPr>
          <a:xfrm>
            <a:off x="1862666" y="4114800"/>
            <a:ext cx="4487333" cy="914400"/>
          </a:xfrm>
          <a:prstGeom prst="homePlate">
            <a:avLst/>
          </a:prstGeom>
          <a:solidFill>
            <a:srgbClr val="FFC000"/>
          </a:solidFill>
          <a:ln>
            <a:solidFill>
              <a:schemeClr val="bg1">
                <a:lumMod val="95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And the bigger picture </a:t>
            </a:r>
          </a:p>
          <a:p>
            <a:pPr algn="ctr"/>
            <a:r>
              <a:rPr lang="en-US" sz="2800" dirty="0" smtClean="0"/>
              <a:t>of machine learning</a:t>
            </a:r>
            <a:endParaRPr lang="en-US" sz="2800" dirty="0"/>
          </a:p>
        </p:txBody>
      </p:sp>
      <p:sp>
        <p:nvSpPr>
          <p:cNvPr id="5" name="Pentagon 4"/>
          <p:cNvSpPr/>
          <p:nvPr/>
        </p:nvSpPr>
        <p:spPr>
          <a:xfrm>
            <a:off x="1758243" y="3047999"/>
            <a:ext cx="4114800" cy="609600"/>
          </a:xfrm>
          <a:prstGeom prst="homePlate">
            <a:avLst/>
          </a:prstGeom>
          <a:solidFill>
            <a:srgbClr val="FF0000"/>
          </a:solidFill>
          <a:ln>
            <a:solidFill>
              <a:schemeClr val="bg1">
                <a:lumMod val="95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  <a:scene3d>
            <a:camera prst="perspectiveHeroicExtreme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Classification</a:t>
            </a:r>
            <a:endParaRPr lang="en-US" sz="4400" dirty="0"/>
          </a:p>
        </p:txBody>
      </p:sp>
      <p:sp>
        <p:nvSpPr>
          <p:cNvPr id="4" name="Pentagon 3"/>
          <p:cNvSpPr/>
          <p:nvPr/>
        </p:nvSpPr>
        <p:spPr>
          <a:xfrm>
            <a:off x="2342444" y="1885244"/>
            <a:ext cx="4114800" cy="609600"/>
          </a:xfrm>
          <a:prstGeom prst="homePlate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Clustering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6808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4686" y="2036311"/>
            <a:ext cx="8294387" cy="36163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0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Key concepts of</a:t>
            </a:r>
          </a:p>
          <a:p>
            <a:pPr algn="ctr"/>
            <a:r>
              <a:rPr lang="en-US" sz="115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Classification</a:t>
            </a:r>
          </a:p>
          <a:p>
            <a:pPr algn="ctr"/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(supervised learning)</a:t>
            </a:r>
            <a:endParaRPr lang="en-US" sz="5400" b="1" cap="none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943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533400"/>
            <a:ext cx="2057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121 0 0 0 0 0 -&gt; 1</a:t>
            </a:r>
          </a:p>
          <a:p>
            <a:r>
              <a:rPr lang="en-US" dirty="0" smtClean="0"/>
              <a:t>122 0 0 0 0 </a:t>
            </a:r>
            <a:r>
              <a:rPr lang="en-US" dirty="0"/>
              <a:t>0 -&gt; 1</a:t>
            </a:r>
            <a:endParaRPr lang="en-US" dirty="0" smtClean="0"/>
          </a:p>
          <a:p>
            <a:r>
              <a:rPr lang="en-US" dirty="0" smtClean="0"/>
              <a:t>123 0 0 0 0 </a:t>
            </a:r>
            <a:r>
              <a:rPr lang="en-US" dirty="0"/>
              <a:t>0 -&gt; 1</a:t>
            </a:r>
            <a:endParaRPr lang="en-US" dirty="0" smtClean="0"/>
          </a:p>
          <a:p>
            <a:r>
              <a:rPr lang="en-US" dirty="0" smtClean="0"/>
              <a:t>124 0 0 0 0 </a:t>
            </a:r>
            <a:r>
              <a:rPr lang="en-US" dirty="0"/>
              <a:t>0 -&gt; 1</a:t>
            </a:r>
            <a:endParaRPr lang="en-US" dirty="0" smtClean="0"/>
          </a:p>
          <a:p>
            <a:r>
              <a:rPr lang="en-US" dirty="0" smtClean="0"/>
              <a:t>125 0 0 0 0 </a:t>
            </a:r>
            <a:r>
              <a:rPr lang="en-US" dirty="0"/>
              <a:t>0 -&gt; 1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0 0 231 0 0 </a:t>
            </a:r>
            <a:r>
              <a:rPr lang="en-US" dirty="0"/>
              <a:t>0 -&gt; </a:t>
            </a:r>
            <a:r>
              <a:rPr lang="en-US" dirty="0" smtClean="0"/>
              <a:t>2</a:t>
            </a:r>
          </a:p>
          <a:p>
            <a:r>
              <a:rPr lang="en-US" dirty="0" smtClean="0"/>
              <a:t>0 0 232 0 0 </a:t>
            </a:r>
            <a:r>
              <a:rPr lang="en-US" dirty="0"/>
              <a:t>0 -&gt; </a:t>
            </a:r>
            <a:r>
              <a:rPr lang="en-US" dirty="0" smtClean="0"/>
              <a:t>2</a:t>
            </a:r>
          </a:p>
          <a:p>
            <a:r>
              <a:rPr lang="en-US" dirty="0" smtClean="0"/>
              <a:t>0 0 233 0 0 </a:t>
            </a:r>
            <a:r>
              <a:rPr lang="en-US" dirty="0"/>
              <a:t>0 -&gt; </a:t>
            </a:r>
            <a:r>
              <a:rPr lang="en-US" dirty="0" smtClean="0"/>
              <a:t>2</a:t>
            </a:r>
          </a:p>
          <a:p>
            <a:r>
              <a:rPr lang="en-US" dirty="0" smtClean="0"/>
              <a:t>0 0 234 0 0 </a:t>
            </a:r>
            <a:r>
              <a:rPr lang="en-US" dirty="0"/>
              <a:t>0 -&gt; </a:t>
            </a:r>
            <a:r>
              <a:rPr lang="en-US" dirty="0" smtClean="0"/>
              <a:t>2</a:t>
            </a:r>
          </a:p>
          <a:p>
            <a:r>
              <a:rPr lang="en-US" dirty="0" smtClean="0"/>
              <a:t>0 0 235 0 0 </a:t>
            </a:r>
            <a:r>
              <a:rPr lang="en-US" dirty="0"/>
              <a:t>0 -&gt; </a:t>
            </a:r>
            <a:r>
              <a:rPr lang="en-US" dirty="0" smtClean="0"/>
              <a:t>2</a:t>
            </a:r>
          </a:p>
          <a:p>
            <a:endParaRPr lang="en-US" dirty="0" smtClean="0"/>
          </a:p>
          <a:p>
            <a:r>
              <a:rPr lang="en-US" dirty="0" smtClean="0"/>
              <a:t>0 0 0 0 0 </a:t>
            </a:r>
            <a:r>
              <a:rPr lang="en-US" dirty="0"/>
              <a:t>341 -&gt; </a:t>
            </a:r>
            <a:r>
              <a:rPr lang="en-US" dirty="0" smtClean="0"/>
              <a:t>3</a:t>
            </a:r>
          </a:p>
          <a:p>
            <a:r>
              <a:rPr lang="en-US" dirty="0" smtClean="0"/>
              <a:t>0 0 0 0 0 </a:t>
            </a:r>
            <a:r>
              <a:rPr lang="en-US" dirty="0"/>
              <a:t>342 -&gt; </a:t>
            </a:r>
            <a:r>
              <a:rPr lang="en-US" dirty="0" smtClean="0"/>
              <a:t>3</a:t>
            </a:r>
          </a:p>
          <a:p>
            <a:r>
              <a:rPr lang="en-US" dirty="0" smtClean="0"/>
              <a:t>0 0 0 0 0 </a:t>
            </a:r>
            <a:r>
              <a:rPr lang="en-US" dirty="0"/>
              <a:t>343 -&gt; </a:t>
            </a:r>
            <a:r>
              <a:rPr lang="en-US" dirty="0" smtClean="0"/>
              <a:t>3</a:t>
            </a:r>
          </a:p>
          <a:p>
            <a:r>
              <a:rPr lang="en-US" dirty="0" smtClean="0"/>
              <a:t>0 0 0 0 0 </a:t>
            </a:r>
            <a:r>
              <a:rPr lang="en-US" dirty="0"/>
              <a:t>344 -&gt; </a:t>
            </a:r>
            <a:r>
              <a:rPr lang="en-US" dirty="0" smtClean="0"/>
              <a:t>3</a:t>
            </a:r>
          </a:p>
          <a:p>
            <a:r>
              <a:rPr lang="en-US" dirty="0" smtClean="0"/>
              <a:t>0 0 0 0 0 </a:t>
            </a:r>
            <a:r>
              <a:rPr lang="en-US" dirty="0"/>
              <a:t>345 -&gt; </a:t>
            </a:r>
            <a:r>
              <a:rPr lang="en-US" dirty="0" smtClean="0"/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10200" y="884583"/>
            <a:ext cx="2209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120 0 0 0 0 0 -&gt; ?</a:t>
            </a:r>
          </a:p>
          <a:p>
            <a:r>
              <a:rPr lang="en-US" dirty="0" smtClean="0"/>
              <a:t>127 0 0 0 0 </a:t>
            </a:r>
            <a:r>
              <a:rPr lang="en-US" dirty="0"/>
              <a:t>0 -&gt; 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 smtClean="0"/>
              <a:t>0 0 229 0 0 </a:t>
            </a:r>
            <a:r>
              <a:rPr lang="en-US" dirty="0"/>
              <a:t>0 -&gt; ?</a:t>
            </a:r>
            <a:endParaRPr lang="en-US" dirty="0" smtClean="0"/>
          </a:p>
          <a:p>
            <a:r>
              <a:rPr lang="en-US" dirty="0" smtClean="0"/>
              <a:t>0 0 238 0 0 1 </a:t>
            </a:r>
            <a:r>
              <a:rPr lang="en-US" dirty="0"/>
              <a:t>-&gt; 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0 0 0 1 0 340 </a:t>
            </a:r>
            <a:r>
              <a:rPr lang="en-US" dirty="0"/>
              <a:t>-&gt; ?</a:t>
            </a:r>
            <a:endParaRPr lang="en-US" dirty="0" smtClean="0"/>
          </a:p>
          <a:p>
            <a:r>
              <a:rPr lang="en-US" dirty="0" smtClean="0"/>
              <a:t>1 0 0 0 0 </a:t>
            </a:r>
            <a:r>
              <a:rPr lang="en-US" dirty="0"/>
              <a:t>342 -&gt; 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121 </a:t>
            </a:r>
            <a:r>
              <a:rPr lang="en-US" dirty="0"/>
              <a:t>0 0 0 0 </a:t>
            </a:r>
            <a:r>
              <a:rPr lang="en-US" dirty="0" smtClean="0"/>
              <a:t>347 </a:t>
            </a:r>
            <a:r>
              <a:rPr lang="en-US" dirty="0"/>
              <a:t>-&gt;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3614530" y="4800600"/>
            <a:ext cx="3091070" cy="1295400"/>
          </a:xfrm>
          <a:prstGeom prst="wedgeRoundRectCallout">
            <a:avLst>
              <a:gd name="adj1" fmla="val -20833"/>
              <a:gd name="adj2" fmla="val -67935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Labeling new input based on the relationships between old input/output</a:t>
            </a:r>
          </a:p>
          <a:p>
            <a:pPr algn="ctr"/>
            <a:r>
              <a:rPr lang="en-US" dirty="0" smtClean="0"/>
              <a:t>y = classify(x, 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225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533400"/>
            <a:ext cx="2057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121 0 0 0 0 0 -&gt; 1</a:t>
            </a:r>
          </a:p>
          <a:p>
            <a:r>
              <a:rPr lang="en-US" dirty="0" smtClean="0"/>
              <a:t>122 0 0 0 0 </a:t>
            </a:r>
            <a:r>
              <a:rPr lang="en-US" dirty="0"/>
              <a:t>0 -&gt; 1</a:t>
            </a:r>
            <a:endParaRPr lang="en-US" dirty="0" smtClean="0"/>
          </a:p>
          <a:p>
            <a:r>
              <a:rPr lang="en-US" dirty="0" smtClean="0"/>
              <a:t>123 0 0 0 0 </a:t>
            </a:r>
            <a:r>
              <a:rPr lang="en-US" dirty="0"/>
              <a:t>0 -&gt; 1</a:t>
            </a:r>
            <a:endParaRPr lang="en-US" dirty="0" smtClean="0"/>
          </a:p>
          <a:p>
            <a:r>
              <a:rPr lang="en-US" dirty="0" smtClean="0"/>
              <a:t>124 0 0 0 0 </a:t>
            </a:r>
            <a:r>
              <a:rPr lang="en-US" dirty="0"/>
              <a:t>0 -&gt; 1</a:t>
            </a:r>
            <a:endParaRPr lang="en-US" dirty="0" smtClean="0"/>
          </a:p>
          <a:p>
            <a:r>
              <a:rPr lang="en-US" dirty="0" smtClean="0"/>
              <a:t>125 0 0 0 0 </a:t>
            </a:r>
            <a:r>
              <a:rPr lang="en-US" dirty="0"/>
              <a:t>0 -&gt; 1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0 0 231 0 0 </a:t>
            </a:r>
            <a:r>
              <a:rPr lang="en-US" dirty="0"/>
              <a:t>0 -&gt; </a:t>
            </a:r>
            <a:r>
              <a:rPr lang="en-US" dirty="0" smtClean="0"/>
              <a:t>2</a:t>
            </a:r>
          </a:p>
          <a:p>
            <a:r>
              <a:rPr lang="en-US" dirty="0" smtClean="0"/>
              <a:t>0 0 232 0 0 </a:t>
            </a:r>
            <a:r>
              <a:rPr lang="en-US" dirty="0"/>
              <a:t>0 -&gt; </a:t>
            </a:r>
            <a:r>
              <a:rPr lang="en-US" dirty="0" smtClean="0"/>
              <a:t>2</a:t>
            </a:r>
          </a:p>
          <a:p>
            <a:r>
              <a:rPr lang="en-US" dirty="0" smtClean="0"/>
              <a:t>0 0 233 0 0 </a:t>
            </a:r>
            <a:r>
              <a:rPr lang="en-US" dirty="0"/>
              <a:t>0 -&gt; </a:t>
            </a:r>
            <a:r>
              <a:rPr lang="en-US" dirty="0" smtClean="0"/>
              <a:t>2</a:t>
            </a:r>
          </a:p>
          <a:p>
            <a:r>
              <a:rPr lang="en-US" dirty="0" smtClean="0"/>
              <a:t>0 0 234 0 0 </a:t>
            </a:r>
            <a:r>
              <a:rPr lang="en-US" dirty="0"/>
              <a:t>0 -&gt; </a:t>
            </a:r>
            <a:r>
              <a:rPr lang="en-US" dirty="0" smtClean="0"/>
              <a:t>2</a:t>
            </a:r>
          </a:p>
          <a:p>
            <a:r>
              <a:rPr lang="en-US" dirty="0" smtClean="0"/>
              <a:t>0 0 235 0 0 </a:t>
            </a:r>
            <a:r>
              <a:rPr lang="en-US" dirty="0"/>
              <a:t>0 -&gt; </a:t>
            </a:r>
            <a:r>
              <a:rPr lang="en-US" dirty="0" smtClean="0"/>
              <a:t>2</a:t>
            </a:r>
          </a:p>
          <a:p>
            <a:endParaRPr lang="en-US" dirty="0" smtClean="0"/>
          </a:p>
          <a:p>
            <a:r>
              <a:rPr lang="en-US" dirty="0" smtClean="0"/>
              <a:t>0 0 0 0 0 </a:t>
            </a:r>
            <a:r>
              <a:rPr lang="en-US" dirty="0"/>
              <a:t>341 -&gt; </a:t>
            </a:r>
            <a:r>
              <a:rPr lang="en-US" dirty="0" smtClean="0"/>
              <a:t>3</a:t>
            </a:r>
          </a:p>
          <a:p>
            <a:r>
              <a:rPr lang="en-US" dirty="0" smtClean="0"/>
              <a:t>0 0 0 0 0 </a:t>
            </a:r>
            <a:r>
              <a:rPr lang="en-US" dirty="0"/>
              <a:t>342 -&gt; </a:t>
            </a:r>
            <a:r>
              <a:rPr lang="en-US" dirty="0" smtClean="0"/>
              <a:t>3</a:t>
            </a:r>
          </a:p>
          <a:p>
            <a:r>
              <a:rPr lang="en-US" dirty="0" smtClean="0"/>
              <a:t>0 0 0 0 0 </a:t>
            </a:r>
            <a:r>
              <a:rPr lang="en-US" dirty="0"/>
              <a:t>343 -&gt; </a:t>
            </a:r>
            <a:r>
              <a:rPr lang="en-US" dirty="0" smtClean="0"/>
              <a:t>3</a:t>
            </a:r>
          </a:p>
          <a:p>
            <a:r>
              <a:rPr lang="en-US" dirty="0" smtClean="0"/>
              <a:t>0 0 0 0 0 </a:t>
            </a:r>
            <a:r>
              <a:rPr lang="en-US" dirty="0"/>
              <a:t>344 -&gt; </a:t>
            </a:r>
            <a:r>
              <a:rPr lang="en-US" dirty="0" smtClean="0"/>
              <a:t>3</a:t>
            </a:r>
          </a:p>
          <a:p>
            <a:r>
              <a:rPr lang="en-US" dirty="0" smtClean="0"/>
              <a:t>0 0 0 0 0 </a:t>
            </a:r>
            <a:r>
              <a:rPr lang="en-US" dirty="0"/>
              <a:t>345 -&gt; </a:t>
            </a:r>
            <a:r>
              <a:rPr lang="en-US" dirty="0" smtClean="0"/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29400" y="884583"/>
            <a:ext cx="2209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120 0 0 0 0 0 -&gt; ?</a:t>
            </a:r>
          </a:p>
          <a:p>
            <a:r>
              <a:rPr lang="en-US" dirty="0" smtClean="0"/>
              <a:t>127 0 0 0 0 </a:t>
            </a:r>
            <a:r>
              <a:rPr lang="en-US" dirty="0"/>
              <a:t>0 -&gt; 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 smtClean="0"/>
              <a:t>0 0 229 0 0 </a:t>
            </a:r>
            <a:r>
              <a:rPr lang="en-US" dirty="0"/>
              <a:t>0 -&gt; ?</a:t>
            </a:r>
            <a:endParaRPr lang="en-US" dirty="0" smtClean="0"/>
          </a:p>
          <a:p>
            <a:r>
              <a:rPr lang="en-US" dirty="0" smtClean="0"/>
              <a:t>0 0 238 0 0 1 </a:t>
            </a:r>
            <a:r>
              <a:rPr lang="en-US" dirty="0"/>
              <a:t>-&gt; 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0 0 0 1 0 340 </a:t>
            </a:r>
            <a:r>
              <a:rPr lang="en-US" dirty="0"/>
              <a:t>-&gt; ?</a:t>
            </a:r>
            <a:endParaRPr lang="en-US" dirty="0" smtClean="0"/>
          </a:p>
          <a:p>
            <a:r>
              <a:rPr lang="en-US" dirty="0" smtClean="0"/>
              <a:t>1 0 0 0 0 </a:t>
            </a:r>
            <a:r>
              <a:rPr lang="en-US" dirty="0"/>
              <a:t>342 -&gt; 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121 </a:t>
            </a:r>
            <a:r>
              <a:rPr lang="en-US" dirty="0"/>
              <a:t>0 0 0 0 </a:t>
            </a:r>
            <a:r>
              <a:rPr lang="en-US" dirty="0" smtClean="0"/>
              <a:t>347 </a:t>
            </a:r>
            <a:r>
              <a:rPr lang="en-US" dirty="0"/>
              <a:t>-&gt;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3276600" y="3352800"/>
            <a:ext cx="2895600" cy="1295400"/>
          </a:xfrm>
          <a:prstGeom prst="wedgeRoundRectCallout">
            <a:avLst>
              <a:gd name="adj1" fmla="val -20833"/>
              <a:gd name="adj2" fmla="val -67935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Function-based classification</a:t>
            </a:r>
          </a:p>
          <a:p>
            <a:pPr algn="ctr"/>
            <a:r>
              <a:rPr lang="en-US" sz="1600" dirty="0" smtClean="0"/>
              <a:t>Model-based classification</a:t>
            </a:r>
          </a:p>
          <a:p>
            <a:pPr algn="ctr"/>
            <a:r>
              <a:rPr lang="en-US" sz="1600" dirty="0" smtClean="0"/>
              <a:t>Parametric method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3614530" y="1981200"/>
            <a:ext cx="1828800" cy="76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 = h(x, </a:t>
            </a:r>
            <a:r>
              <a:rPr lang="en-US" dirty="0" smtClean="0">
                <a:sym typeface="Symbol"/>
              </a:rPr>
              <a:t>)</a:t>
            </a:r>
          </a:p>
          <a:p>
            <a:pPr algn="ctr"/>
            <a:r>
              <a:rPr lang="en-US" dirty="0" smtClean="0">
                <a:sym typeface="Symbol"/>
              </a:rPr>
              <a:t> = learn(D)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2362200" y="2057400"/>
            <a:ext cx="1143000" cy="6858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Learning</a:t>
            </a:r>
          </a:p>
          <a:p>
            <a:pPr algn="ctr"/>
            <a:r>
              <a:rPr lang="en-US" sz="1200" dirty="0" smtClean="0"/>
              <a:t>Estimation</a:t>
            </a:r>
            <a:endParaRPr lang="en-US" sz="1200" dirty="0"/>
          </a:p>
        </p:txBody>
      </p:sp>
      <p:sp>
        <p:nvSpPr>
          <p:cNvPr id="7" name="Right Arrow 6"/>
          <p:cNvSpPr/>
          <p:nvPr/>
        </p:nvSpPr>
        <p:spPr>
          <a:xfrm>
            <a:off x="5562600" y="1981200"/>
            <a:ext cx="990600" cy="6477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Applying</a:t>
            </a:r>
          </a:p>
          <a:p>
            <a:pPr algn="ctr"/>
            <a:r>
              <a:rPr lang="en-US" sz="1100" dirty="0" smtClean="0"/>
              <a:t>Classifying</a:t>
            </a:r>
            <a:endParaRPr lang="en-US" sz="1100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4528930" y="5181600"/>
            <a:ext cx="3205370" cy="1295400"/>
          </a:xfrm>
          <a:prstGeom prst="wedgeRoundRectCallout">
            <a:avLst>
              <a:gd name="adj1" fmla="val -20833"/>
              <a:gd name="adj2" fmla="val -67935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Non-parametric methods (</a:t>
            </a:r>
            <a:r>
              <a:rPr lang="en-US" sz="1600" dirty="0" err="1" smtClean="0"/>
              <a:t>kNN</a:t>
            </a:r>
            <a:r>
              <a:rPr lang="en-US" sz="1600" dirty="0" smtClean="0"/>
              <a:t>, histogram) do not need a model and model assumptions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6201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NBC decision function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47800" y="19050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y* = </a:t>
            </a:r>
            <a:r>
              <a:rPr lang="en-US" dirty="0" err="1" smtClean="0"/>
              <a:t>argmax</a:t>
            </a:r>
            <a:r>
              <a:rPr lang="en-US" dirty="0" smtClean="0"/>
              <a:t>{ p(y| x) : all y in labels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64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559904"/>
            <a:ext cx="18288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x1 = 121 0 0 0 0 0</a:t>
            </a:r>
          </a:p>
          <a:p>
            <a:r>
              <a:rPr lang="en-US" sz="1600" dirty="0" smtClean="0"/>
              <a:t>x2 </a:t>
            </a:r>
            <a:r>
              <a:rPr lang="en-US" sz="1600" dirty="0"/>
              <a:t>= 122 </a:t>
            </a:r>
            <a:r>
              <a:rPr lang="en-US" sz="1600" dirty="0" smtClean="0"/>
              <a:t>0 0 0 0 0</a:t>
            </a:r>
          </a:p>
          <a:p>
            <a:r>
              <a:rPr lang="en-US" sz="1600" dirty="0" smtClean="0"/>
              <a:t>x3 </a:t>
            </a:r>
            <a:r>
              <a:rPr lang="en-US" sz="1600" dirty="0"/>
              <a:t>= 123 </a:t>
            </a:r>
            <a:r>
              <a:rPr lang="en-US" sz="1600" dirty="0" smtClean="0"/>
              <a:t>0 0 0 0 0</a:t>
            </a:r>
          </a:p>
          <a:p>
            <a:r>
              <a:rPr lang="en-US" sz="1600" dirty="0" smtClean="0"/>
              <a:t>x4 </a:t>
            </a:r>
            <a:r>
              <a:rPr lang="en-US" sz="1600" dirty="0"/>
              <a:t>= 124 </a:t>
            </a:r>
            <a:r>
              <a:rPr lang="en-US" sz="1600" dirty="0" smtClean="0"/>
              <a:t>0 0 0 0 0</a:t>
            </a:r>
          </a:p>
          <a:p>
            <a:r>
              <a:rPr lang="en-US" sz="1600" dirty="0" smtClean="0"/>
              <a:t>x5 </a:t>
            </a:r>
            <a:r>
              <a:rPr lang="en-US" sz="1600" dirty="0"/>
              <a:t>= 125 </a:t>
            </a:r>
            <a:r>
              <a:rPr lang="en-US" sz="1600" dirty="0" smtClean="0"/>
              <a:t>0 0 0 0 0</a:t>
            </a:r>
          </a:p>
          <a:p>
            <a:endParaRPr lang="en-US" sz="1600" dirty="0" smtClean="0"/>
          </a:p>
          <a:p>
            <a:r>
              <a:rPr lang="en-US" sz="1600" dirty="0" smtClean="0"/>
              <a:t>x6 </a:t>
            </a:r>
            <a:r>
              <a:rPr lang="en-US" sz="1600" dirty="0"/>
              <a:t>= 0 </a:t>
            </a:r>
            <a:r>
              <a:rPr lang="en-US" sz="1600" dirty="0" smtClean="0"/>
              <a:t>0 231 0 0 0</a:t>
            </a:r>
          </a:p>
          <a:p>
            <a:r>
              <a:rPr lang="en-US" sz="1600" dirty="0" smtClean="0"/>
              <a:t>x7 </a:t>
            </a:r>
            <a:r>
              <a:rPr lang="en-US" sz="1600" dirty="0"/>
              <a:t>= 0 </a:t>
            </a:r>
            <a:r>
              <a:rPr lang="en-US" sz="1600" dirty="0" smtClean="0"/>
              <a:t>0 232 0 0 0</a:t>
            </a:r>
          </a:p>
          <a:p>
            <a:r>
              <a:rPr lang="en-US" sz="1600" dirty="0" smtClean="0"/>
              <a:t>x8 </a:t>
            </a:r>
            <a:r>
              <a:rPr lang="en-US" sz="1600" dirty="0"/>
              <a:t>= 0 </a:t>
            </a:r>
            <a:r>
              <a:rPr lang="en-US" sz="1600" dirty="0" smtClean="0"/>
              <a:t>0 233 0 0 0</a:t>
            </a:r>
          </a:p>
          <a:p>
            <a:r>
              <a:rPr lang="en-US" sz="1600" dirty="0" smtClean="0"/>
              <a:t>x9 </a:t>
            </a:r>
            <a:r>
              <a:rPr lang="en-US" sz="1600" dirty="0"/>
              <a:t>= 0 </a:t>
            </a:r>
            <a:r>
              <a:rPr lang="en-US" sz="1600" dirty="0" smtClean="0"/>
              <a:t>0 234 0 0 0</a:t>
            </a:r>
          </a:p>
          <a:p>
            <a:r>
              <a:rPr lang="en-US" sz="1600" dirty="0" smtClean="0"/>
              <a:t>x10 </a:t>
            </a:r>
            <a:r>
              <a:rPr lang="en-US" sz="1600" dirty="0"/>
              <a:t>= 0 </a:t>
            </a:r>
            <a:r>
              <a:rPr lang="en-US" sz="1600" dirty="0" smtClean="0"/>
              <a:t>0 235 0 0 0</a:t>
            </a:r>
          </a:p>
          <a:p>
            <a:endParaRPr lang="en-US" sz="1600" dirty="0" smtClean="0"/>
          </a:p>
          <a:p>
            <a:r>
              <a:rPr lang="en-US" sz="1600" dirty="0" smtClean="0"/>
              <a:t>x11 </a:t>
            </a:r>
            <a:r>
              <a:rPr lang="en-US" sz="1600" dirty="0"/>
              <a:t>= 0 </a:t>
            </a:r>
            <a:r>
              <a:rPr lang="en-US" sz="1600" dirty="0" smtClean="0"/>
              <a:t>0 0 0 0 341</a:t>
            </a:r>
          </a:p>
          <a:p>
            <a:r>
              <a:rPr lang="en-US" sz="1600" dirty="0" smtClean="0"/>
              <a:t>x12 </a:t>
            </a:r>
            <a:r>
              <a:rPr lang="en-US" sz="1600" dirty="0"/>
              <a:t>= 0 </a:t>
            </a:r>
            <a:r>
              <a:rPr lang="en-US" sz="1600" dirty="0" smtClean="0"/>
              <a:t>0 0 0 0 342</a:t>
            </a:r>
          </a:p>
          <a:p>
            <a:r>
              <a:rPr lang="en-US" sz="1600" dirty="0" smtClean="0"/>
              <a:t>x13 </a:t>
            </a:r>
            <a:r>
              <a:rPr lang="en-US" sz="1600" dirty="0"/>
              <a:t>= 0 </a:t>
            </a:r>
            <a:r>
              <a:rPr lang="en-US" sz="1600" dirty="0" smtClean="0"/>
              <a:t>0 0 0 0 343</a:t>
            </a:r>
          </a:p>
          <a:p>
            <a:r>
              <a:rPr lang="en-US" sz="1600" dirty="0" smtClean="0"/>
              <a:t>x14 </a:t>
            </a:r>
            <a:r>
              <a:rPr lang="en-US" sz="1600" dirty="0"/>
              <a:t>= 0 </a:t>
            </a:r>
            <a:r>
              <a:rPr lang="en-US" sz="1600" dirty="0" smtClean="0"/>
              <a:t>0 0 0 0 344</a:t>
            </a:r>
          </a:p>
          <a:p>
            <a:r>
              <a:rPr lang="en-US" sz="1600" dirty="0" smtClean="0"/>
              <a:t>x15 </a:t>
            </a:r>
            <a:r>
              <a:rPr lang="en-US" sz="1600" dirty="0"/>
              <a:t>= 0 </a:t>
            </a:r>
            <a:r>
              <a:rPr lang="en-US" sz="1600" dirty="0" smtClean="0"/>
              <a:t>0 0 0 0 345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1905000" y="5334000"/>
            <a:ext cx="3048000" cy="990600"/>
          </a:xfrm>
          <a:prstGeom prst="wedgeRoundRectCallout">
            <a:avLst>
              <a:gd name="adj1" fmla="val 23260"/>
              <a:gd name="adj2" fmla="val -71181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Finding the function y = h(x, </a:t>
            </a:r>
            <a:r>
              <a:rPr lang="en-US" sz="1600" dirty="0" smtClean="0">
                <a:sym typeface="Symbol"/>
              </a:rPr>
              <a:t></a:t>
            </a:r>
            <a:r>
              <a:rPr lang="en-US" sz="1600" dirty="0" smtClean="0"/>
              <a:t>) </a:t>
            </a:r>
          </a:p>
          <a:p>
            <a:pPr algn="ctr"/>
            <a:r>
              <a:rPr lang="en-US" sz="1600" dirty="0" smtClean="0"/>
              <a:t>that fits the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81400" y="573156"/>
            <a:ext cx="22860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h1 </a:t>
            </a:r>
            <a:r>
              <a:rPr lang="en-US" sz="1600" dirty="0"/>
              <a:t>= h(121 </a:t>
            </a:r>
            <a:r>
              <a:rPr lang="en-US" sz="1600" dirty="0" smtClean="0"/>
              <a:t>0 0 0 0 0, </a:t>
            </a:r>
            <a:r>
              <a:rPr lang="en-US" sz="1600" dirty="0" smtClean="0">
                <a:sym typeface="Symbol"/>
              </a:rPr>
              <a:t>)</a:t>
            </a:r>
            <a:endParaRPr lang="en-US" sz="1600" dirty="0" smtClean="0"/>
          </a:p>
          <a:p>
            <a:r>
              <a:rPr lang="en-US" sz="1600" dirty="0" smtClean="0"/>
              <a:t>h2 </a:t>
            </a:r>
            <a:r>
              <a:rPr lang="en-US" sz="1600" dirty="0"/>
              <a:t>= h(</a:t>
            </a:r>
            <a:r>
              <a:rPr lang="en-US" sz="1600" dirty="0" smtClean="0"/>
              <a:t>122 0 0 0 0 </a:t>
            </a:r>
            <a:r>
              <a:rPr lang="en-US" sz="1600" dirty="0"/>
              <a:t>0 , </a:t>
            </a:r>
            <a:r>
              <a:rPr lang="en-US" sz="1600" dirty="0">
                <a:sym typeface="Symbol"/>
              </a:rPr>
              <a:t>)</a:t>
            </a:r>
            <a:endParaRPr lang="en-US" sz="1600" dirty="0" smtClean="0"/>
          </a:p>
          <a:p>
            <a:r>
              <a:rPr lang="en-US" sz="1600" dirty="0" smtClean="0"/>
              <a:t>h3 </a:t>
            </a:r>
            <a:r>
              <a:rPr lang="en-US" sz="1600" dirty="0"/>
              <a:t>= h(</a:t>
            </a:r>
            <a:r>
              <a:rPr lang="en-US" sz="1600" dirty="0" smtClean="0"/>
              <a:t>123 0 0 0 0 </a:t>
            </a:r>
            <a:r>
              <a:rPr lang="en-US" sz="1600" dirty="0"/>
              <a:t>0 , </a:t>
            </a:r>
            <a:r>
              <a:rPr lang="en-US" sz="1600" dirty="0">
                <a:sym typeface="Symbol"/>
              </a:rPr>
              <a:t>)</a:t>
            </a:r>
            <a:endParaRPr lang="en-US" sz="1600" dirty="0" smtClean="0"/>
          </a:p>
          <a:p>
            <a:r>
              <a:rPr lang="en-US" sz="1600" dirty="0" smtClean="0"/>
              <a:t>h4 </a:t>
            </a:r>
            <a:r>
              <a:rPr lang="en-US" sz="1600" dirty="0"/>
              <a:t>= h(</a:t>
            </a:r>
            <a:r>
              <a:rPr lang="en-US" sz="1600" dirty="0" smtClean="0"/>
              <a:t>124 0 0 0 0 </a:t>
            </a:r>
            <a:r>
              <a:rPr lang="en-US" sz="1600" dirty="0"/>
              <a:t>0 , </a:t>
            </a:r>
            <a:r>
              <a:rPr lang="en-US" sz="1600" dirty="0">
                <a:sym typeface="Symbol"/>
              </a:rPr>
              <a:t>)</a:t>
            </a:r>
            <a:endParaRPr lang="en-US" sz="1600" dirty="0" smtClean="0"/>
          </a:p>
          <a:p>
            <a:r>
              <a:rPr lang="en-US" sz="1600" dirty="0" smtClean="0"/>
              <a:t>h5 </a:t>
            </a:r>
            <a:r>
              <a:rPr lang="en-US" sz="1600" dirty="0"/>
              <a:t>= h(</a:t>
            </a:r>
            <a:r>
              <a:rPr lang="en-US" sz="1600" dirty="0" smtClean="0"/>
              <a:t>125 0 0 0 0 </a:t>
            </a:r>
            <a:r>
              <a:rPr lang="en-US" sz="1600" dirty="0"/>
              <a:t>0 , </a:t>
            </a:r>
            <a:r>
              <a:rPr lang="en-US" sz="1600" dirty="0">
                <a:sym typeface="Symbol"/>
              </a:rPr>
              <a:t>)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h6 </a:t>
            </a:r>
            <a:r>
              <a:rPr lang="en-US" sz="1600" dirty="0"/>
              <a:t>= h(</a:t>
            </a:r>
            <a:r>
              <a:rPr lang="en-US" sz="1600" dirty="0" smtClean="0"/>
              <a:t>0 0 231 0 0 0, </a:t>
            </a:r>
            <a:r>
              <a:rPr lang="en-US" sz="1600" dirty="0" smtClean="0">
                <a:sym typeface="Symbol"/>
              </a:rPr>
              <a:t>)</a:t>
            </a:r>
            <a:endParaRPr lang="en-US" sz="1600" dirty="0" smtClean="0"/>
          </a:p>
          <a:p>
            <a:r>
              <a:rPr lang="en-US" sz="1600" dirty="0" smtClean="0"/>
              <a:t>h7 </a:t>
            </a:r>
            <a:r>
              <a:rPr lang="en-US" sz="1600" dirty="0"/>
              <a:t>= h(</a:t>
            </a:r>
            <a:r>
              <a:rPr lang="en-US" sz="1600" dirty="0" smtClean="0"/>
              <a:t>0 0 232 0 0 0, </a:t>
            </a:r>
            <a:r>
              <a:rPr lang="en-US" sz="1600" dirty="0">
                <a:sym typeface="Symbol"/>
              </a:rPr>
              <a:t>)</a:t>
            </a:r>
            <a:endParaRPr lang="en-US" sz="1600" dirty="0" smtClean="0"/>
          </a:p>
          <a:p>
            <a:r>
              <a:rPr lang="en-US" sz="1600" dirty="0" smtClean="0"/>
              <a:t>h8 </a:t>
            </a:r>
            <a:r>
              <a:rPr lang="en-US" sz="1600" dirty="0"/>
              <a:t>= h(</a:t>
            </a:r>
            <a:r>
              <a:rPr lang="en-US" sz="1600" dirty="0" smtClean="0"/>
              <a:t>0 0 233 0 0 0, </a:t>
            </a:r>
            <a:r>
              <a:rPr lang="en-US" sz="1600" dirty="0">
                <a:sym typeface="Symbol"/>
              </a:rPr>
              <a:t>)</a:t>
            </a:r>
            <a:endParaRPr lang="en-US" sz="1600" dirty="0" smtClean="0"/>
          </a:p>
          <a:p>
            <a:r>
              <a:rPr lang="en-US" sz="1600" dirty="0" smtClean="0"/>
              <a:t>h9 </a:t>
            </a:r>
            <a:r>
              <a:rPr lang="en-US" sz="1600" dirty="0"/>
              <a:t>= h(</a:t>
            </a:r>
            <a:r>
              <a:rPr lang="en-US" sz="1600" dirty="0" smtClean="0"/>
              <a:t>0 0 234 0 0 0, </a:t>
            </a:r>
            <a:r>
              <a:rPr lang="en-US" sz="1600" dirty="0">
                <a:sym typeface="Symbol"/>
              </a:rPr>
              <a:t>)</a:t>
            </a:r>
            <a:endParaRPr lang="en-US" sz="1600" dirty="0" smtClean="0"/>
          </a:p>
          <a:p>
            <a:r>
              <a:rPr lang="en-US" sz="1600" dirty="0" smtClean="0"/>
              <a:t>h10 </a:t>
            </a:r>
            <a:r>
              <a:rPr lang="en-US" sz="1600" dirty="0"/>
              <a:t>= h(</a:t>
            </a:r>
            <a:r>
              <a:rPr lang="en-US" sz="1600" dirty="0" smtClean="0"/>
              <a:t>0 0 235 0 0 0, </a:t>
            </a:r>
            <a:r>
              <a:rPr lang="en-US" sz="1600" dirty="0">
                <a:sym typeface="Symbol"/>
              </a:rPr>
              <a:t>)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h11 </a:t>
            </a:r>
            <a:r>
              <a:rPr lang="en-US" sz="1600" dirty="0"/>
              <a:t>= 0 </a:t>
            </a:r>
            <a:r>
              <a:rPr lang="en-US" sz="1600" dirty="0" smtClean="0"/>
              <a:t>0 0 0 0 341, </a:t>
            </a:r>
            <a:r>
              <a:rPr lang="en-US" sz="1600" dirty="0">
                <a:sym typeface="Symbol"/>
              </a:rPr>
              <a:t>)</a:t>
            </a:r>
            <a:endParaRPr lang="en-US" sz="1600" dirty="0" smtClean="0"/>
          </a:p>
          <a:p>
            <a:r>
              <a:rPr lang="en-US" sz="1600" dirty="0" smtClean="0"/>
              <a:t>h12 </a:t>
            </a:r>
            <a:r>
              <a:rPr lang="en-US" sz="1600" dirty="0"/>
              <a:t>= 0 </a:t>
            </a:r>
            <a:r>
              <a:rPr lang="en-US" sz="1600" dirty="0" smtClean="0"/>
              <a:t>0 0 0 0 342, </a:t>
            </a:r>
            <a:r>
              <a:rPr lang="en-US" sz="1600" dirty="0">
                <a:sym typeface="Symbol"/>
              </a:rPr>
              <a:t>)</a:t>
            </a:r>
            <a:endParaRPr lang="en-US" sz="1600" dirty="0" smtClean="0"/>
          </a:p>
          <a:p>
            <a:r>
              <a:rPr lang="en-US" sz="1600" dirty="0" smtClean="0"/>
              <a:t>h13 </a:t>
            </a:r>
            <a:r>
              <a:rPr lang="en-US" sz="1600" dirty="0"/>
              <a:t>= h(</a:t>
            </a:r>
            <a:r>
              <a:rPr lang="en-US" sz="1600" dirty="0" smtClean="0"/>
              <a:t>0 0 0 0 0 343, </a:t>
            </a:r>
            <a:r>
              <a:rPr lang="en-US" sz="1600" dirty="0">
                <a:sym typeface="Symbol"/>
              </a:rPr>
              <a:t>)</a:t>
            </a:r>
            <a:endParaRPr lang="en-US" sz="1600" dirty="0" smtClean="0"/>
          </a:p>
          <a:p>
            <a:r>
              <a:rPr lang="en-US" sz="1600" dirty="0" smtClean="0"/>
              <a:t>h14 </a:t>
            </a:r>
            <a:r>
              <a:rPr lang="en-US" sz="1600" dirty="0"/>
              <a:t>= h(</a:t>
            </a:r>
            <a:r>
              <a:rPr lang="en-US" sz="1600" dirty="0" smtClean="0"/>
              <a:t>0 0 0 0 0 344, </a:t>
            </a:r>
            <a:r>
              <a:rPr lang="en-US" sz="1600" dirty="0">
                <a:sym typeface="Symbol"/>
              </a:rPr>
              <a:t>)</a:t>
            </a:r>
            <a:endParaRPr lang="en-US" sz="1600" dirty="0" smtClean="0"/>
          </a:p>
          <a:p>
            <a:r>
              <a:rPr lang="en-US" sz="1600" dirty="0" smtClean="0"/>
              <a:t>h15 </a:t>
            </a:r>
            <a:r>
              <a:rPr lang="en-US" sz="1600" dirty="0"/>
              <a:t>= </a:t>
            </a:r>
            <a:r>
              <a:rPr lang="en-US" sz="1600" dirty="0" smtClean="0"/>
              <a:t>h(0 0 0 0 0 345, </a:t>
            </a:r>
            <a:r>
              <a:rPr lang="en-US" sz="1600" dirty="0">
                <a:sym typeface="Symbol"/>
              </a:rPr>
              <a:t>)</a:t>
            </a:r>
            <a:endParaRPr lang="en-US" sz="1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438400" y="573156"/>
            <a:ext cx="9906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y1 = 1</a:t>
            </a:r>
          </a:p>
          <a:p>
            <a:r>
              <a:rPr lang="en-US" sz="1600" dirty="0" smtClean="0"/>
              <a:t>y2 </a:t>
            </a:r>
            <a:r>
              <a:rPr lang="en-US" sz="1600" dirty="0"/>
              <a:t>= </a:t>
            </a:r>
            <a:r>
              <a:rPr lang="en-US" sz="1600" dirty="0" smtClean="0"/>
              <a:t>1</a:t>
            </a:r>
          </a:p>
          <a:p>
            <a:r>
              <a:rPr lang="en-US" sz="1600" dirty="0" smtClean="0"/>
              <a:t>y3 </a:t>
            </a:r>
            <a:r>
              <a:rPr lang="en-US" sz="1600" dirty="0"/>
              <a:t>= </a:t>
            </a:r>
            <a:r>
              <a:rPr lang="en-US" sz="1600" dirty="0" smtClean="0"/>
              <a:t>1</a:t>
            </a:r>
          </a:p>
          <a:p>
            <a:r>
              <a:rPr lang="en-US" sz="1600" dirty="0" smtClean="0"/>
              <a:t>y4 </a:t>
            </a:r>
            <a:r>
              <a:rPr lang="en-US" sz="1600" dirty="0"/>
              <a:t>= </a:t>
            </a:r>
            <a:r>
              <a:rPr lang="en-US" sz="1600" dirty="0" smtClean="0"/>
              <a:t>1</a:t>
            </a:r>
          </a:p>
          <a:p>
            <a:r>
              <a:rPr lang="en-US" sz="1600" dirty="0" smtClean="0"/>
              <a:t>y5 </a:t>
            </a:r>
            <a:r>
              <a:rPr lang="en-US" sz="1600" dirty="0"/>
              <a:t>= </a:t>
            </a:r>
            <a:r>
              <a:rPr lang="en-US" sz="1600" dirty="0" smtClean="0"/>
              <a:t>1</a:t>
            </a:r>
          </a:p>
          <a:p>
            <a:endParaRPr lang="en-US" sz="1600" dirty="0" smtClean="0"/>
          </a:p>
          <a:p>
            <a:r>
              <a:rPr lang="en-US" sz="1600" dirty="0" smtClean="0"/>
              <a:t>y6 </a:t>
            </a:r>
            <a:r>
              <a:rPr lang="en-US" sz="1600" dirty="0"/>
              <a:t>= </a:t>
            </a:r>
            <a:r>
              <a:rPr lang="en-US" sz="1600" dirty="0" smtClean="0"/>
              <a:t>2</a:t>
            </a:r>
          </a:p>
          <a:p>
            <a:r>
              <a:rPr lang="en-US" sz="1600" dirty="0" smtClean="0"/>
              <a:t>y7 </a:t>
            </a:r>
            <a:r>
              <a:rPr lang="en-US" sz="1600" dirty="0"/>
              <a:t>= </a:t>
            </a:r>
            <a:r>
              <a:rPr lang="en-US" sz="1600" dirty="0" smtClean="0"/>
              <a:t>2</a:t>
            </a:r>
          </a:p>
          <a:p>
            <a:r>
              <a:rPr lang="en-US" sz="1600" dirty="0" smtClean="0"/>
              <a:t>y8 </a:t>
            </a:r>
            <a:r>
              <a:rPr lang="en-US" sz="1600" dirty="0"/>
              <a:t>= </a:t>
            </a:r>
            <a:r>
              <a:rPr lang="en-US" sz="1600" dirty="0" smtClean="0"/>
              <a:t>2</a:t>
            </a:r>
          </a:p>
          <a:p>
            <a:r>
              <a:rPr lang="en-US" sz="1600" dirty="0" smtClean="0"/>
              <a:t>y9 </a:t>
            </a:r>
            <a:r>
              <a:rPr lang="en-US" sz="1600" dirty="0"/>
              <a:t>= </a:t>
            </a:r>
            <a:r>
              <a:rPr lang="en-US" sz="1600" dirty="0" smtClean="0"/>
              <a:t>2</a:t>
            </a:r>
          </a:p>
          <a:p>
            <a:r>
              <a:rPr lang="en-US" sz="1600" dirty="0" smtClean="0"/>
              <a:t>y10 </a:t>
            </a:r>
            <a:r>
              <a:rPr lang="en-US" sz="1600" dirty="0"/>
              <a:t>= </a:t>
            </a:r>
            <a:r>
              <a:rPr lang="en-US" sz="1600" dirty="0" smtClean="0"/>
              <a:t>2</a:t>
            </a:r>
          </a:p>
          <a:p>
            <a:endParaRPr lang="en-US" sz="1600" dirty="0" smtClean="0"/>
          </a:p>
          <a:p>
            <a:r>
              <a:rPr lang="en-US" sz="1600" dirty="0" smtClean="0"/>
              <a:t>y11 </a:t>
            </a:r>
            <a:r>
              <a:rPr lang="en-US" sz="1600" dirty="0"/>
              <a:t>= </a:t>
            </a:r>
            <a:r>
              <a:rPr lang="en-US" sz="1600" dirty="0" smtClean="0"/>
              <a:t>3</a:t>
            </a:r>
          </a:p>
          <a:p>
            <a:r>
              <a:rPr lang="en-US" sz="1600" dirty="0" smtClean="0"/>
              <a:t>y12 </a:t>
            </a:r>
            <a:r>
              <a:rPr lang="en-US" sz="1600" dirty="0"/>
              <a:t>= </a:t>
            </a:r>
            <a:r>
              <a:rPr lang="en-US" sz="1600" dirty="0" smtClean="0"/>
              <a:t>3</a:t>
            </a:r>
          </a:p>
          <a:p>
            <a:r>
              <a:rPr lang="en-US" sz="1600" dirty="0" smtClean="0"/>
              <a:t>y13 </a:t>
            </a:r>
            <a:r>
              <a:rPr lang="en-US" sz="1600" dirty="0"/>
              <a:t>= </a:t>
            </a:r>
            <a:r>
              <a:rPr lang="en-US" sz="1600" dirty="0" smtClean="0"/>
              <a:t>3</a:t>
            </a:r>
          </a:p>
          <a:p>
            <a:r>
              <a:rPr lang="en-US" sz="1600" dirty="0" smtClean="0"/>
              <a:t>y14 </a:t>
            </a:r>
            <a:r>
              <a:rPr lang="en-US" sz="1600" dirty="0"/>
              <a:t>= </a:t>
            </a:r>
            <a:r>
              <a:rPr lang="en-US" sz="1600" dirty="0" smtClean="0"/>
              <a:t>3</a:t>
            </a:r>
          </a:p>
          <a:p>
            <a:r>
              <a:rPr lang="en-US" sz="1600" dirty="0" smtClean="0"/>
              <a:t>y15 </a:t>
            </a:r>
            <a:r>
              <a:rPr lang="en-US" sz="1600" dirty="0"/>
              <a:t>= </a:t>
            </a:r>
            <a:r>
              <a:rPr lang="en-US" sz="1600" dirty="0" smtClean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0" y="559904"/>
            <a:ext cx="15240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</a:t>
            </a:r>
            <a:r>
              <a:rPr lang="en-US" sz="1600" dirty="0" smtClean="0"/>
              <a:t>1 = y1 - h1</a:t>
            </a:r>
          </a:p>
          <a:p>
            <a:r>
              <a:rPr lang="en-US" sz="1600" dirty="0" smtClean="0"/>
              <a:t>e2 =</a:t>
            </a:r>
            <a:r>
              <a:rPr lang="en-US" sz="1600" dirty="0"/>
              <a:t> </a:t>
            </a:r>
            <a:r>
              <a:rPr lang="en-US" sz="1600" dirty="0" smtClean="0"/>
              <a:t>y2 </a:t>
            </a:r>
            <a:r>
              <a:rPr lang="en-US" sz="1600" dirty="0"/>
              <a:t>- h2</a:t>
            </a:r>
            <a:endParaRPr lang="en-US" sz="1600" dirty="0" smtClean="0"/>
          </a:p>
          <a:p>
            <a:r>
              <a:rPr lang="en-US" sz="1600" dirty="0" smtClean="0"/>
              <a:t>e3 =</a:t>
            </a:r>
            <a:r>
              <a:rPr lang="en-US" sz="1600" dirty="0"/>
              <a:t> </a:t>
            </a:r>
            <a:r>
              <a:rPr lang="en-US" sz="1600" dirty="0" smtClean="0"/>
              <a:t>y3 - h3</a:t>
            </a:r>
          </a:p>
          <a:p>
            <a:r>
              <a:rPr lang="en-US" sz="1600" dirty="0" smtClean="0"/>
              <a:t>e4 =</a:t>
            </a:r>
            <a:r>
              <a:rPr lang="en-US" sz="1600" dirty="0"/>
              <a:t> </a:t>
            </a:r>
            <a:r>
              <a:rPr lang="en-US" sz="1600" dirty="0" smtClean="0"/>
              <a:t>y4 - h4</a:t>
            </a:r>
          </a:p>
          <a:p>
            <a:r>
              <a:rPr lang="en-US" sz="1600" dirty="0" smtClean="0"/>
              <a:t>e5 =</a:t>
            </a:r>
            <a:r>
              <a:rPr lang="en-US" sz="1600" dirty="0"/>
              <a:t> </a:t>
            </a:r>
            <a:r>
              <a:rPr lang="en-US" sz="1600" dirty="0" smtClean="0"/>
              <a:t>y5 - h5</a:t>
            </a:r>
          </a:p>
          <a:p>
            <a:endParaRPr lang="en-US" sz="1600" dirty="0" smtClean="0"/>
          </a:p>
          <a:p>
            <a:r>
              <a:rPr lang="en-US" sz="1600" dirty="0" smtClean="0"/>
              <a:t>e6 =</a:t>
            </a:r>
            <a:r>
              <a:rPr lang="en-US" sz="1600" dirty="0"/>
              <a:t> </a:t>
            </a:r>
            <a:r>
              <a:rPr lang="en-US" sz="1600" dirty="0" smtClean="0"/>
              <a:t>y6 - h6</a:t>
            </a:r>
          </a:p>
          <a:p>
            <a:r>
              <a:rPr lang="en-US" sz="1600" dirty="0" smtClean="0"/>
              <a:t>e7 =</a:t>
            </a:r>
            <a:r>
              <a:rPr lang="en-US" sz="1600" dirty="0"/>
              <a:t> </a:t>
            </a:r>
            <a:r>
              <a:rPr lang="en-US" sz="1600" dirty="0" smtClean="0"/>
              <a:t>y7 - h7</a:t>
            </a:r>
          </a:p>
          <a:p>
            <a:r>
              <a:rPr lang="en-US" sz="1600" dirty="0" smtClean="0"/>
              <a:t>e8 =</a:t>
            </a:r>
            <a:r>
              <a:rPr lang="en-US" sz="1600" dirty="0"/>
              <a:t> </a:t>
            </a:r>
            <a:r>
              <a:rPr lang="en-US" sz="1600" dirty="0" smtClean="0"/>
              <a:t>y8 - h8</a:t>
            </a:r>
          </a:p>
          <a:p>
            <a:r>
              <a:rPr lang="en-US" sz="1600" dirty="0" smtClean="0"/>
              <a:t>e9 =</a:t>
            </a:r>
            <a:r>
              <a:rPr lang="en-US" sz="1600" dirty="0"/>
              <a:t> </a:t>
            </a:r>
            <a:r>
              <a:rPr lang="en-US" sz="1600" dirty="0" smtClean="0"/>
              <a:t>y9 - h9</a:t>
            </a:r>
          </a:p>
          <a:p>
            <a:r>
              <a:rPr lang="en-US" sz="1600" dirty="0" smtClean="0"/>
              <a:t>e10 =</a:t>
            </a:r>
            <a:r>
              <a:rPr lang="en-US" sz="1600" dirty="0"/>
              <a:t> </a:t>
            </a:r>
            <a:r>
              <a:rPr lang="en-US" sz="1600" dirty="0" smtClean="0"/>
              <a:t>y10 - h10</a:t>
            </a:r>
          </a:p>
          <a:p>
            <a:endParaRPr lang="en-US" sz="1600" dirty="0" smtClean="0"/>
          </a:p>
          <a:p>
            <a:r>
              <a:rPr lang="en-US" sz="1600" dirty="0" smtClean="0"/>
              <a:t>e11 =</a:t>
            </a:r>
            <a:r>
              <a:rPr lang="en-US" sz="1600" dirty="0"/>
              <a:t> </a:t>
            </a:r>
            <a:r>
              <a:rPr lang="en-US" sz="1600" dirty="0" smtClean="0"/>
              <a:t>y11 - h11</a:t>
            </a:r>
          </a:p>
          <a:p>
            <a:r>
              <a:rPr lang="en-US" sz="1600" dirty="0" smtClean="0"/>
              <a:t>e12 =</a:t>
            </a:r>
            <a:r>
              <a:rPr lang="en-US" sz="1600" dirty="0"/>
              <a:t> </a:t>
            </a:r>
            <a:r>
              <a:rPr lang="en-US" sz="1600" dirty="0" smtClean="0"/>
              <a:t>y12 - h12</a:t>
            </a:r>
          </a:p>
          <a:p>
            <a:r>
              <a:rPr lang="en-US" sz="1600" dirty="0" smtClean="0"/>
              <a:t>e13 =</a:t>
            </a:r>
            <a:r>
              <a:rPr lang="en-US" sz="1600" dirty="0"/>
              <a:t> </a:t>
            </a:r>
            <a:r>
              <a:rPr lang="en-US" sz="1600" dirty="0" smtClean="0"/>
              <a:t>y13 - h13</a:t>
            </a:r>
          </a:p>
          <a:p>
            <a:r>
              <a:rPr lang="en-US" sz="1600" dirty="0" smtClean="0"/>
              <a:t>e14 =</a:t>
            </a:r>
            <a:r>
              <a:rPr lang="en-US" sz="1600" dirty="0"/>
              <a:t> </a:t>
            </a:r>
            <a:r>
              <a:rPr lang="en-US" sz="1600" dirty="0" smtClean="0"/>
              <a:t>y14 - h14</a:t>
            </a:r>
          </a:p>
          <a:p>
            <a:r>
              <a:rPr lang="en-US" sz="1600" dirty="0" smtClean="0"/>
              <a:t>e15 =</a:t>
            </a:r>
            <a:r>
              <a:rPr lang="en-US" sz="1600" dirty="0"/>
              <a:t> </a:t>
            </a:r>
            <a:r>
              <a:rPr lang="en-US" sz="1600" dirty="0" smtClean="0"/>
              <a:t>y15 - h15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5486400" y="5334000"/>
            <a:ext cx="3276600" cy="990600"/>
          </a:xfrm>
          <a:prstGeom prst="wedgeRoundRectCallout">
            <a:avLst>
              <a:gd name="adj1" fmla="val -18297"/>
              <a:gd name="adj2" fmla="val -7017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We want to minimize the difference between ground-truth value (</a:t>
            </a:r>
            <a:r>
              <a:rPr lang="en-US" sz="1600" dirty="0" err="1" smtClean="0"/>
              <a:t>yk</a:t>
            </a:r>
            <a:r>
              <a:rPr lang="en-US" sz="1600" dirty="0" smtClean="0"/>
              <a:t>) and estimated value (</a:t>
            </a:r>
            <a:r>
              <a:rPr lang="en-US" sz="1600" dirty="0" err="1" smtClean="0"/>
              <a:t>hk</a:t>
            </a:r>
            <a:r>
              <a:rPr lang="en-US" sz="16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436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8" grpId="0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ular Callout 5"/>
          <p:cNvSpPr/>
          <p:nvPr/>
        </p:nvSpPr>
        <p:spPr>
          <a:xfrm>
            <a:off x="2324100" y="381000"/>
            <a:ext cx="3276600" cy="1066800"/>
          </a:xfrm>
          <a:prstGeom prst="wedgeRoundRectCallout">
            <a:avLst>
              <a:gd name="adj1" fmla="val -23244"/>
              <a:gd name="adj2" fmla="val 29696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we can select the right model to the given dataset, then we are done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723900" y="2590800"/>
            <a:ext cx="2676878" cy="1066800"/>
          </a:xfrm>
          <a:prstGeom prst="wedgeRoundRectCallout">
            <a:avLst>
              <a:gd name="adj1" fmla="val -27144"/>
              <a:gd name="adj2" fmla="val 37103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need the </a:t>
            </a:r>
            <a:r>
              <a:rPr lang="en-US" b="1" dirty="0" smtClean="0">
                <a:solidFill>
                  <a:srgbClr val="FF0000"/>
                </a:solidFill>
              </a:rPr>
              <a:t>pool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models to select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4610100" y="2514600"/>
            <a:ext cx="2676878" cy="1066800"/>
          </a:xfrm>
          <a:prstGeom prst="wedgeRoundRectCallout">
            <a:avLst>
              <a:gd name="adj1" fmla="val -29252"/>
              <a:gd name="adj2" fmla="val 36044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need the </a:t>
            </a:r>
            <a:r>
              <a:rPr lang="en-US" b="1" dirty="0" smtClean="0">
                <a:solidFill>
                  <a:srgbClr val="FF0000"/>
                </a:solidFill>
              </a:rPr>
              <a:t>method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to pick one model from the pool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2950280" y="4648200"/>
            <a:ext cx="2329039" cy="1066800"/>
          </a:xfrm>
          <a:prstGeom prst="wedgeRoundRectCallout">
            <a:avLst>
              <a:gd name="adj1" fmla="val -8700"/>
              <a:gd name="adj2" fmla="val -7341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need to use errors as criteria to select model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5948538" y="4628445"/>
            <a:ext cx="2329039" cy="1066800"/>
          </a:xfrm>
          <a:prstGeom prst="wedgeRoundRectCallout">
            <a:avLst>
              <a:gd name="adj1" fmla="val -22757"/>
              <a:gd name="adj2" fmla="val 24405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need to avoid “good by chance”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552700" y="1676400"/>
            <a:ext cx="7620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62500" y="1676400"/>
            <a:ext cx="685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610100" y="3810000"/>
            <a:ext cx="838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134100" y="3810000"/>
            <a:ext cx="838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entagon 20"/>
          <p:cNvSpPr/>
          <p:nvPr/>
        </p:nvSpPr>
        <p:spPr>
          <a:xfrm rot="18700626">
            <a:off x="2893672" y="5664661"/>
            <a:ext cx="1014213" cy="476955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Training error</a:t>
            </a:r>
            <a:endParaRPr lang="en-US" sz="1400" dirty="0"/>
          </a:p>
        </p:txBody>
      </p:sp>
      <p:sp>
        <p:nvSpPr>
          <p:cNvPr id="22" name="Pentagon 21"/>
          <p:cNvSpPr/>
          <p:nvPr/>
        </p:nvSpPr>
        <p:spPr>
          <a:xfrm rot="18187119">
            <a:off x="3745558" y="5698588"/>
            <a:ext cx="1052987" cy="476955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Testing error</a:t>
            </a:r>
            <a:endParaRPr lang="en-US" sz="1400" dirty="0"/>
          </a:p>
        </p:txBody>
      </p:sp>
      <p:sp>
        <p:nvSpPr>
          <p:cNvPr id="23" name="Pentagon 22"/>
          <p:cNvSpPr/>
          <p:nvPr/>
        </p:nvSpPr>
        <p:spPr>
          <a:xfrm rot="18700626">
            <a:off x="5842444" y="5694338"/>
            <a:ext cx="1014213" cy="299813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Big data</a:t>
            </a:r>
            <a:endParaRPr lang="en-US" sz="1400" dirty="0"/>
          </a:p>
        </p:txBody>
      </p:sp>
      <p:sp>
        <p:nvSpPr>
          <p:cNvPr id="25" name="Pentagon 24"/>
          <p:cNvSpPr/>
          <p:nvPr/>
        </p:nvSpPr>
        <p:spPr>
          <a:xfrm rot="18700626">
            <a:off x="6431551" y="5787877"/>
            <a:ext cx="1052504" cy="380849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Cross validation</a:t>
            </a:r>
            <a:endParaRPr lang="en-US" sz="1400" dirty="0"/>
          </a:p>
        </p:txBody>
      </p:sp>
      <p:sp>
        <p:nvSpPr>
          <p:cNvPr id="26" name="Pentagon 25"/>
          <p:cNvSpPr/>
          <p:nvPr/>
        </p:nvSpPr>
        <p:spPr>
          <a:xfrm rot="18700626">
            <a:off x="7095890" y="5798220"/>
            <a:ext cx="1052504" cy="380849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Bootstrap</a:t>
            </a:r>
            <a:endParaRPr lang="en-US" sz="1400" dirty="0"/>
          </a:p>
        </p:txBody>
      </p:sp>
      <p:sp>
        <p:nvSpPr>
          <p:cNvPr id="27" name="Pentagon 26"/>
          <p:cNvSpPr/>
          <p:nvPr/>
        </p:nvSpPr>
        <p:spPr>
          <a:xfrm rot="18700626">
            <a:off x="605414" y="3786085"/>
            <a:ext cx="1434672" cy="564856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Feature transform</a:t>
            </a:r>
            <a:endParaRPr lang="en-US" sz="1400" dirty="0"/>
          </a:p>
        </p:txBody>
      </p:sp>
      <p:sp>
        <p:nvSpPr>
          <p:cNvPr id="28" name="Pentagon 27"/>
          <p:cNvSpPr/>
          <p:nvPr/>
        </p:nvSpPr>
        <p:spPr>
          <a:xfrm rot="18700626">
            <a:off x="1606763" y="3786085"/>
            <a:ext cx="1434672" cy="564856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Parameter estimation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8164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34954"/>
              </p:ext>
            </p:extLst>
          </p:nvPr>
        </p:nvGraphicFramePr>
        <p:xfrm>
          <a:off x="381000" y="914400"/>
          <a:ext cx="8458200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700"/>
                <a:gridCol w="1409700"/>
                <a:gridCol w="1409700"/>
                <a:gridCol w="1409700"/>
                <a:gridCol w="1409700"/>
                <a:gridCol w="1409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kNN</a:t>
                      </a:r>
                      <a:r>
                        <a:rPr lang="en-US" dirty="0" smtClean="0"/>
                        <a:t>, LSH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Linear methods, Logistic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PGM, NB, LDA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Boosting, </a:t>
                      </a:r>
                    </a:p>
                    <a:p>
                      <a:r>
                        <a:rPr lang="en-US" dirty="0" smtClean="0"/>
                        <a:t>Bagging,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Bayesian methods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+ 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output-division</a:t>
                      </a:r>
                      <a:r>
                        <a:rPr lang="en-US" sz="1400" baseline="0" dirty="0" smtClean="0"/>
                        <a:t> to gain homogeneous subset</a:t>
                      </a:r>
                    </a:p>
                    <a:p>
                      <a:endParaRPr lang="en-US" sz="1400" baseline="0" dirty="0" smtClean="0"/>
                    </a:p>
                    <a:p>
                      <a:r>
                        <a:rPr lang="en-US" sz="1400" baseline="0" dirty="0" smtClean="0"/>
                        <a:t>+ 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fast</a:t>
                      </a:r>
                      <a:r>
                        <a:rPr lang="en-US" sz="1400" baseline="0" dirty="0" smtClean="0"/>
                        <a:t> via the length of the tree</a:t>
                      </a:r>
                    </a:p>
                    <a:p>
                      <a:endParaRPr lang="en-US" sz="1400" baseline="0" dirty="0" smtClean="0"/>
                    </a:p>
                    <a:p>
                      <a:r>
                        <a:rPr lang="en-US" sz="1400" baseline="0" dirty="0" smtClean="0"/>
                        <a:t>+ CART</a:t>
                      </a:r>
                    </a:p>
                    <a:p>
                      <a:r>
                        <a:rPr lang="en-US" sz="1400" baseline="0" dirty="0" smtClean="0"/>
                        <a:t>+ random forest</a:t>
                      </a:r>
                    </a:p>
                    <a:p>
                      <a:r>
                        <a:rPr lang="en-US" sz="1400" baseline="0" dirty="0" smtClean="0"/>
                        <a:t>+ bagging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+ 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input-division</a:t>
                      </a:r>
                      <a:r>
                        <a:rPr lang="en-US" sz="1400" dirty="0" smtClean="0"/>
                        <a:t> without considering output</a:t>
                      </a:r>
                    </a:p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+ indexing</a:t>
                      </a:r>
                      <a:r>
                        <a:rPr lang="en-US" sz="1400" baseline="0" dirty="0" smtClean="0"/>
                        <a:t> for faster search</a:t>
                      </a:r>
                    </a:p>
                    <a:p>
                      <a:endParaRPr lang="en-US" sz="1400" baseline="0" dirty="0" smtClean="0"/>
                    </a:p>
                    <a:p>
                      <a:r>
                        <a:rPr lang="en-US" sz="1400" baseline="0" dirty="0" smtClean="0"/>
                        <a:t>+ few power of generalization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+ 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combination</a:t>
                      </a:r>
                      <a:r>
                        <a:rPr lang="en-US" sz="1400" dirty="0" smtClean="0"/>
                        <a:t> of linear methods and </a:t>
                      </a:r>
                      <a:r>
                        <a:rPr lang="en-US" sz="1400" dirty="0" err="1" smtClean="0"/>
                        <a:t>kNN</a:t>
                      </a:r>
                      <a:r>
                        <a:rPr lang="en-US" sz="1400" dirty="0" smtClean="0"/>
                        <a:t> method</a:t>
                      </a:r>
                    </a:p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+ using sparse instances (not dense like </a:t>
                      </a:r>
                      <a:r>
                        <a:rPr lang="en-US" sz="1400" dirty="0" err="1" smtClean="0"/>
                        <a:t>kNN</a:t>
                      </a:r>
                      <a:r>
                        <a:rPr lang="en-US" sz="1400" dirty="0" smtClean="0"/>
                        <a:t>)</a:t>
                      </a:r>
                    </a:p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+ using linear combination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+ to find the</a:t>
                      </a:r>
                      <a:r>
                        <a:rPr lang="en-US" sz="1400" baseline="0" dirty="0" smtClean="0"/>
                        <a:t> linear dependencies between variables</a:t>
                      </a:r>
                    </a:p>
                    <a:p>
                      <a:endParaRPr lang="en-US" sz="1400" baseline="0" dirty="0" smtClean="0"/>
                    </a:p>
                    <a:p>
                      <a:r>
                        <a:rPr lang="en-US" sz="1400" baseline="0" dirty="0" smtClean="0"/>
                        <a:t>+ learning a linear or non-linear functions to predict</a:t>
                      </a:r>
                    </a:p>
                    <a:p>
                      <a:endParaRPr lang="en-US" sz="1400" baseline="0" dirty="0" smtClean="0"/>
                    </a:p>
                    <a:p>
                      <a:r>
                        <a:rPr lang="en-US" sz="1400" baseline="0" dirty="0" smtClean="0"/>
                        <a:t>+ feature selection is included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+ breaking</a:t>
                      </a:r>
                      <a:r>
                        <a:rPr lang="en-US" sz="1400" baseline="0" dirty="0" smtClean="0"/>
                        <a:t> the huge distribution into smaller distribution with assumption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+ resample</a:t>
                      </a:r>
                      <a:r>
                        <a:rPr lang="en-US" sz="1400" baseline="0" dirty="0" smtClean="0"/>
                        <a:t> the data to reduce error</a:t>
                      </a:r>
                    </a:p>
                    <a:p>
                      <a:endParaRPr lang="en-US" sz="1400" baseline="0" dirty="0" smtClean="0"/>
                    </a:p>
                    <a:p>
                      <a:r>
                        <a:rPr lang="en-US" sz="1400" dirty="0" smtClean="0"/>
                        <a:t>+ combining many classifiers</a:t>
                      </a:r>
                    </a:p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+ weak classifiers are features (predictors)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+ input/output</a:t>
                      </a:r>
                      <a:r>
                        <a:rPr lang="en-US" sz="1400" baseline="0" dirty="0" smtClean="0"/>
                        <a:t> relationships or readable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+ input/output relationships or readable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510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33400" y="2438400"/>
            <a:ext cx="16002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Test the model against training data</a:t>
            </a:r>
            <a:endParaRPr lang="en-US" sz="1600" dirty="0"/>
          </a:p>
        </p:txBody>
      </p:sp>
      <p:sp>
        <p:nvSpPr>
          <p:cNvPr id="4" name="Rounded Rectangle 3"/>
          <p:cNvSpPr/>
          <p:nvPr/>
        </p:nvSpPr>
        <p:spPr>
          <a:xfrm>
            <a:off x="3505200" y="12954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Test the model against test data</a:t>
            </a:r>
            <a:endParaRPr lang="en-US" sz="16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348089" y="175260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581400" y="3526366"/>
            <a:ext cx="1752600" cy="8932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Reject the model</a:t>
            </a:r>
          </a:p>
          <a:p>
            <a:pPr algn="ctr"/>
            <a:r>
              <a:rPr lang="en-US" sz="1600" dirty="0" smtClean="0"/>
              <a:t>(under-fitting)</a:t>
            </a:r>
            <a:endParaRPr lang="en-US" sz="16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48089" y="3048000"/>
            <a:ext cx="990600" cy="956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2108200" y="1563469"/>
            <a:ext cx="101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Small error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47900" y="3358402"/>
            <a:ext cx="101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Large error</a:t>
            </a:r>
            <a:endParaRPr lang="en-US" dirty="0"/>
          </a:p>
        </p:txBody>
      </p:sp>
      <p:sp>
        <p:nvSpPr>
          <p:cNvPr id="14" name="Explosion 1 13"/>
          <p:cNvSpPr/>
          <p:nvPr/>
        </p:nvSpPr>
        <p:spPr>
          <a:xfrm>
            <a:off x="1117600" y="5294488"/>
            <a:ext cx="1981200" cy="838200"/>
          </a:xfrm>
          <a:prstGeom prst="irregularSeal1">
            <a:avLst/>
          </a:prstGeom>
          <a:gradFill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  <a:effectLst>
            <a:glow rad="228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trainset</a:t>
            </a:r>
            <a:endParaRPr lang="en-US" dirty="0"/>
          </a:p>
        </p:txBody>
      </p:sp>
      <p:sp>
        <p:nvSpPr>
          <p:cNvPr id="15" name="Explosion 1 14"/>
          <p:cNvSpPr/>
          <p:nvPr/>
        </p:nvSpPr>
        <p:spPr>
          <a:xfrm>
            <a:off x="3733800" y="5638800"/>
            <a:ext cx="1981200" cy="838200"/>
          </a:xfrm>
          <a:prstGeom prst="irregularSeal1">
            <a:avLst/>
          </a:prstGeom>
          <a:gradFill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  <a:effectLst>
            <a:glow rad="228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testset</a:t>
            </a:r>
            <a:endParaRPr lang="en-US" dirty="0"/>
          </a:p>
        </p:txBody>
      </p:sp>
      <p:sp>
        <p:nvSpPr>
          <p:cNvPr id="16" name="Explosion 1 15"/>
          <p:cNvSpPr/>
          <p:nvPr/>
        </p:nvSpPr>
        <p:spPr>
          <a:xfrm>
            <a:off x="6553200" y="4030133"/>
            <a:ext cx="2133600" cy="838200"/>
          </a:xfrm>
          <a:prstGeom prst="irregularSeal1">
            <a:avLst/>
          </a:prstGeom>
          <a:gradFill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  <a:effectLst>
            <a:glow rad="228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overfitting</a:t>
            </a:r>
            <a:endParaRPr lang="en-US" dirty="0"/>
          </a:p>
        </p:txBody>
      </p:sp>
      <p:sp>
        <p:nvSpPr>
          <p:cNvPr id="17" name="Explosion 1 16"/>
          <p:cNvSpPr/>
          <p:nvPr/>
        </p:nvSpPr>
        <p:spPr>
          <a:xfrm>
            <a:off x="6362700" y="5350933"/>
            <a:ext cx="2514600" cy="838200"/>
          </a:xfrm>
          <a:prstGeom prst="irregularSeal1">
            <a:avLst/>
          </a:prstGeom>
          <a:gradFill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  <a:effectLst>
            <a:glow rad="228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underfitting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6894689" y="197556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Accept the model</a:t>
            </a:r>
            <a:endParaRPr lang="en-US" sz="1600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737578" y="654756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6970889" y="2428522"/>
            <a:ext cx="1752600" cy="8932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Reject the model</a:t>
            </a:r>
          </a:p>
          <a:p>
            <a:pPr algn="ctr"/>
            <a:r>
              <a:rPr lang="en-US" sz="1600" dirty="0" smtClean="0"/>
              <a:t>(over-fitting)</a:t>
            </a:r>
            <a:endParaRPr lang="en-US" sz="16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737578" y="1950156"/>
            <a:ext cx="990600" cy="956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TextBox 21"/>
          <p:cNvSpPr txBox="1"/>
          <p:nvPr/>
        </p:nvSpPr>
        <p:spPr>
          <a:xfrm>
            <a:off x="5497689" y="465625"/>
            <a:ext cx="101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Small error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637389" y="2260558"/>
            <a:ext cx="101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Large error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65289" y="852269"/>
            <a:ext cx="8623300" cy="2022871"/>
            <a:chOff x="265289" y="852269"/>
            <a:chExt cx="8623300" cy="2022871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2424289" y="1886634"/>
              <a:ext cx="914400" cy="91440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265289" y="2875139"/>
              <a:ext cx="2082800" cy="1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3427589" y="1886633"/>
              <a:ext cx="2082800" cy="1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5737578" y="852269"/>
              <a:ext cx="914400" cy="91440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6805789" y="853658"/>
              <a:ext cx="2082800" cy="1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3262489" y="2522168"/>
            <a:ext cx="19953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Small training error means fitting, but it may also mean over-fitting (cannot handle new input)</a:t>
            </a:r>
            <a:endParaRPr 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6587067" y="1466587"/>
            <a:ext cx="22563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Small testing error and small training error mean “fitting well” and “handling new input well”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3621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36" grpId="0"/>
      <p:bldP spid="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4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Happening by chance</a:t>
            </a:r>
            <a:br>
              <a:rPr lang="en-US" dirty="0" smtClean="0"/>
            </a:br>
            <a:r>
              <a:rPr lang="en-US" dirty="0" smtClean="0"/>
              <a:t>Test of significance</a:t>
            </a:r>
            <a:br>
              <a:rPr lang="en-US" dirty="0" smtClean="0"/>
            </a:br>
            <a:r>
              <a:rPr lang="en-US" dirty="0" smtClean="0"/>
              <a:t>More tests, more confidences</a:t>
            </a:r>
            <a:endParaRPr lang="en-US" dirty="0"/>
          </a:p>
        </p:txBody>
      </p:sp>
      <p:sp>
        <p:nvSpPr>
          <p:cNvPr id="4" name="Pentagon 3"/>
          <p:cNvSpPr/>
          <p:nvPr/>
        </p:nvSpPr>
        <p:spPr>
          <a:xfrm>
            <a:off x="1143000" y="2819400"/>
            <a:ext cx="2057400" cy="2819400"/>
          </a:xfrm>
          <a:prstGeom prst="homePlate">
            <a:avLst>
              <a:gd name="adj" fmla="val 1878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If you test with one dataset, and your model produces good result, it can happen to be good</a:t>
            </a:r>
            <a:endParaRPr lang="en-US" sz="1600" dirty="0"/>
          </a:p>
        </p:txBody>
      </p:sp>
      <p:sp>
        <p:nvSpPr>
          <p:cNvPr id="5" name="Pentagon 4"/>
          <p:cNvSpPr/>
          <p:nvPr/>
        </p:nvSpPr>
        <p:spPr>
          <a:xfrm>
            <a:off x="3581400" y="2819400"/>
            <a:ext cx="2057400" cy="2819400"/>
          </a:xfrm>
          <a:prstGeom prst="homePlate">
            <a:avLst>
              <a:gd name="adj" fmla="val 2686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You have to perform many tests to gain confidence</a:t>
            </a:r>
          </a:p>
          <a:p>
            <a:pPr algn="ctr"/>
            <a:r>
              <a:rPr lang="en-US" sz="1600" dirty="0" smtClean="0"/>
              <a:t>(significantly good)</a:t>
            </a:r>
            <a:endParaRPr lang="en-US" sz="1600" dirty="0"/>
          </a:p>
        </p:txBody>
      </p:sp>
      <p:sp>
        <p:nvSpPr>
          <p:cNvPr id="6" name="Pentagon 5"/>
          <p:cNvSpPr/>
          <p:nvPr/>
        </p:nvSpPr>
        <p:spPr>
          <a:xfrm>
            <a:off x="6019800" y="2819400"/>
            <a:ext cx="2057400" cy="2819400"/>
          </a:xfrm>
          <a:prstGeom prst="homePlate">
            <a:avLst>
              <a:gd name="adj" fmla="val 2686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Download datasets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 smtClean="0"/>
              <a:t>Or using cross-validation and bootstrap to avoid “good by chance”</a:t>
            </a:r>
            <a:endParaRPr lang="en-US" sz="1600" dirty="0"/>
          </a:p>
        </p:txBody>
      </p:sp>
      <p:sp>
        <p:nvSpPr>
          <p:cNvPr id="7" name="Pentagon 6"/>
          <p:cNvSpPr/>
          <p:nvPr/>
        </p:nvSpPr>
        <p:spPr>
          <a:xfrm rot="17437996">
            <a:off x="5912624" y="5492543"/>
            <a:ext cx="1052504" cy="505325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Cross validation</a:t>
            </a:r>
            <a:endParaRPr lang="en-US" sz="1400" dirty="0"/>
          </a:p>
        </p:txBody>
      </p:sp>
      <p:sp>
        <p:nvSpPr>
          <p:cNvPr id="8" name="Pentagon 7"/>
          <p:cNvSpPr/>
          <p:nvPr/>
        </p:nvSpPr>
        <p:spPr>
          <a:xfrm rot="17437996">
            <a:off x="6522248" y="5587055"/>
            <a:ext cx="1052504" cy="380849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Bootstrap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3556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Cross-validation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1828800"/>
            <a:ext cx="1295400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Fold 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60600" y="1828800"/>
            <a:ext cx="12954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Fold 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35400" y="1828800"/>
            <a:ext cx="12954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Fold 3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10200" y="1828800"/>
            <a:ext cx="12954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Fold 4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5800" y="2590800"/>
            <a:ext cx="12954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Fold 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60600" y="2590800"/>
            <a:ext cx="1295400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Fold 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35400" y="2590800"/>
            <a:ext cx="12954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Fold 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410200" y="2590800"/>
            <a:ext cx="12954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Fold 4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66044" y="3352800"/>
            <a:ext cx="12954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Fold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40844" y="3352800"/>
            <a:ext cx="12954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Fold 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815644" y="3352800"/>
            <a:ext cx="1295400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Fold 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390444" y="3352800"/>
            <a:ext cx="12954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Fold 4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66044" y="4114800"/>
            <a:ext cx="12954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Fold 1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240844" y="4114800"/>
            <a:ext cx="12954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Fold 2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815644" y="4114800"/>
            <a:ext cx="12954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Fold 3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390444" y="4114800"/>
            <a:ext cx="1295400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Fold 4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162800" y="1828800"/>
            <a:ext cx="13716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E1 = 1|234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162800" y="2590800"/>
            <a:ext cx="13716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E2 = 2|134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159978" y="3352800"/>
            <a:ext cx="13716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E3 = 3|124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159978" y="4114800"/>
            <a:ext cx="13716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E4 = 4|123</a:t>
            </a:r>
            <a:endParaRPr lang="en-US" dirty="0"/>
          </a:p>
        </p:txBody>
      </p:sp>
      <p:sp>
        <p:nvSpPr>
          <p:cNvPr id="27" name="Rounded Rectangular Callout 26"/>
          <p:cNvSpPr/>
          <p:nvPr/>
        </p:nvSpPr>
        <p:spPr>
          <a:xfrm>
            <a:off x="914400" y="5257800"/>
            <a:ext cx="1676400" cy="990600"/>
          </a:xfrm>
          <a:prstGeom prst="wedgeRoundRectCallout">
            <a:avLst>
              <a:gd name="adj1" fmla="val -18419"/>
              <a:gd name="adj2" fmla="val -73112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To avoid good by chance</a:t>
            </a:r>
          </a:p>
        </p:txBody>
      </p:sp>
      <p:sp>
        <p:nvSpPr>
          <p:cNvPr id="28" name="Rounded Rectangular Callout 27"/>
          <p:cNvSpPr/>
          <p:nvPr/>
        </p:nvSpPr>
        <p:spPr>
          <a:xfrm>
            <a:off x="2908300" y="5257800"/>
            <a:ext cx="1676400" cy="990600"/>
          </a:xfrm>
          <a:prstGeom prst="wedgeRoundRectCallout">
            <a:avLst>
              <a:gd name="adj1" fmla="val -18419"/>
              <a:gd name="adj2" fmla="val -73112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To generate many training/testing pairs from one single dataset</a:t>
            </a:r>
          </a:p>
        </p:txBody>
      </p:sp>
      <p:sp>
        <p:nvSpPr>
          <p:cNvPr id="29" name="Rounded Rectangular Callout 28"/>
          <p:cNvSpPr/>
          <p:nvPr/>
        </p:nvSpPr>
        <p:spPr>
          <a:xfrm>
            <a:off x="4876800" y="5257800"/>
            <a:ext cx="1676400" cy="990600"/>
          </a:xfrm>
          <a:prstGeom prst="wedgeRoundRectCallout">
            <a:avLst>
              <a:gd name="adj1" fmla="val -18419"/>
              <a:gd name="adj2" fmla="val -73112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Maybe biased if your dataset is sorted by class</a:t>
            </a:r>
          </a:p>
        </p:txBody>
      </p:sp>
      <p:sp>
        <p:nvSpPr>
          <p:cNvPr id="30" name="Rounded Rectangular Callout 29"/>
          <p:cNvSpPr/>
          <p:nvPr/>
        </p:nvSpPr>
        <p:spPr>
          <a:xfrm>
            <a:off x="7315200" y="5257800"/>
            <a:ext cx="1216378" cy="685800"/>
          </a:xfrm>
          <a:prstGeom prst="wedgeRoundRectCallout">
            <a:avLst>
              <a:gd name="adj1" fmla="val -22131"/>
              <a:gd name="adj2" fmla="val -81342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The error distribution</a:t>
            </a:r>
          </a:p>
        </p:txBody>
      </p:sp>
    </p:spTree>
    <p:extLst>
      <p:ext uri="{BB962C8B-B14F-4D97-AF65-F5344CB8AC3E}">
        <p14:creationId xmlns:p14="http://schemas.microsoft.com/office/powerpoint/2010/main" val="53105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7800" y="2036311"/>
            <a:ext cx="6368154" cy="247760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15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Clustering</a:t>
            </a:r>
          </a:p>
          <a:p>
            <a:pPr algn="ctr"/>
            <a:r>
              <a:rPr 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(unsupervised learning)</a:t>
            </a:r>
            <a:endParaRPr lang="en-US" sz="4000" b="1" cap="none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115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Cross-validation (2)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2209800"/>
            <a:ext cx="670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trainSet</a:t>
            </a:r>
            <a:r>
              <a:rPr lang="en-US" dirty="0" smtClean="0"/>
              <a:t> = [];</a:t>
            </a:r>
          </a:p>
          <a:p>
            <a:r>
              <a:rPr lang="en-US" dirty="0" err="1" smtClean="0"/>
              <a:t>testSet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[];</a:t>
            </a:r>
          </a:p>
          <a:p>
            <a:r>
              <a:rPr lang="en-US" dirty="0" smtClean="0"/>
              <a:t>N = size(</a:t>
            </a:r>
            <a:r>
              <a:rPr lang="en-US" dirty="0" err="1" smtClean="0"/>
              <a:t>dataSet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foldStart</a:t>
            </a:r>
            <a:r>
              <a:rPr lang="en-US" dirty="0" smtClean="0"/>
              <a:t> = 0; </a:t>
            </a:r>
            <a:r>
              <a:rPr lang="en-US" dirty="0" err="1" smtClean="0"/>
              <a:t>foldEnd</a:t>
            </a:r>
            <a:r>
              <a:rPr lang="en-US" dirty="0" smtClean="0"/>
              <a:t> = </a:t>
            </a:r>
            <a:r>
              <a:rPr lang="en-US" dirty="0" err="1" smtClean="0"/>
              <a:t>foldStart</a:t>
            </a:r>
            <a:r>
              <a:rPr lang="en-US" dirty="0" smtClean="0"/>
              <a:t> + N / </a:t>
            </a:r>
            <a:r>
              <a:rPr lang="en-US" dirty="0" err="1" smtClean="0"/>
              <a:t>numberOfFolds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for(k=0; k&lt;N; k++)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x = </a:t>
            </a:r>
            <a:r>
              <a:rPr lang="en-US" dirty="0" err="1" smtClean="0"/>
              <a:t>dataSet</a:t>
            </a:r>
            <a:r>
              <a:rPr lang="en-US" dirty="0" smtClean="0"/>
              <a:t>[k];  //pick an item randomly</a:t>
            </a:r>
          </a:p>
          <a:p>
            <a:endParaRPr lang="en-US" dirty="0" smtClean="0"/>
          </a:p>
          <a:p>
            <a:r>
              <a:rPr lang="en-US" dirty="0" smtClean="0"/>
              <a:t>     if( k &gt;= </a:t>
            </a:r>
            <a:r>
              <a:rPr lang="en-US" dirty="0" err="1" smtClean="0"/>
              <a:t>foldStart</a:t>
            </a:r>
            <a:r>
              <a:rPr lang="en-US" dirty="0" smtClean="0"/>
              <a:t> &amp;&amp; k &lt; </a:t>
            </a:r>
            <a:r>
              <a:rPr lang="en-US" dirty="0" err="1" smtClean="0"/>
              <a:t>foldEnd</a:t>
            </a:r>
            <a:r>
              <a:rPr lang="en-US" dirty="0" smtClean="0"/>
              <a:t> ) { put x in </a:t>
            </a:r>
            <a:r>
              <a:rPr lang="en-US" dirty="0" err="1" smtClean="0"/>
              <a:t>testSet</a:t>
            </a:r>
            <a:r>
              <a:rPr lang="en-US" dirty="0" smtClean="0"/>
              <a:t>; }</a:t>
            </a:r>
          </a:p>
          <a:p>
            <a:r>
              <a:rPr lang="en-US" dirty="0"/>
              <a:t> </a:t>
            </a:r>
            <a:r>
              <a:rPr lang="en-US" dirty="0" smtClean="0"/>
              <a:t>    else { put x in </a:t>
            </a:r>
            <a:r>
              <a:rPr lang="en-US" dirty="0" err="1" smtClean="0"/>
              <a:t>trainSet</a:t>
            </a:r>
            <a:r>
              <a:rPr lang="en-US" dirty="0" smtClean="0"/>
              <a:t>;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88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1828800"/>
            <a:ext cx="266700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82040" y="1828800"/>
            <a:ext cx="2667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239000" y="1825978"/>
            <a:ext cx="13716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E1 = 4|16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78280" y="1828800"/>
            <a:ext cx="2667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874520" y="1828800"/>
            <a:ext cx="2667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70760" y="1828800"/>
            <a:ext cx="266700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667000" y="1828800"/>
            <a:ext cx="2667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63240" y="1828800"/>
            <a:ext cx="2667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459480" y="1828800"/>
            <a:ext cx="2667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855720" y="1828800"/>
            <a:ext cx="266700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251960" y="1828800"/>
            <a:ext cx="2667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648200" y="1828800"/>
            <a:ext cx="2667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044440" y="1828800"/>
            <a:ext cx="2667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440680" y="1828800"/>
            <a:ext cx="266700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836920" y="1828800"/>
            <a:ext cx="2667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233160" y="1828800"/>
            <a:ext cx="2667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629400" y="1828800"/>
            <a:ext cx="2667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ular Callout 21"/>
          <p:cNvSpPr/>
          <p:nvPr/>
        </p:nvSpPr>
        <p:spPr>
          <a:xfrm>
            <a:off x="553438" y="5638800"/>
            <a:ext cx="2057400" cy="990600"/>
          </a:xfrm>
          <a:prstGeom prst="wedgeRoundRectCallout">
            <a:avLst>
              <a:gd name="adj1" fmla="val -18419"/>
              <a:gd name="adj2" fmla="val -73112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We don’t have fixed 300/700 division</a:t>
            </a:r>
          </a:p>
          <a:p>
            <a:pPr algn="ctr"/>
            <a:r>
              <a:rPr lang="en-US" sz="1600" dirty="0" smtClean="0"/>
              <a:t>297/703 sometimes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85800" y="2743200"/>
            <a:ext cx="2667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82040" y="2743200"/>
            <a:ext cx="266700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478280" y="2743200"/>
            <a:ext cx="2667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874520" y="2743200"/>
            <a:ext cx="2667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270760" y="2743200"/>
            <a:ext cx="266700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667000" y="2743200"/>
            <a:ext cx="266700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063240" y="2743200"/>
            <a:ext cx="2667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459480" y="2743200"/>
            <a:ext cx="2667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855720" y="2743200"/>
            <a:ext cx="2667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251960" y="2743200"/>
            <a:ext cx="266700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648200" y="2743200"/>
            <a:ext cx="2667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044440" y="2743200"/>
            <a:ext cx="2667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440680" y="2743200"/>
            <a:ext cx="2667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836920" y="2743200"/>
            <a:ext cx="266700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6233160" y="2743200"/>
            <a:ext cx="2667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629400" y="2743200"/>
            <a:ext cx="2667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85800" y="3581400"/>
            <a:ext cx="2667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1082040" y="3581400"/>
            <a:ext cx="2667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1478280" y="3581400"/>
            <a:ext cx="266700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874520" y="3581400"/>
            <a:ext cx="2667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2270760" y="3581400"/>
            <a:ext cx="266700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2667000" y="3581400"/>
            <a:ext cx="2667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063240" y="3581400"/>
            <a:ext cx="2667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3459480" y="3581400"/>
            <a:ext cx="266700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3855720" y="3581400"/>
            <a:ext cx="2667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251960" y="3581400"/>
            <a:ext cx="2667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4648200" y="3581400"/>
            <a:ext cx="2667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5044440" y="3581400"/>
            <a:ext cx="266700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5440680" y="3581400"/>
            <a:ext cx="2667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836920" y="3581400"/>
            <a:ext cx="2667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6233160" y="3581400"/>
            <a:ext cx="2667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6629400" y="3581400"/>
            <a:ext cx="2667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685800" y="4495800"/>
            <a:ext cx="2667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1082040" y="4495800"/>
            <a:ext cx="2667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1478280" y="4495800"/>
            <a:ext cx="2667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1874520" y="4495800"/>
            <a:ext cx="2667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2270760" y="4495800"/>
            <a:ext cx="266700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2667000" y="4495800"/>
            <a:ext cx="2667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3063240" y="4495800"/>
            <a:ext cx="2667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3459480" y="4495800"/>
            <a:ext cx="2667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3855720" y="4495800"/>
            <a:ext cx="266700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4251960" y="4495800"/>
            <a:ext cx="2667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4648200" y="4495800"/>
            <a:ext cx="266700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5044440" y="4495800"/>
            <a:ext cx="2667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5440680" y="4495800"/>
            <a:ext cx="266700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5836920" y="4495800"/>
            <a:ext cx="2667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6233160" y="4495800"/>
            <a:ext cx="2667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6629400" y="4495800"/>
            <a:ext cx="266700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7239000" y="2743200"/>
            <a:ext cx="13716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E2 = 5|16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7239000" y="3581400"/>
            <a:ext cx="13716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E3 = 4|16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7239000" y="4495800"/>
            <a:ext cx="13716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E4 = 5|16</a:t>
            </a:r>
            <a:endParaRPr lang="en-US" dirty="0"/>
          </a:p>
        </p:txBody>
      </p:sp>
      <p:sp>
        <p:nvSpPr>
          <p:cNvPr id="74" name="Rounded Rectangular Callout 73"/>
          <p:cNvSpPr/>
          <p:nvPr/>
        </p:nvSpPr>
        <p:spPr>
          <a:xfrm>
            <a:off x="3681307" y="5638800"/>
            <a:ext cx="2057400" cy="990600"/>
          </a:xfrm>
          <a:prstGeom prst="wedgeRoundRectCallout">
            <a:avLst>
              <a:gd name="adj1" fmla="val -18419"/>
              <a:gd name="adj2" fmla="val -73112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The order of items does not matter for uniform sampling</a:t>
            </a:r>
          </a:p>
        </p:txBody>
      </p:sp>
      <p:sp>
        <p:nvSpPr>
          <p:cNvPr id="75" name="Rounded Rectangular Callout 74"/>
          <p:cNvSpPr/>
          <p:nvPr/>
        </p:nvSpPr>
        <p:spPr>
          <a:xfrm>
            <a:off x="7394222" y="5638800"/>
            <a:ext cx="1216378" cy="685800"/>
          </a:xfrm>
          <a:prstGeom prst="wedgeRoundRectCallout">
            <a:avLst>
              <a:gd name="adj1" fmla="val -22131"/>
              <a:gd name="adj2" fmla="val -81342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The error distribution</a:t>
            </a:r>
          </a:p>
        </p:txBody>
      </p:sp>
    </p:spTree>
    <p:extLst>
      <p:ext uri="{BB962C8B-B14F-4D97-AF65-F5344CB8AC3E}">
        <p14:creationId xmlns:p14="http://schemas.microsoft.com/office/powerpoint/2010/main" val="406411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4" grpId="0" animBg="1"/>
      <p:bldP spid="7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 (2)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2209800"/>
            <a:ext cx="670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trainSet</a:t>
            </a:r>
            <a:r>
              <a:rPr lang="en-US" dirty="0" smtClean="0"/>
              <a:t> = [];</a:t>
            </a:r>
          </a:p>
          <a:p>
            <a:r>
              <a:rPr lang="en-US" dirty="0" err="1" smtClean="0"/>
              <a:t>testSet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[];</a:t>
            </a:r>
          </a:p>
          <a:p>
            <a:r>
              <a:rPr lang="en-US" dirty="0" smtClean="0"/>
              <a:t>N = size(</a:t>
            </a:r>
            <a:r>
              <a:rPr lang="en-US" dirty="0" err="1" smtClean="0"/>
              <a:t>dataSet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for(k=0; k&lt;N; k++)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x = </a:t>
            </a:r>
            <a:r>
              <a:rPr lang="en-US" dirty="0" err="1" smtClean="0"/>
              <a:t>dataSet</a:t>
            </a:r>
            <a:r>
              <a:rPr lang="en-US" dirty="0" smtClean="0"/>
              <a:t>[ </a:t>
            </a:r>
            <a:r>
              <a:rPr lang="en-US" dirty="0" err="1" smtClean="0"/>
              <a:t>Math.random</a:t>
            </a:r>
            <a:r>
              <a:rPr lang="en-US" dirty="0" smtClean="0"/>
              <a:t>() * N ];  //pick an item randomly</a:t>
            </a:r>
          </a:p>
          <a:p>
            <a:endParaRPr lang="en-US" dirty="0" smtClean="0"/>
          </a:p>
          <a:p>
            <a:r>
              <a:rPr lang="en-US" dirty="0" smtClean="0"/>
              <a:t>     if( </a:t>
            </a:r>
            <a:r>
              <a:rPr lang="en-US" dirty="0" err="1" smtClean="0"/>
              <a:t>Math.random</a:t>
            </a:r>
            <a:r>
              <a:rPr lang="en-US" dirty="0" smtClean="0"/>
              <a:t>() &lt; 0.7 ) { put x in </a:t>
            </a:r>
            <a:r>
              <a:rPr lang="en-US" dirty="0" err="1" smtClean="0"/>
              <a:t>trainSet</a:t>
            </a:r>
            <a:r>
              <a:rPr lang="en-US" dirty="0" smtClean="0"/>
              <a:t>; }</a:t>
            </a:r>
          </a:p>
          <a:p>
            <a:r>
              <a:rPr lang="en-US" dirty="0"/>
              <a:t> </a:t>
            </a:r>
            <a:r>
              <a:rPr lang="en-US" dirty="0" smtClean="0"/>
              <a:t>    else { put x in </a:t>
            </a:r>
            <a:r>
              <a:rPr lang="en-US" dirty="0" err="1" smtClean="0"/>
              <a:t>testSet</a:t>
            </a:r>
            <a:r>
              <a:rPr lang="en-US" dirty="0" smtClean="0"/>
              <a:t>;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75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914400" y="1752600"/>
            <a:ext cx="1676400" cy="2667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10^6 to 10^9 rows in one single table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410200" y="2201333"/>
            <a:ext cx="1676400" cy="1981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10^3 rows to implement and test our method</a:t>
            </a:r>
            <a:endParaRPr lang="en-US" dirty="0"/>
          </a:p>
        </p:txBody>
      </p:sp>
      <p:sp>
        <p:nvSpPr>
          <p:cNvPr id="5" name="Pentagon 4"/>
          <p:cNvSpPr/>
          <p:nvPr/>
        </p:nvSpPr>
        <p:spPr>
          <a:xfrm rot="18700626">
            <a:off x="265641" y="4324658"/>
            <a:ext cx="1241650" cy="380849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Map-reduce</a:t>
            </a:r>
            <a:endParaRPr lang="en-US" sz="1400" dirty="0"/>
          </a:p>
        </p:txBody>
      </p:sp>
      <p:sp>
        <p:nvSpPr>
          <p:cNvPr id="7" name="Pentagon 6"/>
          <p:cNvSpPr/>
          <p:nvPr/>
        </p:nvSpPr>
        <p:spPr>
          <a:xfrm rot="17828369">
            <a:off x="1144453" y="4324658"/>
            <a:ext cx="911494" cy="380849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Spark</a:t>
            </a:r>
            <a:endParaRPr lang="en-US" sz="1400" dirty="0"/>
          </a:p>
        </p:txBody>
      </p:sp>
      <p:sp>
        <p:nvSpPr>
          <p:cNvPr id="8" name="Pentagon 7"/>
          <p:cNvSpPr/>
          <p:nvPr/>
        </p:nvSpPr>
        <p:spPr>
          <a:xfrm rot="17828369">
            <a:off x="1605301" y="4422543"/>
            <a:ext cx="911494" cy="380849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Hadoop</a:t>
            </a:r>
            <a:endParaRPr lang="en-US" sz="1400" dirty="0"/>
          </a:p>
        </p:txBody>
      </p:sp>
      <p:sp>
        <p:nvSpPr>
          <p:cNvPr id="9" name="Right Arrow 8"/>
          <p:cNvSpPr/>
          <p:nvPr/>
        </p:nvSpPr>
        <p:spPr>
          <a:xfrm>
            <a:off x="3200400" y="2743200"/>
            <a:ext cx="1828800" cy="68580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sampling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3048000" y="4267200"/>
            <a:ext cx="2514600" cy="990600"/>
          </a:xfrm>
          <a:prstGeom prst="wedgeRoundRectCallout">
            <a:avLst>
              <a:gd name="adj1" fmla="val -22010"/>
              <a:gd name="adj2" fmla="val -76531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If your method/code is not correct in small, it cannot be correct in large scale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4114800" y="5715000"/>
            <a:ext cx="2514600" cy="838200"/>
          </a:xfrm>
          <a:prstGeom prst="wedgeRoundRectCallout">
            <a:avLst>
              <a:gd name="adj1" fmla="val -22010"/>
              <a:gd name="adj2" fmla="val -76531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You need to slice or subset the big data to have small data for testing first</a:t>
            </a:r>
          </a:p>
        </p:txBody>
      </p:sp>
    </p:spTree>
    <p:extLst>
      <p:ext uri="{BB962C8B-B14F-4D97-AF65-F5344CB8AC3E}">
        <p14:creationId xmlns:p14="http://schemas.microsoft.com/office/powerpoint/2010/main" val="50407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u="sng" dirty="0" smtClean="0"/>
              <a:t>Our prediction goal:</a:t>
            </a:r>
            <a:r>
              <a:rPr lang="en-US" dirty="0" smtClean="0"/>
              <a:t> when we are given a </a:t>
            </a:r>
            <a:r>
              <a:rPr lang="en-US" b="1" dirty="0" smtClean="0">
                <a:solidFill>
                  <a:srgbClr val="FF0000"/>
                </a:solidFill>
              </a:rPr>
              <a:t>data table</a:t>
            </a:r>
            <a:r>
              <a:rPr lang="en-US" dirty="0" smtClean="0"/>
              <a:t> and a research question, if we have the </a:t>
            </a:r>
            <a:r>
              <a:rPr lang="en-US" b="1" dirty="0" smtClean="0">
                <a:solidFill>
                  <a:srgbClr val="FF0000"/>
                </a:solidFill>
              </a:rPr>
              <a:t>model</a:t>
            </a:r>
            <a:r>
              <a:rPr lang="en-US" dirty="0" smtClean="0"/>
              <a:t> then we are done.</a:t>
            </a:r>
          </a:p>
          <a:p>
            <a:r>
              <a:rPr lang="en-US" b="1" u="sng" dirty="0" smtClean="0"/>
              <a:t>Models and methods: </a:t>
            </a:r>
            <a:r>
              <a:rPr lang="en-US" dirty="0" smtClean="0"/>
              <a:t>We need the </a:t>
            </a:r>
            <a:r>
              <a:rPr lang="en-US" b="1" dirty="0" smtClean="0">
                <a:solidFill>
                  <a:srgbClr val="FF0000"/>
                </a:solidFill>
              </a:rPr>
              <a:t>pool of models</a:t>
            </a:r>
            <a:r>
              <a:rPr lang="en-US" dirty="0" smtClean="0"/>
              <a:t> to select from and the </a:t>
            </a:r>
            <a:r>
              <a:rPr lang="en-US" b="1" dirty="0" smtClean="0">
                <a:solidFill>
                  <a:srgbClr val="FF0000"/>
                </a:solidFill>
              </a:rPr>
              <a:t>method to pick</a:t>
            </a:r>
            <a:r>
              <a:rPr lang="en-US" dirty="0" smtClean="0"/>
              <a:t> one suitable model</a:t>
            </a:r>
          </a:p>
          <a:p>
            <a:r>
              <a:rPr lang="en-US" b="1" u="sng" dirty="0" smtClean="0"/>
              <a:t>Training/testing:</a:t>
            </a:r>
            <a:r>
              <a:rPr lang="en-US" dirty="0" smtClean="0"/>
              <a:t> we want a model that </a:t>
            </a:r>
            <a:r>
              <a:rPr lang="en-US" b="1" dirty="0" smtClean="0">
                <a:solidFill>
                  <a:srgbClr val="FF0000"/>
                </a:solidFill>
              </a:rPr>
              <a:t>fits</a:t>
            </a:r>
            <a:r>
              <a:rPr lang="en-US" dirty="0" smtClean="0"/>
              <a:t> the data and handles </a:t>
            </a:r>
            <a:r>
              <a:rPr lang="en-US" b="1" dirty="0" smtClean="0">
                <a:solidFill>
                  <a:srgbClr val="FF0000"/>
                </a:solidFill>
              </a:rPr>
              <a:t>new input</a:t>
            </a:r>
            <a:r>
              <a:rPr lang="en-US" dirty="0" smtClean="0"/>
              <a:t>.</a:t>
            </a:r>
          </a:p>
          <a:p>
            <a:r>
              <a:rPr lang="en-US" b="1" u="sng" dirty="0" smtClean="0"/>
              <a:t>More tests, more confidence:</a:t>
            </a:r>
            <a:r>
              <a:rPr lang="en-US" dirty="0" smtClean="0"/>
              <a:t> we have to take many tests to avoid “good by chance”. When we don’t have big data, we can generate data with bootstrapping and cross-validation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24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03086" y="2036311"/>
            <a:ext cx="6657593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The bigger picture</a:t>
            </a:r>
            <a:br>
              <a:rPr lang="en-US" sz="6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sz="6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of machine learning</a:t>
            </a:r>
            <a:endParaRPr lang="en-US" sz="11500" b="1" cap="none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4791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05585" y="2457450"/>
            <a:ext cx="1295400" cy="18478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</a:t>
            </a:r>
          </a:p>
          <a:p>
            <a:pPr algn="ctr"/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200400" y="847626"/>
            <a:ext cx="2286000" cy="60017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Classification</a:t>
            </a:r>
          </a:p>
          <a:p>
            <a:pPr algn="ctr"/>
            <a:r>
              <a:rPr lang="en-US" sz="1400" dirty="0" smtClean="0"/>
              <a:t>(categorical output)</a:t>
            </a:r>
            <a:endParaRPr lang="en-US" sz="1400" dirty="0"/>
          </a:p>
        </p:txBody>
      </p:sp>
      <p:sp>
        <p:nvSpPr>
          <p:cNvPr id="4" name="Rounded Rectangle 3"/>
          <p:cNvSpPr/>
          <p:nvPr/>
        </p:nvSpPr>
        <p:spPr>
          <a:xfrm>
            <a:off x="3200400" y="1752599"/>
            <a:ext cx="2362200" cy="5047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Prediction</a:t>
            </a:r>
          </a:p>
          <a:p>
            <a:pPr algn="ctr"/>
            <a:r>
              <a:rPr lang="en-US" sz="1400" dirty="0" smtClean="0"/>
              <a:t>(numerical output)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200400" y="2667000"/>
            <a:ext cx="2514600" cy="533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Forecasting</a:t>
            </a:r>
          </a:p>
          <a:p>
            <a:pPr algn="ctr"/>
            <a:r>
              <a:rPr lang="en-US" sz="1400" dirty="0" smtClean="0"/>
              <a:t>(temporal relationships)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3200400" y="3581400"/>
            <a:ext cx="1371600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Clustering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3188616" y="5181600"/>
            <a:ext cx="1600200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Deep learning</a:t>
            </a:r>
            <a:endParaRPr lang="en-US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3200400" y="5943600"/>
            <a:ext cx="2133600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Reinforcement learning</a:t>
            </a:r>
            <a:endParaRPr lang="en-US" sz="14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752600" y="1219201"/>
            <a:ext cx="1295400" cy="12382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828800" y="1981200"/>
            <a:ext cx="1219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828800" y="2895600"/>
            <a:ext cx="1219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828800" y="3581400"/>
            <a:ext cx="1219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828800" y="3943350"/>
            <a:ext cx="1219200" cy="695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828800" y="4229100"/>
            <a:ext cx="1219200" cy="1104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24" name="Rounded Rectangle 23"/>
          <p:cNvSpPr/>
          <p:nvPr/>
        </p:nvSpPr>
        <p:spPr>
          <a:xfrm>
            <a:off x="5334000" y="609599"/>
            <a:ext cx="1295400" cy="46662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Logistic Regression</a:t>
            </a:r>
            <a:endParaRPr lang="en-US" sz="1400" dirty="0"/>
          </a:p>
        </p:txBody>
      </p:sp>
      <p:sp>
        <p:nvSpPr>
          <p:cNvPr id="25" name="Rounded Rectangle 24"/>
          <p:cNvSpPr/>
          <p:nvPr/>
        </p:nvSpPr>
        <p:spPr>
          <a:xfrm>
            <a:off x="6477000" y="828675"/>
            <a:ext cx="1295400" cy="46662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Naïve Bayes Classifier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7620000" y="457200"/>
            <a:ext cx="838200" cy="46662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SVM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229600" y="771622"/>
            <a:ext cx="685800" cy="46662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kNN</a:t>
            </a:r>
            <a:endParaRPr lang="en-US" sz="1400" dirty="0" smtClean="0"/>
          </a:p>
        </p:txBody>
      </p:sp>
      <p:sp>
        <p:nvSpPr>
          <p:cNvPr id="28" name="Rounded Rectangle 27"/>
          <p:cNvSpPr/>
          <p:nvPr/>
        </p:nvSpPr>
        <p:spPr>
          <a:xfrm>
            <a:off x="5448300" y="1514573"/>
            <a:ext cx="838200" cy="466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SVR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6057900" y="1790700"/>
            <a:ext cx="1066800" cy="466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Linear Regression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6972300" y="1519286"/>
            <a:ext cx="800100" cy="466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kNN</a:t>
            </a:r>
            <a:endParaRPr lang="en-US" sz="1400" dirty="0" smtClean="0"/>
          </a:p>
        </p:txBody>
      </p:sp>
      <p:sp>
        <p:nvSpPr>
          <p:cNvPr id="31" name="Rounded Rectangle 30"/>
          <p:cNvSpPr/>
          <p:nvPr/>
        </p:nvSpPr>
        <p:spPr>
          <a:xfrm>
            <a:off x="4381500" y="3762473"/>
            <a:ext cx="952500" cy="466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kmeans</a:t>
            </a:r>
            <a:endParaRPr lang="en-US" sz="1400" dirty="0" smtClean="0"/>
          </a:p>
        </p:txBody>
      </p:sp>
      <p:sp>
        <p:nvSpPr>
          <p:cNvPr id="32" name="Rounded Rectangle 31"/>
          <p:cNvSpPr/>
          <p:nvPr/>
        </p:nvSpPr>
        <p:spPr>
          <a:xfrm>
            <a:off x="5219700" y="3476723"/>
            <a:ext cx="838200" cy="466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EM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3179232" y="4410075"/>
            <a:ext cx="2535768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Latent / component analysis</a:t>
            </a:r>
            <a:endParaRPr lang="en-US" sz="14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752600" y="4410075"/>
            <a:ext cx="1284111" cy="1762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9496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28536" y="228600"/>
            <a:ext cx="4114015" cy="990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have the data table</a:t>
            </a:r>
          </a:p>
          <a:p>
            <a:pPr algn="ctr"/>
            <a:r>
              <a:rPr lang="en-US" dirty="0" smtClean="0"/>
              <a:t>We have the past knowledge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856546" y="2438400"/>
            <a:ext cx="2743199" cy="990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 we learn from the past to predict the future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857109" y="1442156"/>
            <a:ext cx="708769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4313765" y="2404532"/>
            <a:ext cx="2315635" cy="117686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 we find the compact representation of data for learning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683479" y="1436512"/>
            <a:ext cx="592666" cy="6914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4484119" y="5014383"/>
            <a:ext cx="2088447" cy="990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 we select important features and ignore the rest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528343" y="3864327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567267" y="4305300"/>
            <a:ext cx="3101621" cy="8001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we need model?</a:t>
            </a:r>
          </a:p>
          <a:p>
            <a:pPr algn="ctr"/>
            <a:r>
              <a:rPr lang="en-US" dirty="0" smtClean="0"/>
              <a:t>Or we don’t need a model?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118078" y="3733800"/>
            <a:ext cx="0" cy="402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533400" y="5867400"/>
            <a:ext cx="3101621" cy="8001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 we combine weak models to have powerful model?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084211" y="5295900"/>
            <a:ext cx="0" cy="402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7018868" y="2444044"/>
            <a:ext cx="1981200" cy="169192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we need examples?</a:t>
            </a:r>
          </a:p>
          <a:p>
            <a:pPr algn="ctr"/>
            <a:r>
              <a:rPr lang="en-US" dirty="0" smtClean="0"/>
              <a:t>Or we can learn without examples?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211715" y="1436512"/>
            <a:ext cx="1332085" cy="773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7010400" y="5372100"/>
            <a:ext cx="1905000" cy="1295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Unsupervised learning</a:t>
            </a:r>
          </a:p>
          <a:p>
            <a:pPr algn="ctr"/>
            <a:r>
              <a:rPr lang="en-US" dirty="0" smtClean="0"/>
              <a:t>Rewarded learning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8037300" y="4234744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57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3" grpId="0" animBg="1"/>
      <p:bldP spid="10" grpId="0" animBg="1"/>
      <p:bldP spid="16" grpId="0" animBg="1"/>
      <p:bldP spid="18" grpId="0" animBg="1"/>
      <p:bldP spid="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ft-Right Arrow 1"/>
          <p:cNvSpPr/>
          <p:nvPr/>
        </p:nvSpPr>
        <p:spPr>
          <a:xfrm>
            <a:off x="533400" y="2667000"/>
            <a:ext cx="8077200" cy="685800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ular Callout 2"/>
          <p:cNvSpPr/>
          <p:nvPr/>
        </p:nvSpPr>
        <p:spPr>
          <a:xfrm>
            <a:off x="1600200" y="1676400"/>
            <a:ext cx="1828800" cy="685800"/>
          </a:xfrm>
          <a:prstGeom prst="wedgeRoundRectCallout">
            <a:avLst>
              <a:gd name="adj1" fmla="val -20833"/>
              <a:gd name="adj2" fmla="val 7237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5867400" y="1676400"/>
            <a:ext cx="1828800" cy="685800"/>
          </a:xfrm>
          <a:prstGeom prst="wedgeRoundRectCallout">
            <a:avLst>
              <a:gd name="adj1" fmla="val -20833"/>
              <a:gd name="adj2" fmla="val 7237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1524000" y="3581400"/>
            <a:ext cx="1828800" cy="968022"/>
          </a:xfrm>
          <a:prstGeom prst="wedgeRoundRectCallout">
            <a:avLst>
              <a:gd name="adj1" fmla="val -21450"/>
              <a:gd name="adj2" fmla="val -68732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Classification</a:t>
            </a:r>
          </a:p>
          <a:p>
            <a:pPr algn="ctr"/>
            <a:r>
              <a:rPr lang="en-US" dirty="0" smtClean="0"/>
              <a:t>Prediction</a:t>
            </a:r>
          </a:p>
          <a:p>
            <a:pPr algn="ctr"/>
            <a:r>
              <a:rPr lang="en-US" dirty="0" smtClean="0"/>
              <a:t>Forecasting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5638800" y="3657600"/>
            <a:ext cx="2514600" cy="968022"/>
          </a:xfrm>
          <a:prstGeom prst="wedgeRoundRectCallout">
            <a:avLst>
              <a:gd name="adj1" fmla="val -21450"/>
              <a:gd name="adj2" fmla="val -70834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Clustering</a:t>
            </a:r>
          </a:p>
          <a:p>
            <a:pPr algn="ctr"/>
            <a:r>
              <a:rPr lang="en-US" dirty="0" smtClean="0"/>
              <a:t>Latent Analysis</a:t>
            </a:r>
          </a:p>
          <a:p>
            <a:pPr algn="ctr"/>
            <a:r>
              <a:rPr lang="en-US" dirty="0" smtClean="0"/>
              <a:t>Component Analysis</a:t>
            </a:r>
            <a:endParaRPr lang="en-US" dirty="0"/>
          </a:p>
        </p:txBody>
      </p:sp>
      <p:sp>
        <p:nvSpPr>
          <p:cNvPr id="7" name="Pentagon 6"/>
          <p:cNvSpPr/>
          <p:nvPr/>
        </p:nvSpPr>
        <p:spPr>
          <a:xfrm rot="18700626">
            <a:off x="5341148" y="4596455"/>
            <a:ext cx="1052504" cy="380849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GMM</a:t>
            </a:r>
            <a:endParaRPr lang="en-US" sz="1400" dirty="0"/>
          </a:p>
        </p:txBody>
      </p:sp>
      <p:sp>
        <p:nvSpPr>
          <p:cNvPr id="8" name="Pentagon 7"/>
          <p:cNvSpPr/>
          <p:nvPr/>
        </p:nvSpPr>
        <p:spPr>
          <a:xfrm rot="18700626">
            <a:off x="5985698" y="4596455"/>
            <a:ext cx="1052504" cy="380849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kmeans</a:t>
            </a:r>
            <a:endParaRPr lang="en-US" sz="1400" dirty="0"/>
          </a:p>
        </p:txBody>
      </p:sp>
      <p:sp>
        <p:nvSpPr>
          <p:cNvPr id="9" name="Pentagon 8"/>
          <p:cNvSpPr/>
          <p:nvPr/>
        </p:nvSpPr>
        <p:spPr>
          <a:xfrm rot="18700626">
            <a:off x="6778744" y="4672654"/>
            <a:ext cx="1052504" cy="380849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LSA / </a:t>
            </a:r>
            <a:r>
              <a:rPr lang="en-US" sz="1400" dirty="0" err="1" smtClean="0"/>
              <a:t>pLSA</a:t>
            </a:r>
            <a:endParaRPr lang="en-US" sz="1400" dirty="0"/>
          </a:p>
        </p:txBody>
      </p:sp>
      <p:sp>
        <p:nvSpPr>
          <p:cNvPr id="10" name="Pentagon 9"/>
          <p:cNvSpPr/>
          <p:nvPr/>
        </p:nvSpPr>
        <p:spPr>
          <a:xfrm rot="20634533">
            <a:off x="5184328" y="3981854"/>
            <a:ext cx="798330" cy="380849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PCA</a:t>
            </a:r>
            <a:endParaRPr lang="en-US" sz="1400" dirty="0"/>
          </a:p>
        </p:txBody>
      </p:sp>
      <p:sp>
        <p:nvSpPr>
          <p:cNvPr id="11" name="Pentagon 10"/>
          <p:cNvSpPr/>
          <p:nvPr/>
        </p:nvSpPr>
        <p:spPr>
          <a:xfrm rot="20634533">
            <a:off x="951541" y="4141599"/>
            <a:ext cx="798330" cy="380849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SVM</a:t>
            </a:r>
            <a:endParaRPr lang="en-US" sz="1400" dirty="0"/>
          </a:p>
        </p:txBody>
      </p:sp>
      <p:sp>
        <p:nvSpPr>
          <p:cNvPr id="12" name="Pentagon 11"/>
          <p:cNvSpPr/>
          <p:nvPr/>
        </p:nvSpPr>
        <p:spPr>
          <a:xfrm rot="18717897">
            <a:off x="1387847" y="4469151"/>
            <a:ext cx="798330" cy="380849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NBC</a:t>
            </a:r>
            <a:endParaRPr lang="en-US" sz="1400" dirty="0"/>
          </a:p>
        </p:txBody>
      </p:sp>
      <p:sp>
        <p:nvSpPr>
          <p:cNvPr id="13" name="Pentagon 12"/>
          <p:cNvSpPr/>
          <p:nvPr/>
        </p:nvSpPr>
        <p:spPr>
          <a:xfrm rot="17861910">
            <a:off x="1962313" y="4547404"/>
            <a:ext cx="903356" cy="380849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Logistic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1589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ft-Right Arrow 1"/>
          <p:cNvSpPr/>
          <p:nvPr/>
        </p:nvSpPr>
        <p:spPr>
          <a:xfrm>
            <a:off x="533400" y="2667000"/>
            <a:ext cx="8077200" cy="685800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ular Callout 2"/>
          <p:cNvSpPr/>
          <p:nvPr/>
        </p:nvSpPr>
        <p:spPr>
          <a:xfrm>
            <a:off x="3512109" y="1524000"/>
            <a:ext cx="2355291" cy="990600"/>
          </a:xfrm>
          <a:prstGeom prst="wedgeRoundRectCallout">
            <a:avLst>
              <a:gd name="adj1" fmla="val -20833"/>
              <a:gd name="adj2" fmla="val 72376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Parametric</a:t>
            </a:r>
          </a:p>
          <a:p>
            <a:pPr algn="ctr"/>
            <a:r>
              <a:rPr lang="en-US" dirty="0" smtClean="0"/>
              <a:t>+ we need model</a:t>
            </a:r>
          </a:p>
          <a:p>
            <a:pPr algn="ctr"/>
            <a:r>
              <a:rPr lang="en-US" dirty="0" smtClean="0"/>
              <a:t>+ we need learning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6248400" y="1371600"/>
            <a:ext cx="2590800" cy="990600"/>
          </a:xfrm>
          <a:prstGeom prst="wedgeRoundRectCallout">
            <a:avLst>
              <a:gd name="adj1" fmla="val -20833"/>
              <a:gd name="adj2" fmla="val 72376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Non-parametric</a:t>
            </a:r>
          </a:p>
          <a:p>
            <a:pPr algn="ctr"/>
            <a:r>
              <a:rPr lang="en-US" dirty="0" smtClean="0"/>
              <a:t>+ we need no model</a:t>
            </a:r>
          </a:p>
          <a:p>
            <a:pPr algn="ctr"/>
            <a:r>
              <a:rPr lang="en-US" dirty="0" smtClean="0"/>
              <a:t>+ inference from data</a:t>
            </a:r>
            <a:endParaRPr lang="en-US" dirty="0"/>
          </a:p>
        </p:txBody>
      </p:sp>
      <p:sp>
        <p:nvSpPr>
          <p:cNvPr id="8" name="Pentagon 7"/>
          <p:cNvSpPr/>
          <p:nvPr/>
        </p:nvSpPr>
        <p:spPr>
          <a:xfrm rot="16200000">
            <a:off x="6827124" y="3699916"/>
            <a:ext cx="1052504" cy="380849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histogram</a:t>
            </a:r>
            <a:endParaRPr lang="en-US" sz="1400" dirty="0"/>
          </a:p>
        </p:txBody>
      </p:sp>
      <p:sp>
        <p:nvSpPr>
          <p:cNvPr id="9" name="Pentagon 8"/>
          <p:cNvSpPr/>
          <p:nvPr/>
        </p:nvSpPr>
        <p:spPr>
          <a:xfrm rot="16200000">
            <a:off x="7452908" y="3688254"/>
            <a:ext cx="914403" cy="380849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kNN</a:t>
            </a:r>
            <a:endParaRPr lang="en-US" sz="1400" dirty="0"/>
          </a:p>
        </p:txBody>
      </p:sp>
      <p:sp>
        <p:nvSpPr>
          <p:cNvPr id="10" name="Pentagon 9"/>
          <p:cNvSpPr/>
          <p:nvPr/>
        </p:nvSpPr>
        <p:spPr>
          <a:xfrm rot="16401444">
            <a:off x="3549250" y="3638685"/>
            <a:ext cx="798330" cy="380849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Tree</a:t>
            </a:r>
            <a:endParaRPr lang="en-US" sz="1400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381000" y="1292578"/>
            <a:ext cx="2590800" cy="1058333"/>
          </a:xfrm>
          <a:prstGeom prst="wedgeRoundRectCallout">
            <a:avLst>
              <a:gd name="adj1" fmla="val 14897"/>
              <a:gd name="adj2" fmla="val 74509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Bayesian</a:t>
            </a:r>
          </a:p>
          <a:p>
            <a:pPr algn="ctr"/>
            <a:r>
              <a:rPr lang="en-US" dirty="0" smtClean="0"/>
              <a:t>+ we need more models</a:t>
            </a:r>
          </a:p>
          <a:p>
            <a:pPr algn="ctr"/>
            <a:r>
              <a:rPr lang="en-US" dirty="0" smtClean="0"/>
              <a:t>+ inference = learning</a:t>
            </a:r>
          </a:p>
        </p:txBody>
      </p:sp>
      <p:sp>
        <p:nvSpPr>
          <p:cNvPr id="15" name="Oval 14"/>
          <p:cNvSpPr/>
          <p:nvPr/>
        </p:nvSpPr>
        <p:spPr>
          <a:xfrm>
            <a:off x="8153400" y="990600"/>
            <a:ext cx="457200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5095249" y="1219200"/>
            <a:ext cx="457200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2227697" y="931333"/>
            <a:ext cx="457200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8" name="Pentagon 17"/>
          <p:cNvSpPr/>
          <p:nvPr/>
        </p:nvSpPr>
        <p:spPr>
          <a:xfrm rot="16200000">
            <a:off x="6293573" y="3638685"/>
            <a:ext cx="1052504" cy="380849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Parzen</a:t>
            </a:r>
            <a:endParaRPr lang="en-US" sz="1400" dirty="0"/>
          </a:p>
        </p:txBody>
      </p:sp>
      <p:sp>
        <p:nvSpPr>
          <p:cNvPr id="19" name="Pentagon 18"/>
          <p:cNvSpPr/>
          <p:nvPr/>
        </p:nvSpPr>
        <p:spPr>
          <a:xfrm rot="16401444">
            <a:off x="4172834" y="3638686"/>
            <a:ext cx="798330" cy="380849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SVM</a:t>
            </a:r>
            <a:endParaRPr lang="en-US" sz="1400" dirty="0"/>
          </a:p>
        </p:txBody>
      </p:sp>
      <p:sp>
        <p:nvSpPr>
          <p:cNvPr id="20" name="Pentagon 19"/>
          <p:cNvSpPr/>
          <p:nvPr/>
        </p:nvSpPr>
        <p:spPr>
          <a:xfrm rot="16401444">
            <a:off x="4607283" y="3773222"/>
            <a:ext cx="1067863" cy="380849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Logistic</a:t>
            </a:r>
            <a:endParaRPr lang="en-US" sz="1400" dirty="0"/>
          </a:p>
        </p:txBody>
      </p:sp>
      <p:sp>
        <p:nvSpPr>
          <p:cNvPr id="21" name="Pentagon 20"/>
          <p:cNvSpPr/>
          <p:nvPr/>
        </p:nvSpPr>
        <p:spPr>
          <a:xfrm rot="16401444">
            <a:off x="678036" y="3773220"/>
            <a:ext cx="1067863" cy="380849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Forest</a:t>
            </a:r>
            <a:endParaRPr lang="en-US" sz="1400" dirty="0"/>
          </a:p>
        </p:txBody>
      </p:sp>
      <p:sp>
        <p:nvSpPr>
          <p:cNvPr id="22" name="Pentagon 21"/>
          <p:cNvSpPr/>
          <p:nvPr/>
        </p:nvSpPr>
        <p:spPr>
          <a:xfrm rot="16401444">
            <a:off x="1221135" y="3775220"/>
            <a:ext cx="1067863" cy="380849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Boosting</a:t>
            </a:r>
            <a:endParaRPr lang="en-US" sz="1400" dirty="0"/>
          </a:p>
        </p:txBody>
      </p:sp>
      <p:sp>
        <p:nvSpPr>
          <p:cNvPr id="23" name="Pentagon 22"/>
          <p:cNvSpPr/>
          <p:nvPr/>
        </p:nvSpPr>
        <p:spPr>
          <a:xfrm rot="16401444">
            <a:off x="1813533" y="3806265"/>
            <a:ext cx="1067863" cy="380849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Bagging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7798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533400"/>
            <a:ext cx="1600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121 0 0 0 0 0</a:t>
            </a:r>
          </a:p>
          <a:p>
            <a:r>
              <a:rPr lang="en-US" dirty="0" smtClean="0"/>
              <a:t>122 0 0 0 0 0</a:t>
            </a:r>
          </a:p>
          <a:p>
            <a:r>
              <a:rPr lang="en-US" dirty="0" smtClean="0"/>
              <a:t>123 0 0 0 0 0</a:t>
            </a:r>
          </a:p>
          <a:p>
            <a:r>
              <a:rPr lang="en-US" dirty="0" smtClean="0"/>
              <a:t>124 0 0 0 0 0</a:t>
            </a:r>
          </a:p>
          <a:p>
            <a:r>
              <a:rPr lang="en-US" dirty="0" smtClean="0"/>
              <a:t>125 0 0 0 0 0</a:t>
            </a:r>
          </a:p>
          <a:p>
            <a:endParaRPr lang="en-US" dirty="0" smtClean="0"/>
          </a:p>
          <a:p>
            <a:r>
              <a:rPr lang="en-US" dirty="0" smtClean="0"/>
              <a:t>0 0 231 0 0 0</a:t>
            </a:r>
          </a:p>
          <a:p>
            <a:r>
              <a:rPr lang="en-US" dirty="0" smtClean="0"/>
              <a:t>0 0 232 0 0 0</a:t>
            </a:r>
          </a:p>
          <a:p>
            <a:r>
              <a:rPr lang="en-US" dirty="0" smtClean="0"/>
              <a:t>0 0 233 0 0 0</a:t>
            </a:r>
          </a:p>
          <a:p>
            <a:r>
              <a:rPr lang="en-US" dirty="0" smtClean="0"/>
              <a:t>0 0 234 0 0 0</a:t>
            </a:r>
          </a:p>
          <a:p>
            <a:r>
              <a:rPr lang="en-US" dirty="0" smtClean="0"/>
              <a:t>0 0 235 0 0 0</a:t>
            </a:r>
          </a:p>
          <a:p>
            <a:endParaRPr lang="en-US" dirty="0" smtClean="0"/>
          </a:p>
          <a:p>
            <a:r>
              <a:rPr lang="en-US" dirty="0" smtClean="0"/>
              <a:t>0 0 0 0 0 341</a:t>
            </a:r>
          </a:p>
          <a:p>
            <a:r>
              <a:rPr lang="en-US" dirty="0" smtClean="0"/>
              <a:t>0 0 0 0 0 342</a:t>
            </a:r>
          </a:p>
          <a:p>
            <a:r>
              <a:rPr lang="en-US" dirty="0" smtClean="0"/>
              <a:t>0 0 0 0 0 343</a:t>
            </a:r>
          </a:p>
          <a:p>
            <a:r>
              <a:rPr lang="en-US" dirty="0" smtClean="0"/>
              <a:t>0 0 0 0 0 344</a:t>
            </a:r>
          </a:p>
          <a:p>
            <a:r>
              <a:rPr lang="en-US" dirty="0" smtClean="0"/>
              <a:t>0 0 0 0 0 345</a:t>
            </a:r>
          </a:p>
        </p:txBody>
      </p:sp>
      <p:sp>
        <p:nvSpPr>
          <p:cNvPr id="3" name="Right Arrow 2"/>
          <p:cNvSpPr/>
          <p:nvPr/>
        </p:nvSpPr>
        <p:spPr>
          <a:xfrm>
            <a:off x="2438400" y="2306228"/>
            <a:ext cx="1447800" cy="878656"/>
          </a:xfrm>
          <a:prstGeom prst="rightArrow">
            <a:avLst>
              <a:gd name="adj1" fmla="val 70894"/>
              <a:gd name="adj2" fmla="val 2016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 sent labels and vocab only  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4114800" y="457200"/>
            <a:ext cx="45798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1</a:t>
            </a:r>
          </a:p>
          <a:p>
            <a:r>
              <a:rPr lang="en-US" dirty="0" smtClean="0"/>
              <a:t>1</a:t>
            </a:r>
          </a:p>
          <a:p>
            <a:r>
              <a:rPr lang="en-US" dirty="0" smtClean="0"/>
              <a:t>1</a:t>
            </a:r>
          </a:p>
          <a:p>
            <a:r>
              <a:rPr lang="en-US" dirty="0" smtClean="0"/>
              <a:t>1</a:t>
            </a:r>
          </a:p>
          <a:p>
            <a:endParaRPr lang="en-US" dirty="0"/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2</a:t>
            </a:r>
          </a:p>
          <a:p>
            <a:endParaRPr lang="en-US" dirty="0"/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3</a:t>
            </a:r>
          </a:p>
          <a:p>
            <a:r>
              <a:rPr lang="en-US" dirty="0"/>
              <a:t>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541020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1 -&gt; 123 0 0 0 0 0</a:t>
            </a:r>
          </a:p>
          <a:p>
            <a:r>
              <a:rPr lang="en-US" dirty="0" smtClean="0"/>
              <a:t>2 -&gt; 0 0 233 0 0 0</a:t>
            </a:r>
          </a:p>
          <a:p>
            <a:r>
              <a:rPr lang="en-US" dirty="0" smtClean="0"/>
              <a:t>3 -&gt; 0 0 0 0 0 343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05600" y="533400"/>
            <a:ext cx="1600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123 0 0 0 0 0</a:t>
            </a:r>
          </a:p>
          <a:p>
            <a:r>
              <a:rPr lang="en-US" dirty="0" smtClean="0"/>
              <a:t>123 0 0 0 0 0</a:t>
            </a:r>
          </a:p>
          <a:p>
            <a:r>
              <a:rPr lang="en-US" dirty="0" smtClean="0"/>
              <a:t>123 0 0 0 0 0</a:t>
            </a:r>
          </a:p>
          <a:p>
            <a:r>
              <a:rPr lang="en-US" dirty="0" smtClean="0"/>
              <a:t>123 0 0 0 0 0</a:t>
            </a:r>
          </a:p>
          <a:p>
            <a:r>
              <a:rPr lang="en-US" dirty="0" smtClean="0"/>
              <a:t>123 0 0 0 0 0</a:t>
            </a:r>
          </a:p>
          <a:p>
            <a:endParaRPr lang="en-US" dirty="0" smtClean="0"/>
          </a:p>
          <a:p>
            <a:r>
              <a:rPr lang="en-US" dirty="0" smtClean="0"/>
              <a:t>0 0 233 0 0 0</a:t>
            </a:r>
          </a:p>
          <a:p>
            <a:r>
              <a:rPr lang="en-US" dirty="0" smtClean="0"/>
              <a:t>0 0 233 0 0 0</a:t>
            </a:r>
          </a:p>
          <a:p>
            <a:r>
              <a:rPr lang="en-US" dirty="0" smtClean="0"/>
              <a:t>0 0 233 0 0 0</a:t>
            </a:r>
          </a:p>
          <a:p>
            <a:r>
              <a:rPr lang="en-US" dirty="0" smtClean="0"/>
              <a:t>0 0 233 0 0 0</a:t>
            </a:r>
          </a:p>
          <a:p>
            <a:r>
              <a:rPr lang="en-US" dirty="0" smtClean="0"/>
              <a:t>0 0 233 0 0 0</a:t>
            </a:r>
          </a:p>
          <a:p>
            <a:endParaRPr lang="en-US" dirty="0" smtClean="0"/>
          </a:p>
          <a:p>
            <a:r>
              <a:rPr lang="en-US" dirty="0" smtClean="0"/>
              <a:t>0 0 0 0 0 343</a:t>
            </a:r>
          </a:p>
          <a:p>
            <a:r>
              <a:rPr lang="en-US" dirty="0" smtClean="0"/>
              <a:t>0 0 0 0 0 343</a:t>
            </a:r>
          </a:p>
          <a:p>
            <a:r>
              <a:rPr lang="en-US" dirty="0" smtClean="0"/>
              <a:t>0 0 0 0 0 343</a:t>
            </a:r>
          </a:p>
          <a:p>
            <a:r>
              <a:rPr lang="en-US" dirty="0" smtClean="0"/>
              <a:t>0 0 0 0 0 343</a:t>
            </a:r>
          </a:p>
          <a:p>
            <a:r>
              <a:rPr lang="en-US" dirty="0" smtClean="0"/>
              <a:t>0 0 0 0 0 343</a:t>
            </a:r>
          </a:p>
        </p:txBody>
      </p:sp>
      <p:sp>
        <p:nvSpPr>
          <p:cNvPr id="8" name="Right Arrow 7"/>
          <p:cNvSpPr/>
          <p:nvPr/>
        </p:nvSpPr>
        <p:spPr>
          <a:xfrm>
            <a:off x="4800600" y="2306228"/>
            <a:ext cx="1447800" cy="878656"/>
          </a:xfrm>
          <a:prstGeom prst="rightArrow">
            <a:avLst>
              <a:gd name="adj1" fmla="val 70894"/>
              <a:gd name="adj2" fmla="val 2016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 use vocab and labels to recover the original data 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5310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7" grpId="0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ft-Right Arrow 1"/>
          <p:cNvSpPr/>
          <p:nvPr/>
        </p:nvSpPr>
        <p:spPr>
          <a:xfrm>
            <a:off x="533400" y="3733800"/>
            <a:ext cx="8077200" cy="685800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ular Callout 2"/>
          <p:cNvSpPr/>
          <p:nvPr/>
        </p:nvSpPr>
        <p:spPr>
          <a:xfrm>
            <a:off x="1143000" y="2445920"/>
            <a:ext cx="2590800" cy="1066800"/>
          </a:xfrm>
          <a:prstGeom prst="wedgeRoundRectCallout">
            <a:avLst>
              <a:gd name="adj1" fmla="val -20833"/>
              <a:gd name="adj2" fmla="val 72376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Discriminative model</a:t>
            </a:r>
          </a:p>
          <a:p>
            <a:pPr algn="ctr"/>
            <a:r>
              <a:rPr lang="en-US" dirty="0" smtClean="0"/>
              <a:t>+ we only care about goals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5486400" y="2369720"/>
            <a:ext cx="2667000" cy="990600"/>
          </a:xfrm>
          <a:prstGeom prst="wedgeRoundRectCallout">
            <a:avLst>
              <a:gd name="adj1" fmla="val -20833"/>
              <a:gd name="adj2" fmla="val 72376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Generative model</a:t>
            </a:r>
          </a:p>
          <a:p>
            <a:pPr algn="ctr"/>
            <a:r>
              <a:rPr lang="en-US" dirty="0" smtClean="0"/>
              <a:t>+ we try to relate input and output</a:t>
            </a:r>
            <a:endParaRPr lang="en-US" dirty="0"/>
          </a:p>
        </p:txBody>
      </p:sp>
      <p:sp>
        <p:nvSpPr>
          <p:cNvPr id="14" name="Pentagon 13"/>
          <p:cNvSpPr/>
          <p:nvPr/>
        </p:nvSpPr>
        <p:spPr>
          <a:xfrm rot="3027047">
            <a:off x="6229149" y="1998817"/>
            <a:ext cx="914403" cy="380849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NBC</a:t>
            </a:r>
            <a:endParaRPr lang="en-US" sz="1400" dirty="0"/>
          </a:p>
        </p:txBody>
      </p:sp>
      <p:sp>
        <p:nvSpPr>
          <p:cNvPr id="15" name="Pentagon 14"/>
          <p:cNvSpPr/>
          <p:nvPr/>
        </p:nvSpPr>
        <p:spPr>
          <a:xfrm rot="2711454">
            <a:off x="5257907" y="2019683"/>
            <a:ext cx="914403" cy="380849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PGM</a:t>
            </a:r>
            <a:endParaRPr lang="en-US" sz="1400" dirty="0"/>
          </a:p>
        </p:txBody>
      </p:sp>
      <p:sp>
        <p:nvSpPr>
          <p:cNvPr id="16" name="Pentagon 15"/>
          <p:cNvSpPr/>
          <p:nvPr/>
        </p:nvSpPr>
        <p:spPr>
          <a:xfrm rot="1538301">
            <a:off x="686441" y="2179296"/>
            <a:ext cx="914403" cy="380849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Logistic</a:t>
            </a:r>
            <a:endParaRPr lang="en-US" sz="1400" dirty="0"/>
          </a:p>
        </p:txBody>
      </p:sp>
      <p:sp>
        <p:nvSpPr>
          <p:cNvPr id="17" name="Pentagon 16"/>
          <p:cNvSpPr/>
          <p:nvPr/>
        </p:nvSpPr>
        <p:spPr>
          <a:xfrm rot="2498592">
            <a:off x="1694356" y="2154576"/>
            <a:ext cx="758233" cy="380849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CRF</a:t>
            </a:r>
            <a:endParaRPr lang="en-US" sz="1400" dirty="0"/>
          </a:p>
        </p:txBody>
      </p:sp>
      <p:sp>
        <p:nvSpPr>
          <p:cNvPr id="18" name="Pentagon 17"/>
          <p:cNvSpPr/>
          <p:nvPr/>
        </p:nvSpPr>
        <p:spPr>
          <a:xfrm rot="2201510">
            <a:off x="2521068" y="2121627"/>
            <a:ext cx="795959" cy="380849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SVM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5339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ular Callout 1"/>
          <p:cNvSpPr/>
          <p:nvPr/>
        </p:nvSpPr>
        <p:spPr>
          <a:xfrm>
            <a:off x="3048000" y="609600"/>
            <a:ext cx="2864556" cy="1066800"/>
          </a:xfrm>
          <a:prstGeom prst="wedgeRoundRectCallout">
            <a:avLst>
              <a:gd name="adj1" fmla="val -23198"/>
              <a:gd name="adj2" fmla="val 24757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just focus on our goal to predict y from x given D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3048000" y="2540000"/>
            <a:ext cx="2864556" cy="1066800"/>
          </a:xfrm>
          <a:prstGeom prst="wedgeRoundRectCallout">
            <a:avLst>
              <a:gd name="adj1" fmla="val -23986"/>
              <a:gd name="adj2" fmla="val 19466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try to learn model M from D, then we use M to predict y from x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914400" y="4572000"/>
            <a:ext cx="2864556" cy="1219200"/>
          </a:xfrm>
          <a:prstGeom prst="wedgeRoundRectCallout">
            <a:avLst>
              <a:gd name="adj1" fmla="val -23986"/>
              <a:gd name="adj2" fmla="val 19466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try to build a generative model then we can sample { </a:t>
            </a:r>
            <a:r>
              <a:rPr lang="en-US" dirty="0" err="1" smtClean="0"/>
              <a:t>xk</a:t>
            </a:r>
            <a:r>
              <a:rPr lang="en-US" dirty="0" smtClean="0"/>
              <a:t> -&gt; </a:t>
            </a:r>
            <a:r>
              <a:rPr lang="en-US" dirty="0" err="1" smtClean="0"/>
              <a:t>yk</a:t>
            </a:r>
            <a:r>
              <a:rPr lang="en-US" dirty="0" smtClean="0"/>
              <a:t> } from the model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5105400" y="4572000"/>
            <a:ext cx="2864556" cy="1219200"/>
          </a:xfrm>
          <a:prstGeom prst="wedgeRoundRectCallout">
            <a:avLst>
              <a:gd name="adj1" fmla="val -23986"/>
              <a:gd name="adj2" fmla="val 19466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try to build a discriminative model to just compute </a:t>
            </a:r>
            <a:r>
              <a:rPr lang="en-US" dirty="0" err="1" smtClean="0"/>
              <a:t>yk</a:t>
            </a:r>
            <a:r>
              <a:rPr lang="en-US" dirty="0" smtClean="0"/>
              <a:t> from </a:t>
            </a:r>
            <a:r>
              <a:rPr lang="en-US" dirty="0" err="1" smtClean="0"/>
              <a:t>xk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480278" y="1828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048000" y="3810000"/>
            <a:ext cx="730956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105400" y="3810000"/>
            <a:ext cx="807156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1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974960"/>
            <a:ext cx="1600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121 0 0 0 0 0</a:t>
            </a:r>
          </a:p>
          <a:p>
            <a:r>
              <a:rPr lang="en-US" dirty="0" smtClean="0"/>
              <a:t>122 0 0 0 0 0</a:t>
            </a:r>
          </a:p>
          <a:p>
            <a:r>
              <a:rPr lang="en-US" dirty="0" smtClean="0"/>
              <a:t>123 0 0 0 0 0</a:t>
            </a:r>
          </a:p>
          <a:p>
            <a:r>
              <a:rPr lang="en-US" dirty="0" smtClean="0"/>
              <a:t>124 0 0 0 0 0</a:t>
            </a:r>
          </a:p>
          <a:p>
            <a:r>
              <a:rPr lang="en-US" dirty="0" smtClean="0"/>
              <a:t>125 0 0 0 0 0</a:t>
            </a:r>
          </a:p>
          <a:p>
            <a:endParaRPr lang="en-US" dirty="0" smtClean="0"/>
          </a:p>
          <a:p>
            <a:r>
              <a:rPr lang="en-US" dirty="0" smtClean="0"/>
              <a:t>0 0 231 0 0 0</a:t>
            </a:r>
          </a:p>
          <a:p>
            <a:r>
              <a:rPr lang="en-US" dirty="0" smtClean="0"/>
              <a:t>0 0 232 0 0 0</a:t>
            </a:r>
          </a:p>
          <a:p>
            <a:r>
              <a:rPr lang="en-US" dirty="0" smtClean="0"/>
              <a:t>0 0 233 0 0 0</a:t>
            </a:r>
          </a:p>
          <a:p>
            <a:r>
              <a:rPr lang="en-US" dirty="0" smtClean="0"/>
              <a:t>0 0 234 0 0 0</a:t>
            </a:r>
          </a:p>
          <a:p>
            <a:r>
              <a:rPr lang="en-US" dirty="0" smtClean="0"/>
              <a:t>0 0 235 0 0 0</a:t>
            </a:r>
          </a:p>
          <a:p>
            <a:endParaRPr lang="en-US" dirty="0" smtClean="0"/>
          </a:p>
          <a:p>
            <a:r>
              <a:rPr lang="en-US" dirty="0" smtClean="0"/>
              <a:t>0 0 0 0 0 341</a:t>
            </a:r>
          </a:p>
          <a:p>
            <a:r>
              <a:rPr lang="en-US" dirty="0" smtClean="0"/>
              <a:t>0 0 0 0 0 342</a:t>
            </a:r>
          </a:p>
          <a:p>
            <a:r>
              <a:rPr lang="en-US" dirty="0" smtClean="0"/>
              <a:t>0 0 0 0 0 343</a:t>
            </a:r>
          </a:p>
          <a:p>
            <a:r>
              <a:rPr lang="en-US" dirty="0" smtClean="0"/>
              <a:t>0 0 0 0 0 344</a:t>
            </a:r>
          </a:p>
          <a:p>
            <a:r>
              <a:rPr lang="en-US" dirty="0" smtClean="0"/>
              <a:t>0 0 0 0 0 345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71800" y="989886"/>
            <a:ext cx="1600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123 0 0 0 0 0</a:t>
            </a:r>
          </a:p>
          <a:p>
            <a:r>
              <a:rPr lang="en-US" dirty="0" smtClean="0"/>
              <a:t>123 0 0 0 0 0</a:t>
            </a:r>
          </a:p>
          <a:p>
            <a:r>
              <a:rPr lang="en-US" dirty="0" smtClean="0"/>
              <a:t>123 0 0 0 0 0</a:t>
            </a:r>
          </a:p>
          <a:p>
            <a:r>
              <a:rPr lang="en-US" dirty="0" smtClean="0"/>
              <a:t>123 0 0 0 0 0</a:t>
            </a:r>
          </a:p>
          <a:p>
            <a:r>
              <a:rPr lang="en-US" dirty="0" smtClean="0"/>
              <a:t>123 0 0 0 0 0</a:t>
            </a:r>
          </a:p>
          <a:p>
            <a:endParaRPr lang="en-US" dirty="0" smtClean="0"/>
          </a:p>
          <a:p>
            <a:r>
              <a:rPr lang="en-US" dirty="0" smtClean="0"/>
              <a:t>0 0 233 0 0 0</a:t>
            </a:r>
          </a:p>
          <a:p>
            <a:r>
              <a:rPr lang="en-US" dirty="0" smtClean="0"/>
              <a:t>0 0 233 0 0 0</a:t>
            </a:r>
          </a:p>
          <a:p>
            <a:r>
              <a:rPr lang="en-US" dirty="0" smtClean="0"/>
              <a:t>0 0 233 0 0 0</a:t>
            </a:r>
          </a:p>
          <a:p>
            <a:r>
              <a:rPr lang="en-US" dirty="0" smtClean="0"/>
              <a:t>0 0 233 0 0 0</a:t>
            </a:r>
          </a:p>
          <a:p>
            <a:r>
              <a:rPr lang="en-US" dirty="0" smtClean="0"/>
              <a:t>0 0 233 0 0 0</a:t>
            </a:r>
          </a:p>
          <a:p>
            <a:endParaRPr lang="en-US" dirty="0" smtClean="0"/>
          </a:p>
          <a:p>
            <a:r>
              <a:rPr lang="en-US" dirty="0" smtClean="0"/>
              <a:t>0 0 0 0 0 343</a:t>
            </a:r>
          </a:p>
          <a:p>
            <a:r>
              <a:rPr lang="en-US" dirty="0" smtClean="0"/>
              <a:t>0 0 0 0 0 343</a:t>
            </a:r>
          </a:p>
          <a:p>
            <a:r>
              <a:rPr lang="en-US" dirty="0" smtClean="0"/>
              <a:t>0 0 0 0 0 343</a:t>
            </a:r>
          </a:p>
          <a:p>
            <a:r>
              <a:rPr lang="en-US" dirty="0" smtClean="0"/>
              <a:t>0 0 0 0 0 343</a:t>
            </a:r>
          </a:p>
          <a:p>
            <a:r>
              <a:rPr lang="en-US" dirty="0" smtClean="0"/>
              <a:t>0 0 0 0 0 343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957678"/>
            <a:ext cx="457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</a:p>
          <a:p>
            <a:r>
              <a:rPr lang="en-US" dirty="0" smtClean="0"/>
              <a:t>1</a:t>
            </a:r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endParaRPr lang="en-US" dirty="0"/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1</a:t>
            </a:r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endParaRPr lang="en-US" dirty="0"/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1</a:t>
            </a:r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1</a:t>
            </a:r>
          </a:p>
          <a:p>
            <a:r>
              <a:rPr lang="en-US" dirty="0"/>
              <a:t>2</a:t>
            </a:r>
            <a:endParaRPr lang="en-US" dirty="0" smtClean="0"/>
          </a:p>
        </p:txBody>
      </p:sp>
      <p:sp>
        <p:nvSpPr>
          <p:cNvPr id="5" name="Rounded Rectangular Callout 4"/>
          <p:cNvSpPr/>
          <p:nvPr/>
        </p:nvSpPr>
        <p:spPr>
          <a:xfrm>
            <a:off x="6310489" y="1905000"/>
            <a:ext cx="2438400" cy="1737674"/>
          </a:xfrm>
          <a:prstGeom prst="wedgeRoundRect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Compression error</a:t>
            </a:r>
          </a:p>
          <a:p>
            <a:pPr algn="ctr"/>
            <a:r>
              <a:rPr lang="en-US" dirty="0" smtClean="0"/>
              <a:t>We try to minimize this error by finding the optimal vocabulary</a:t>
            </a:r>
            <a:endParaRPr lang="en-US" dirty="0"/>
          </a:p>
        </p:txBody>
      </p:sp>
      <p:sp>
        <p:nvSpPr>
          <p:cNvPr id="6" name="Pentagon 5"/>
          <p:cNvSpPr/>
          <p:nvPr/>
        </p:nvSpPr>
        <p:spPr>
          <a:xfrm rot="246473">
            <a:off x="754139" y="356555"/>
            <a:ext cx="1434672" cy="383542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Original</a:t>
            </a:r>
            <a:endParaRPr lang="en-US" sz="1400" dirty="0"/>
          </a:p>
        </p:txBody>
      </p:sp>
      <p:sp>
        <p:nvSpPr>
          <p:cNvPr id="7" name="Pentagon 6"/>
          <p:cNvSpPr/>
          <p:nvPr/>
        </p:nvSpPr>
        <p:spPr>
          <a:xfrm rot="246473">
            <a:off x="2966761" y="523242"/>
            <a:ext cx="1434672" cy="383542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Reconstructed</a:t>
            </a:r>
            <a:endParaRPr lang="en-US" sz="1400" dirty="0"/>
          </a:p>
        </p:txBody>
      </p:sp>
      <p:sp>
        <p:nvSpPr>
          <p:cNvPr id="8" name="Pentagon 7"/>
          <p:cNvSpPr/>
          <p:nvPr/>
        </p:nvSpPr>
        <p:spPr>
          <a:xfrm rot="1128322">
            <a:off x="5020593" y="523242"/>
            <a:ext cx="963093" cy="383542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Error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721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ular Callout 1"/>
          <p:cNvSpPr/>
          <p:nvPr/>
        </p:nvSpPr>
        <p:spPr>
          <a:xfrm>
            <a:off x="4191000" y="1752600"/>
            <a:ext cx="3200400" cy="1295400"/>
          </a:xfrm>
          <a:prstGeom prst="wedgeRoundRectCallout">
            <a:avLst>
              <a:gd name="adj1" fmla="val -21869"/>
              <a:gd name="adj2" fmla="val -65752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K-means: finding the centers (vocabulary) that minimizes the differences between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685800"/>
            <a:ext cx="25717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8008" y="468198"/>
            <a:ext cx="210139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X1 = 121 0 0 0 0 0</a:t>
            </a:r>
          </a:p>
          <a:p>
            <a:r>
              <a:rPr lang="en-US" dirty="0" smtClean="0"/>
              <a:t>X2 = 122 0 0 0 0 0</a:t>
            </a:r>
          </a:p>
          <a:p>
            <a:r>
              <a:rPr lang="en-US" dirty="0" smtClean="0"/>
              <a:t>X3 = 123 0 0 0 0 0</a:t>
            </a:r>
          </a:p>
          <a:p>
            <a:r>
              <a:rPr lang="en-US" dirty="0" smtClean="0"/>
              <a:t>X4 = 124 0 0 0 0 0</a:t>
            </a:r>
          </a:p>
          <a:p>
            <a:r>
              <a:rPr lang="en-US" dirty="0" smtClean="0"/>
              <a:t>X5 = 125 0 0 0 0 0</a:t>
            </a:r>
          </a:p>
          <a:p>
            <a:endParaRPr lang="en-US" dirty="0" smtClean="0"/>
          </a:p>
          <a:p>
            <a:r>
              <a:rPr lang="en-US" dirty="0" smtClean="0"/>
              <a:t>X6 = 0 0 231 0 0 0</a:t>
            </a:r>
          </a:p>
          <a:p>
            <a:r>
              <a:rPr lang="en-US" dirty="0" smtClean="0"/>
              <a:t>X7 = 0 0 232 0 0 0</a:t>
            </a:r>
          </a:p>
          <a:p>
            <a:r>
              <a:rPr lang="en-US" dirty="0" smtClean="0"/>
              <a:t>X8 = 0 0 233 0 0 0</a:t>
            </a:r>
          </a:p>
          <a:p>
            <a:r>
              <a:rPr lang="en-US" dirty="0" smtClean="0"/>
              <a:t>X9 = 0 0 234 0 0 0</a:t>
            </a:r>
          </a:p>
          <a:p>
            <a:r>
              <a:rPr lang="en-US" dirty="0" smtClean="0"/>
              <a:t>X10 = 0 0 235 0 0 0</a:t>
            </a:r>
          </a:p>
          <a:p>
            <a:endParaRPr lang="en-US" dirty="0" smtClean="0"/>
          </a:p>
          <a:p>
            <a:r>
              <a:rPr lang="en-US" dirty="0" smtClean="0"/>
              <a:t>X11 = 0 0 0 0 0 341</a:t>
            </a:r>
          </a:p>
          <a:p>
            <a:r>
              <a:rPr lang="en-US" dirty="0" smtClean="0"/>
              <a:t>X12 = 0 0 0 0 0 342</a:t>
            </a:r>
          </a:p>
          <a:p>
            <a:r>
              <a:rPr lang="en-US" dirty="0" smtClean="0"/>
              <a:t>X13 = 0 0 0 0 0 343</a:t>
            </a:r>
          </a:p>
          <a:p>
            <a:r>
              <a:rPr lang="en-US" dirty="0" smtClean="0"/>
              <a:t>X14 = 0 0 0 0 0 344</a:t>
            </a:r>
          </a:p>
          <a:p>
            <a:r>
              <a:rPr lang="en-US" dirty="0" smtClean="0"/>
              <a:t>X15 = 0 0 0 0 0 345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43200" y="5486400"/>
            <a:ext cx="27966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mu(1) -&gt; 123 0 0 0 0 0</a:t>
            </a:r>
          </a:p>
          <a:p>
            <a:r>
              <a:rPr lang="en-US" dirty="0" smtClean="0"/>
              <a:t>mu(2) -&gt; 0 0 233 0 0 0</a:t>
            </a:r>
          </a:p>
          <a:p>
            <a:r>
              <a:rPr lang="en-US" dirty="0" smtClean="0"/>
              <a:t>mu(3) -&gt; 0 0 0 0 0 343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4724400" y="3505200"/>
            <a:ext cx="3200400" cy="1066800"/>
          </a:xfrm>
          <a:prstGeom prst="wedgeRoundRectCallout">
            <a:avLst>
              <a:gd name="adj1" fmla="val -21869"/>
              <a:gd name="adj2" fmla="val -65752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Assuming that we have k centers (means), what are the centers?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33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ular Callout 1"/>
          <p:cNvSpPr/>
          <p:nvPr/>
        </p:nvSpPr>
        <p:spPr>
          <a:xfrm>
            <a:off x="1143000" y="1524000"/>
            <a:ext cx="1828800" cy="1219200"/>
          </a:xfrm>
          <a:prstGeom prst="wedgeRoundRect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Small k = 1,</a:t>
            </a:r>
          </a:p>
          <a:p>
            <a:pPr algn="ctr"/>
            <a:r>
              <a:rPr lang="en-US" dirty="0" smtClean="0"/>
              <a:t>Small vocab,</a:t>
            </a:r>
          </a:p>
          <a:p>
            <a:pPr algn="ctr"/>
            <a:r>
              <a:rPr lang="en-US" dirty="0" smtClean="0"/>
              <a:t>Large error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5943600" y="1524000"/>
            <a:ext cx="2057400" cy="1219200"/>
          </a:xfrm>
          <a:prstGeom prst="wedgeRoundRect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Large k = n,</a:t>
            </a:r>
          </a:p>
          <a:p>
            <a:pPr algn="ctr"/>
            <a:r>
              <a:rPr lang="en-US" dirty="0" smtClean="0"/>
              <a:t>Large vocab,</a:t>
            </a:r>
          </a:p>
          <a:p>
            <a:pPr algn="ctr"/>
            <a:r>
              <a:rPr lang="en-US" dirty="0" smtClean="0"/>
              <a:t>We don’t compress at all</a:t>
            </a:r>
          </a:p>
        </p:txBody>
      </p:sp>
      <p:sp>
        <p:nvSpPr>
          <p:cNvPr id="4" name="Left-Right Arrow 3"/>
          <p:cNvSpPr/>
          <p:nvPr/>
        </p:nvSpPr>
        <p:spPr>
          <a:xfrm>
            <a:off x="606458" y="3097491"/>
            <a:ext cx="7924800" cy="457200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2590800" y="3962400"/>
            <a:ext cx="3810000" cy="1447800"/>
          </a:xfrm>
          <a:prstGeom prst="wedgeRoundRectCallout">
            <a:avLst>
              <a:gd name="adj1" fmla="val -21864"/>
              <a:gd name="adj2" fmla="val -6511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need something in-between</a:t>
            </a:r>
          </a:p>
          <a:p>
            <a:pPr algn="ctr"/>
            <a:r>
              <a:rPr lang="en-US" dirty="0" smtClean="0"/>
              <a:t>We need cross-validation to find out</a:t>
            </a:r>
          </a:p>
        </p:txBody>
      </p:sp>
    </p:spTree>
    <p:extLst>
      <p:ext uri="{BB962C8B-B14F-4D97-AF65-F5344CB8AC3E}">
        <p14:creationId xmlns:p14="http://schemas.microsoft.com/office/powerpoint/2010/main" val="241032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533400"/>
            <a:ext cx="17526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121 0 0 0 0 0 -&gt; 1</a:t>
            </a:r>
          </a:p>
          <a:p>
            <a:r>
              <a:rPr lang="en-US" sz="1600" dirty="0" smtClean="0"/>
              <a:t>122 0 0 0 0 0 -&gt; 2</a:t>
            </a:r>
          </a:p>
          <a:p>
            <a:r>
              <a:rPr lang="en-US" sz="1600" dirty="0" smtClean="0"/>
              <a:t>123 0 0 0 0 0 -&gt; 3</a:t>
            </a:r>
          </a:p>
          <a:p>
            <a:r>
              <a:rPr lang="en-US" sz="1600" dirty="0" smtClean="0"/>
              <a:t>124 0 0 0 0 0 -&gt; 1</a:t>
            </a:r>
          </a:p>
          <a:p>
            <a:r>
              <a:rPr lang="en-US" sz="1600" dirty="0" smtClean="0"/>
              <a:t>125 0 0 0 0 0 -&gt; 2</a:t>
            </a:r>
          </a:p>
          <a:p>
            <a:endParaRPr lang="en-US" sz="1600" dirty="0" smtClean="0"/>
          </a:p>
          <a:p>
            <a:r>
              <a:rPr lang="en-US" sz="1600" dirty="0" smtClean="0"/>
              <a:t>0 0 231 0 0 0 -&gt; 3</a:t>
            </a:r>
          </a:p>
          <a:p>
            <a:r>
              <a:rPr lang="en-US" sz="1600" dirty="0" smtClean="0"/>
              <a:t>0 0 232 0 0 0 -&gt; 1</a:t>
            </a:r>
          </a:p>
          <a:p>
            <a:r>
              <a:rPr lang="en-US" sz="1600" dirty="0" smtClean="0"/>
              <a:t>0 0 233 0 0 0 -&gt; 2</a:t>
            </a:r>
          </a:p>
          <a:p>
            <a:r>
              <a:rPr lang="en-US" sz="1600" dirty="0" smtClean="0"/>
              <a:t>0 0 234 0 0 0 -&gt; 3</a:t>
            </a:r>
          </a:p>
          <a:p>
            <a:r>
              <a:rPr lang="en-US" sz="1600" dirty="0" smtClean="0"/>
              <a:t>0 0 235 0 0 0 -&gt; 1</a:t>
            </a:r>
          </a:p>
          <a:p>
            <a:endParaRPr lang="en-US" sz="1600" dirty="0" smtClean="0"/>
          </a:p>
          <a:p>
            <a:r>
              <a:rPr lang="en-US" sz="1600" dirty="0" smtClean="0"/>
              <a:t>0 0 0 0 0 341 -&gt; 2</a:t>
            </a:r>
          </a:p>
          <a:p>
            <a:r>
              <a:rPr lang="en-US" sz="1600" dirty="0" smtClean="0"/>
              <a:t>0 0 0 0 0 342 -&gt; 3</a:t>
            </a:r>
          </a:p>
          <a:p>
            <a:r>
              <a:rPr lang="en-US" sz="1600" dirty="0" smtClean="0"/>
              <a:t>0 0 0 0 0 343 -&gt; 1</a:t>
            </a:r>
          </a:p>
          <a:p>
            <a:r>
              <a:rPr lang="en-US" sz="1600" dirty="0" smtClean="0"/>
              <a:t>0 0 0 0 0 344 -&gt; 2</a:t>
            </a:r>
          </a:p>
          <a:p>
            <a:r>
              <a:rPr lang="en-US" sz="1600" dirty="0" smtClean="0"/>
              <a:t>0 0 0 0 0 345 -&gt; 3</a:t>
            </a:r>
          </a:p>
        </p:txBody>
      </p:sp>
      <p:sp>
        <p:nvSpPr>
          <p:cNvPr id="2" name="Rounded Rectangular Callout 1"/>
          <p:cNvSpPr/>
          <p:nvPr/>
        </p:nvSpPr>
        <p:spPr>
          <a:xfrm>
            <a:off x="401424" y="5257800"/>
            <a:ext cx="2007124" cy="990600"/>
          </a:xfrm>
          <a:prstGeom prst="wedgeRoundRectCallout">
            <a:avLst>
              <a:gd name="adj1" fmla="val -19843"/>
              <a:gd name="adj2" fmla="val -6787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Just assign the label randomly first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19400" y="540470"/>
            <a:ext cx="17526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121 0 0 0 0 0 -&gt; 1</a:t>
            </a:r>
          </a:p>
          <a:p>
            <a:r>
              <a:rPr lang="en-US" sz="1600" dirty="0" smtClean="0"/>
              <a:t>124 0 0 0 0 0 -&gt; 1</a:t>
            </a:r>
          </a:p>
          <a:p>
            <a:r>
              <a:rPr lang="en-US" sz="1600" dirty="0" smtClean="0"/>
              <a:t>0 0 232 0 0 0 -&gt; 1</a:t>
            </a:r>
          </a:p>
          <a:p>
            <a:r>
              <a:rPr lang="en-US" sz="1600" dirty="0" smtClean="0"/>
              <a:t>0 0 235 0 0 0 -&gt; 1</a:t>
            </a:r>
          </a:p>
          <a:p>
            <a:r>
              <a:rPr lang="en-US" sz="1600" dirty="0" smtClean="0"/>
              <a:t>0 0 0 0 0 343 -&gt; 1</a:t>
            </a:r>
          </a:p>
          <a:p>
            <a:endParaRPr lang="en-US" sz="1600" dirty="0" smtClean="0"/>
          </a:p>
          <a:p>
            <a:r>
              <a:rPr lang="en-US" sz="1600" dirty="0" smtClean="0"/>
              <a:t>122 0 0 0 0 0 -&gt; 2</a:t>
            </a:r>
          </a:p>
          <a:p>
            <a:r>
              <a:rPr lang="en-US" sz="1600" dirty="0" smtClean="0"/>
              <a:t>125 0 0 0 0 0 -&gt; 2</a:t>
            </a:r>
          </a:p>
          <a:p>
            <a:r>
              <a:rPr lang="en-US" sz="1600" dirty="0" smtClean="0"/>
              <a:t>0 0 233 0 0 0 -&gt; 2</a:t>
            </a:r>
          </a:p>
          <a:p>
            <a:r>
              <a:rPr lang="en-US" sz="1600" dirty="0" smtClean="0"/>
              <a:t>0 0 0 0 0 341 -&gt; 2</a:t>
            </a:r>
          </a:p>
          <a:p>
            <a:r>
              <a:rPr lang="en-US" sz="1600" dirty="0" smtClean="0"/>
              <a:t>0 0 0 0 0 344 -&gt; 2</a:t>
            </a:r>
          </a:p>
          <a:p>
            <a:endParaRPr lang="en-US" sz="1600" dirty="0" smtClean="0"/>
          </a:p>
          <a:p>
            <a:r>
              <a:rPr lang="en-US" sz="1600" dirty="0" smtClean="0"/>
              <a:t>123 0 0 0 0 0 -&gt; 3</a:t>
            </a:r>
          </a:p>
          <a:p>
            <a:r>
              <a:rPr lang="en-US" sz="1600" dirty="0" smtClean="0"/>
              <a:t>0 0 231 0 0 0 -&gt; 3</a:t>
            </a:r>
          </a:p>
          <a:p>
            <a:r>
              <a:rPr lang="en-US" sz="1600" dirty="0" smtClean="0"/>
              <a:t>0 0 234 0 0 0 -&gt; 3</a:t>
            </a:r>
          </a:p>
          <a:p>
            <a:r>
              <a:rPr lang="en-US" sz="1600" dirty="0" smtClean="0"/>
              <a:t>0 0 0 0 0 342 -&gt; 3</a:t>
            </a:r>
          </a:p>
          <a:p>
            <a:r>
              <a:rPr lang="en-US" sz="1600" dirty="0" smtClean="0"/>
              <a:t>0 0 0 0 0 345 -&gt; 3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2862606" y="5257800"/>
            <a:ext cx="2007124" cy="990600"/>
          </a:xfrm>
          <a:prstGeom prst="wedgeRoundRectCallout">
            <a:avLst>
              <a:gd name="adj1" fmla="val -19843"/>
              <a:gd name="adj2" fmla="val -6787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When we have labels, we can compute centers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05400" y="540470"/>
            <a:ext cx="17526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121 0 0 0 0 0 -&gt; 1</a:t>
            </a:r>
          </a:p>
          <a:p>
            <a:r>
              <a:rPr lang="en-US" sz="1600" dirty="0" smtClean="0"/>
              <a:t>124 0 0 0 0 0 -&gt; 1</a:t>
            </a:r>
          </a:p>
          <a:p>
            <a:r>
              <a:rPr lang="en-US" sz="1600" dirty="0" smtClean="0"/>
              <a:t>0 0 232 0 0 0 -&gt; 2</a:t>
            </a:r>
          </a:p>
          <a:p>
            <a:r>
              <a:rPr lang="en-US" sz="1600" dirty="0" smtClean="0"/>
              <a:t>0 0 235 0 0 0 -&gt; 2</a:t>
            </a:r>
          </a:p>
          <a:p>
            <a:r>
              <a:rPr lang="en-US" sz="1600" dirty="0" smtClean="0"/>
              <a:t>0 0 0 0 0 343 -&gt; 3</a:t>
            </a:r>
          </a:p>
          <a:p>
            <a:endParaRPr lang="en-US" sz="1600" dirty="0" smtClean="0"/>
          </a:p>
          <a:p>
            <a:r>
              <a:rPr lang="en-US" sz="1600" dirty="0" smtClean="0"/>
              <a:t>122 0 0 0 0 0 -&gt; 1</a:t>
            </a:r>
          </a:p>
          <a:p>
            <a:r>
              <a:rPr lang="en-US" sz="1600" dirty="0" smtClean="0"/>
              <a:t>125 0 0 0 0 0 -&gt; 1</a:t>
            </a:r>
          </a:p>
          <a:p>
            <a:r>
              <a:rPr lang="en-US" sz="1600" dirty="0" smtClean="0"/>
              <a:t>0 0 233 0 0 0 -&gt; 2</a:t>
            </a:r>
          </a:p>
          <a:p>
            <a:r>
              <a:rPr lang="en-US" sz="1600" dirty="0" smtClean="0"/>
              <a:t>0 0 0 0 0 341 -&gt; 3</a:t>
            </a:r>
          </a:p>
          <a:p>
            <a:r>
              <a:rPr lang="en-US" sz="1600" dirty="0" smtClean="0"/>
              <a:t>0 0 0 0 0 344 -&gt; 3</a:t>
            </a:r>
          </a:p>
          <a:p>
            <a:endParaRPr lang="en-US" sz="1600" dirty="0" smtClean="0"/>
          </a:p>
          <a:p>
            <a:r>
              <a:rPr lang="en-US" sz="1600" dirty="0" smtClean="0"/>
              <a:t>123 0 0 0 0 0 -&gt; 1</a:t>
            </a:r>
          </a:p>
          <a:p>
            <a:r>
              <a:rPr lang="en-US" sz="1600" dirty="0" smtClean="0"/>
              <a:t>0 0 231 0 0 0 -&gt; 2</a:t>
            </a:r>
          </a:p>
          <a:p>
            <a:r>
              <a:rPr lang="en-US" sz="1600" dirty="0" smtClean="0"/>
              <a:t>0 0 234 0 0 0 -&gt; 2</a:t>
            </a:r>
          </a:p>
          <a:p>
            <a:r>
              <a:rPr lang="en-US" sz="1600" dirty="0" smtClean="0"/>
              <a:t>0 0 0 0 0 342 -&gt; 3</a:t>
            </a:r>
          </a:p>
          <a:p>
            <a:r>
              <a:rPr lang="en-US" sz="1600" dirty="0" smtClean="0"/>
              <a:t>0 0 0 0 0 345 -&gt; 3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5638800" y="5334000"/>
            <a:ext cx="2007124" cy="990600"/>
          </a:xfrm>
          <a:prstGeom prst="wedgeRoundRectCallout">
            <a:avLst>
              <a:gd name="adj1" fmla="val -19843"/>
              <a:gd name="adj2" fmla="val -6787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When we have centers, we can label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82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2209800"/>
            <a:ext cx="5181600" cy="31393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X = { all vectors for clustering };</a:t>
            </a:r>
          </a:p>
          <a:p>
            <a:r>
              <a:rPr lang="en-US" dirty="0" smtClean="0"/>
              <a:t>Z = random(k); //for each </a:t>
            </a:r>
            <a:r>
              <a:rPr lang="en-US" dirty="0" err="1" smtClean="0"/>
              <a:t>xk</a:t>
            </a:r>
            <a:r>
              <a:rPr lang="en-US" dirty="0" smtClean="0"/>
              <a:t> we assign </a:t>
            </a:r>
            <a:r>
              <a:rPr lang="en-US" dirty="0" err="1" smtClean="0"/>
              <a:t>zk</a:t>
            </a:r>
            <a:r>
              <a:rPr lang="en-US" dirty="0" smtClean="0"/>
              <a:t> = 1..k</a:t>
            </a:r>
          </a:p>
          <a:p>
            <a:r>
              <a:rPr lang="en-US" dirty="0" smtClean="0"/>
              <a:t>C = </a:t>
            </a:r>
            <a:r>
              <a:rPr lang="en-US" dirty="0" err="1" smtClean="0"/>
              <a:t>updateCenters</a:t>
            </a:r>
            <a:r>
              <a:rPr lang="en-US" dirty="0" smtClean="0"/>
              <a:t>(X, Z);</a:t>
            </a:r>
          </a:p>
          <a:p>
            <a:endParaRPr lang="en-US" dirty="0"/>
          </a:p>
          <a:p>
            <a:r>
              <a:rPr lang="en-US" dirty="0" smtClean="0"/>
              <a:t>for(step=0; step&lt;=</a:t>
            </a:r>
            <a:r>
              <a:rPr lang="en-US" dirty="0" err="1" smtClean="0"/>
              <a:t>maxStep</a:t>
            </a:r>
            <a:r>
              <a:rPr lang="en-US" dirty="0" smtClean="0"/>
              <a:t>; step++)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Z = </a:t>
            </a:r>
            <a:r>
              <a:rPr lang="en-US" dirty="0" err="1" smtClean="0"/>
              <a:t>labelVectors</a:t>
            </a:r>
            <a:r>
              <a:rPr lang="en-US" dirty="0" smtClean="0"/>
              <a:t>(X, C);</a:t>
            </a:r>
          </a:p>
          <a:p>
            <a:r>
              <a:rPr lang="en-US" dirty="0"/>
              <a:t> </a:t>
            </a:r>
            <a:r>
              <a:rPr lang="en-US" dirty="0" smtClean="0"/>
              <a:t>   C = </a:t>
            </a:r>
            <a:r>
              <a:rPr lang="en-US" dirty="0" err="1" smtClean="0"/>
              <a:t>updateCenters</a:t>
            </a:r>
            <a:r>
              <a:rPr lang="en-US" dirty="0" smtClean="0"/>
              <a:t>(X, Z);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return (Z, C);</a:t>
            </a:r>
            <a:endParaRPr lang="en-US" dirty="0"/>
          </a:p>
        </p:txBody>
      </p:sp>
      <p:sp>
        <p:nvSpPr>
          <p:cNvPr id="3" name="Pentagon 2"/>
          <p:cNvSpPr/>
          <p:nvPr/>
        </p:nvSpPr>
        <p:spPr>
          <a:xfrm rot="1021316">
            <a:off x="5372047" y="677834"/>
            <a:ext cx="3179285" cy="735708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The </a:t>
            </a:r>
            <a:r>
              <a:rPr lang="en-US" sz="1400" dirty="0" err="1" smtClean="0"/>
              <a:t>kmeans</a:t>
            </a:r>
            <a:r>
              <a:rPr lang="en-US" sz="1400" dirty="0" smtClean="0"/>
              <a:t>-EM procedure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5463822" y="3124200"/>
            <a:ext cx="3124200" cy="838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label: set </a:t>
            </a:r>
            <a:r>
              <a:rPr lang="en-US" dirty="0" err="1" smtClean="0"/>
              <a:t>zk</a:t>
            </a:r>
            <a:r>
              <a:rPr lang="en-US" dirty="0" smtClean="0"/>
              <a:t> = j if </a:t>
            </a:r>
            <a:r>
              <a:rPr lang="en-US" dirty="0" err="1" smtClean="0"/>
              <a:t>cj</a:t>
            </a:r>
            <a:r>
              <a:rPr lang="en-US" dirty="0" smtClean="0"/>
              <a:t> is the nearest center to </a:t>
            </a:r>
            <a:r>
              <a:rPr lang="en-US" dirty="0" err="1" smtClean="0"/>
              <a:t>xk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66644" y="4191000"/>
            <a:ext cx="3124200" cy="838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center: compute </a:t>
            </a:r>
          </a:p>
          <a:p>
            <a:pPr algn="ctr"/>
            <a:r>
              <a:rPr lang="en-US" dirty="0" err="1" smtClean="0"/>
              <a:t>cj</a:t>
            </a:r>
            <a:r>
              <a:rPr lang="en-US" dirty="0" smtClean="0"/>
              <a:t> = average{ </a:t>
            </a:r>
            <a:r>
              <a:rPr lang="en-US" dirty="0" err="1" smtClean="0"/>
              <a:t>xk</a:t>
            </a:r>
            <a:r>
              <a:rPr lang="en-US" dirty="0" smtClean="0"/>
              <a:t> : </a:t>
            </a:r>
            <a:r>
              <a:rPr lang="en-US" dirty="0" err="1" smtClean="0"/>
              <a:t>zk</a:t>
            </a:r>
            <a:r>
              <a:rPr lang="en-US" dirty="0" smtClean="0"/>
              <a:t> = j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724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5" y="938212"/>
            <a:ext cx="259080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495800"/>
            <a:ext cx="23622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676" y="596933"/>
            <a:ext cx="3524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463" y="1042987"/>
            <a:ext cx="3524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207" y="1814512"/>
            <a:ext cx="2952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177" y="2343149"/>
            <a:ext cx="27622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513" y="1833562"/>
            <a:ext cx="29527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5" y="3226472"/>
            <a:ext cx="2952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155" y="669155"/>
            <a:ext cx="276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341" y="1052512"/>
            <a:ext cx="2857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334" y="3105150"/>
            <a:ext cx="2667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522" y="3600352"/>
            <a:ext cx="2667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567" y="2774034"/>
            <a:ext cx="2571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4298153" y="359594"/>
            <a:ext cx="1862137" cy="1219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295898" y="1547812"/>
            <a:ext cx="1862137" cy="1219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991955" y="2614612"/>
            <a:ext cx="1719262" cy="13786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824035" y="2395537"/>
            <a:ext cx="2662532" cy="9595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662235" y="2271712"/>
            <a:ext cx="1752600" cy="6035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814635" y="2043112"/>
            <a:ext cx="3115240" cy="419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348035" y="1928812"/>
            <a:ext cx="2220306" cy="1143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824035" y="802505"/>
            <a:ext cx="2662532" cy="5167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043235" y="1185862"/>
            <a:ext cx="1848145" cy="392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845" y="464820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027" y="5753100"/>
            <a:ext cx="3714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Straight Arrow Connector 32"/>
          <p:cNvCxnSpPr/>
          <p:nvPr/>
        </p:nvCxnSpPr>
        <p:spPr>
          <a:xfrm>
            <a:off x="2292726" y="5881687"/>
            <a:ext cx="166967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981200" y="4741044"/>
            <a:ext cx="1981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604" y="4123539"/>
            <a:ext cx="3524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391" y="4569593"/>
            <a:ext cx="3524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083" y="4195761"/>
            <a:ext cx="276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269" y="4579118"/>
            <a:ext cx="2857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Oval 31"/>
          <p:cNvSpPr/>
          <p:nvPr/>
        </p:nvSpPr>
        <p:spPr>
          <a:xfrm>
            <a:off x="5675081" y="3886200"/>
            <a:ext cx="1862137" cy="1219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696" y="5938838"/>
            <a:ext cx="2952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595" y="5817516"/>
            <a:ext cx="2667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783" y="6312718"/>
            <a:ext cx="2667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828" y="5486400"/>
            <a:ext cx="2571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Oval 38"/>
          <p:cNvSpPr/>
          <p:nvPr/>
        </p:nvSpPr>
        <p:spPr>
          <a:xfrm>
            <a:off x="5711216" y="5326978"/>
            <a:ext cx="1719262" cy="13786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4615155" y="4535437"/>
            <a:ext cx="942680" cy="2651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743742" y="5881687"/>
            <a:ext cx="882167" cy="573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5" name="Pentagon 44"/>
          <p:cNvSpPr/>
          <p:nvPr/>
        </p:nvSpPr>
        <p:spPr>
          <a:xfrm>
            <a:off x="592974" y="314098"/>
            <a:ext cx="1588414" cy="430858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Training image</a:t>
            </a:r>
            <a:endParaRPr lang="en-US" sz="1400" dirty="0"/>
          </a:p>
        </p:txBody>
      </p:sp>
      <p:sp>
        <p:nvSpPr>
          <p:cNvPr id="46" name="Pentagon 45"/>
          <p:cNvSpPr/>
          <p:nvPr/>
        </p:nvSpPr>
        <p:spPr>
          <a:xfrm>
            <a:off x="495797" y="3796144"/>
            <a:ext cx="1782768" cy="430858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Testing image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1735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9" grpId="0" animBg="1"/>
      <p:bldP spid="45" grpId="0" animBg="1"/>
      <p:bldP spid="4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3003</Words>
  <Application>Microsoft Office PowerPoint</Application>
  <PresentationFormat>On-screen Show (4:3)</PresentationFormat>
  <Paragraphs>593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NBC decision function</vt:lpstr>
      <vt:lpstr>PowerPoint Presentation</vt:lpstr>
      <vt:lpstr>PowerPoint Presentation</vt:lpstr>
      <vt:lpstr>PowerPoint Presentation</vt:lpstr>
      <vt:lpstr>PowerPoint Presentation</vt:lpstr>
      <vt:lpstr>Happening by chance Test of significance More tests, more confidences</vt:lpstr>
      <vt:lpstr>Cross-validation</vt:lpstr>
      <vt:lpstr>Cross-validation (2)</vt:lpstr>
      <vt:lpstr>Bootstrapping</vt:lpstr>
      <vt:lpstr>Bootstrapping (2)</vt:lpstr>
      <vt:lpstr>Big data</vt:lpstr>
      <vt:lpstr>Recap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Classification, clustering, and the bigger picture of machine learning</dc:title>
  <dc:creator>Tu Trung Hieu (FSU1.Z8)</dc:creator>
  <cp:lastModifiedBy>Henry Tu</cp:lastModifiedBy>
  <cp:revision>41</cp:revision>
  <dcterms:created xsi:type="dcterms:W3CDTF">2015-09-09T05:49:12Z</dcterms:created>
  <dcterms:modified xsi:type="dcterms:W3CDTF">2015-10-16T05:45:33Z</dcterms:modified>
</cp:coreProperties>
</file>