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4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14.01.2011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g_1074_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571480"/>
            <a:ext cx="3322637" cy="334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-40951" y="4572008"/>
            <a:ext cx="9184951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Компас 3</a:t>
            </a:r>
            <a:r>
              <a:rPr kumimoji="0" lang="en-US" sz="10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D</a:t>
            </a:r>
            <a:r>
              <a:rPr kumimoji="0" lang="ru-RU" sz="10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-</a:t>
            </a:r>
            <a:r>
              <a:rPr kumimoji="0" lang="en-US" sz="10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V</a:t>
            </a:r>
            <a:r>
              <a:rPr kumimoji="0" lang="ru-RU" sz="10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11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00042"/>
            <a:ext cx="8679754" cy="538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8604"/>
            <a:ext cx="9072790" cy="5581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0743"/>
            <a:ext cx="9001156" cy="553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8741510" cy="619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5874"/>
            <a:ext cx="8786842" cy="5908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2844" y="5572140"/>
            <a:ext cx="8643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360363" algn="l"/>
              </a:tabLst>
            </a:pPr>
            <a:r>
              <a:rPr lang="ru-RU" dirty="0" smtClean="0"/>
              <a:t>	КОМПАС-3D </a:t>
            </a:r>
            <a:r>
              <a:rPr lang="ru-RU" dirty="0" smtClean="0"/>
              <a:t>— это стандартное приложение </a:t>
            </a:r>
            <a:r>
              <a:rPr lang="ru-RU" dirty="0" err="1" smtClean="0"/>
              <a:t>Windows</a:t>
            </a:r>
            <a:r>
              <a:rPr lang="ru-RU" dirty="0" smtClean="0"/>
              <a:t>. Поэтому рабочий </a:t>
            </a:r>
            <a:r>
              <a:rPr lang="ru-RU" dirty="0" smtClean="0"/>
              <a:t>кран, практически </a:t>
            </a:r>
            <a:r>
              <a:rPr lang="ru-RU" dirty="0" smtClean="0"/>
              <a:t>не отличается </a:t>
            </a:r>
            <a:r>
              <a:rPr lang="ru-RU" dirty="0" smtClean="0"/>
              <a:t>по своему </a:t>
            </a:r>
            <a:r>
              <a:rPr lang="ru-RU" dirty="0" smtClean="0"/>
              <a:t>внешнему виду от окон других </a:t>
            </a:r>
            <a:r>
              <a:rPr lang="ru-RU" dirty="0" smtClean="0"/>
              <a:t>приложений.</a:t>
            </a:r>
            <a:endParaRPr lang="ru-RU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285728"/>
            <a:ext cx="85725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360363" algn="l"/>
              </a:tabLst>
            </a:pPr>
            <a:r>
              <a:rPr lang="ru-RU" dirty="0" smtClean="0"/>
              <a:t>	«</a:t>
            </a:r>
            <a:r>
              <a:rPr lang="ru-RU" dirty="0" smtClean="0"/>
              <a:t>КОМПАС-3D» — система автоматизированного проектирования, разработанная компанией «АСКОН». Система позволяет реализовать классический процесс трехмерного параметрического проектирования — от идеи к ассоциативной объемной модели, от модели к конструкторской документации.</a:t>
            </a:r>
          </a:p>
          <a:p>
            <a:pPr algn="just"/>
            <a:endParaRPr lang="ru-RU" dirty="0" smtClean="0"/>
          </a:p>
          <a:p>
            <a:pPr algn="just">
              <a:tabLst>
                <a:tab pos="360363" algn="l"/>
              </a:tabLst>
            </a:pPr>
            <a:r>
              <a:rPr lang="ru-RU" dirty="0" smtClean="0"/>
              <a:t>	</a:t>
            </a:r>
            <a:r>
              <a:rPr lang="ru-RU" dirty="0" smtClean="0"/>
              <a:t>Основные </a:t>
            </a:r>
            <a:r>
              <a:rPr lang="ru-RU" dirty="0" smtClean="0"/>
              <a:t>компоненты «КОМПАС-3D» — собственно система трехмерного твердотельного моделирования, универсальная система автоматизированного проектирования КОМПАС-График и модуль проектирования спецификаций.</a:t>
            </a:r>
          </a:p>
          <a:p>
            <a:pPr algn="just"/>
            <a:endParaRPr lang="ru-RU" dirty="0" smtClean="0"/>
          </a:p>
          <a:p>
            <a:pPr algn="just">
              <a:tabLst>
                <a:tab pos="360363" algn="l"/>
              </a:tabLst>
            </a:pPr>
            <a:r>
              <a:rPr lang="ru-RU" dirty="0" smtClean="0"/>
              <a:t>	Система </a:t>
            </a:r>
            <a:r>
              <a:rPr lang="ru-RU" dirty="0" smtClean="0"/>
              <a:t>«КОМПАС-3D» предназначена для создания трехмерных ассоциативных моделей отдельных деталей и сборочных единиц, содержащих как оригинальные, так и стандартизованные конструктивные элементы. Параметрическая технология позволяет быстро получать модели типовых изделий на основе однажды спроектированного прототипа. Многочисленные сервисные функции облегчают решение вспомогательных задач проектирования и обслуживания производства.</a:t>
            </a:r>
          </a:p>
          <a:p>
            <a:pPr algn="just"/>
            <a:endParaRPr lang="ru-RU" dirty="0" smtClean="0"/>
          </a:p>
          <a:p>
            <a:pPr algn="just">
              <a:tabLst>
                <a:tab pos="360363" algn="l"/>
              </a:tabLst>
            </a:pPr>
            <a:r>
              <a:rPr lang="ru-RU" dirty="0" smtClean="0"/>
              <a:t>	Ключевой </a:t>
            </a:r>
            <a:r>
              <a:rPr lang="ru-RU" dirty="0" smtClean="0"/>
              <a:t>особенностью «КОМПАС-3D» является использование собственного математического ядра и параметрических технологий, разработанных специалистами АСКОН.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642918"/>
            <a:ext cx="7829560" cy="5695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1357290" y="214290"/>
            <a:ext cx="1000132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Заголовок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57488" y="142852"/>
            <a:ext cx="714380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Меню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29058" y="142852"/>
            <a:ext cx="1785950" cy="4286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Инструментальные панели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9" name="Прямая соединительная линия 8"/>
          <p:cNvCxnSpPr>
            <a:stCxn id="5" idx="2"/>
          </p:cNvCxnSpPr>
          <p:nvPr/>
        </p:nvCxnSpPr>
        <p:spPr>
          <a:xfrm rot="16200000" flipH="1">
            <a:off x="1893075" y="392885"/>
            <a:ext cx="214314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2"/>
          </p:cNvCxnSpPr>
          <p:nvPr/>
        </p:nvCxnSpPr>
        <p:spPr>
          <a:xfrm rot="16200000" flipH="1">
            <a:off x="3071802" y="571480"/>
            <a:ext cx="500066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7" idx="2"/>
          </p:cNvCxnSpPr>
          <p:nvPr/>
        </p:nvCxnSpPr>
        <p:spPr>
          <a:xfrm rot="16200000" flipH="1">
            <a:off x="4732723" y="660765"/>
            <a:ext cx="500090" cy="321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7" idx="2"/>
          </p:cNvCxnSpPr>
          <p:nvPr/>
        </p:nvCxnSpPr>
        <p:spPr>
          <a:xfrm rot="5400000">
            <a:off x="4125501" y="303576"/>
            <a:ext cx="428652" cy="964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7" idx="2"/>
          </p:cNvCxnSpPr>
          <p:nvPr/>
        </p:nvCxnSpPr>
        <p:spPr>
          <a:xfrm rot="5400000">
            <a:off x="4161220" y="625047"/>
            <a:ext cx="714404" cy="607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1142976" y="3286124"/>
            <a:ext cx="150019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Компактная панель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25" name="Прямая соединительная линия 24"/>
          <p:cNvCxnSpPr>
            <a:stCxn id="23" idx="1"/>
          </p:cNvCxnSpPr>
          <p:nvPr/>
        </p:nvCxnSpPr>
        <p:spPr>
          <a:xfrm rot="10800000">
            <a:off x="642910" y="2285994"/>
            <a:ext cx="500066" cy="1214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1714480" y="6429372"/>
            <a:ext cx="1428760" cy="285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Панель свойств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30" name="Прямая соединительная линия 29"/>
          <p:cNvCxnSpPr>
            <a:stCxn id="28" idx="0"/>
          </p:cNvCxnSpPr>
          <p:nvPr/>
        </p:nvCxnSpPr>
        <p:spPr>
          <a:xfrm rot="16200000" flipV="1">
            <a:off x="1821649" y="5822161"/>
            <a:ext cx="571480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3643306" y="6429396"/>
            <a:ext cx="171451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Строка сообщений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32" idx="0"/>
          </p:cNvCxnSpPr>
          <p:nvPr/>
        </p:nvCxnSpPr>
        <p:spPr>
          <a:xfrm rot="16200000" flipV="1">
            <a:off x="4000496" y="5929330"/>
            <a:ext cx="214314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6500826" y="4071942"/>
            <a:ext cx="150019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Рабочее окно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38" name="Прямая соединительная линия 37"/>
          <p:cNvCxnSpPr>
            <a:stCxn id="36" idx="0"/>
          </p:cNvCxnSpPr>
          <p:nvPr/>
        </p:nvCxnSpPr>
        <p:spPr>
          <a:xfrm rot="5400000" flipH="1" flipV="1">
            <a:off x="6983032" y="3768331"/>
            <a:ext cx="57150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142852"/>
            <a:ext cx="871543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360363" algn="l"/>
              </a:tabLst>
            </a:pPr>
            <a:r>
              <a:rPr lang="ru-RU" b="1" dirty="0" smtClean="0"/>
              <a:t>	</a:t>
            </a:r>
            <a:r>
              <a:rPr lang="ru-RU" b="1" dirty="0" smtClean="0"/>
              <a:t>Главное </a:t>
            </a:r>
            <a:r>
              <a:rPr lang="ru-RU" b="1" dirty="0" smtClean="0"/>
              <a:t>меню Служит для вызова команд </a:t>
            </a:r>
            <a:r>
              <a:rPr lang="ru-RU" b="1" dirty="0" smtClean="0"/>
              <a:t>системы - </a:t>
            </a:r>
            <a:r>
              <a:rPr lang="ru-RU" dirty="0" smtClean="0"/>
              <a:t>Содержит </a:t>
            </a:r>
            <a:r>
              <a:rPr lang="ru-RU" dirty="0" smtClean="0"/>
              <a:t>названия </a:t>
            </a:r>
            <a:r>
              <a:rPr lang="ru-RU" dirty="0" smtClean="0"/>
              <a:t>страниц меню</a:t>
            </a:r>
            <a:r>
              <a:rPr lang="ru-RU" dirty="0" smtClean="0"/>
              <a:t>. Состав Главного меню зависит от типа текущего документа </a:t>
            </a:r>
            <a:r>
              <a:rPr lang="ru-RU" dirty="0" smtClean="0"/>
              <a:t>и режима </a:t>
            </a:r>
            <a:r>
              <a:rPr lang="ru-RU" dirty="0" smtClean="0"/>
              <a:t>работы системы</a:t>
            </a:r>
            <a:r>
              <a:rPr lang="ru-RU" dirty="0" smtClean="0"/>
              <a:t>.</a:t>
            </a:r>
            <a:endParaRPr lang="ru-RU" sz="800" dirty="0" smtClean="0"/>
          </a:p>
          <a:p>
            <a:pPr algn="just"/>
            <a:endParaRPr lang="ru-RU" dirty="0" smtClean="0"/>
          </a:p>
          <a:p>
            <a:pPr algn="just">
              <a:tabLst>
                <a:tab pos="360363" algn="l"/>
              </a:tabLst>
            </a:pPr>
            <a:r>
              <a:rPr lang="ru-RU" b="1" dirty="0" smtClean="0"/>
              <a:t> </a:t>
            </a:r>
            <a:r>
              <a:rPr lang="ru-RU" b="1" dirty="0" smtClean="0"/>
              <a:t>      Инструментальные </a:t>
            </a:r>
            <a:r>
              <a:rPr lang="ru-RU" b="1" dirty="0" err="1" smtClean="0"/>
              <a:t>панели-</a:t>
            </a:r>
            <a:r>
              <a:rPr lang="ru-RU" dirty="0" err="1" smtClean="0"/>
              <a:t>Содержат</a:t>
            </a:r>
            <a:r>
              <a:rPr lang="ru-RU" dirty="0" smtClean="0"/>
              <a:t> </a:t>
            </a:r>
            <a:r>
              <a:rPr lang="ru-RU" dirty="0" smtClean="0"/>
              <a:t>кнопки вызова команд системы</a:t>
            </a:r>
            <a:r>
              <a:rPr lang="ru-RU" dirty="0" smtClean="0"/>
              <a:t>.</a:t>
            </a:r>
          </a:p>
          <a:p>
            <a:pPr algn="just"/>
            <a:endParaRPr lang="ru-RU" dirty="0" smtClean="0"/>
          </a:p>
          <a:p>
            <a:pPr algn="just">
              <a:tabLst>
                <a:tab pos="265113" algn="l"/>
              </a:tabLst>
            </a:pPr>
            <a:r>
              <a:rPr lang="ru-RU" b="1" dirty="0" smtClean="0"/>
              <a:t>	</a:t>
            </a:r>
            <a:r>
              <a:rPr lang="ru-RU" b="1" dirty="0" err="1" smtClean="0"/>
              <a:t>Компактнаяпанель</a:t>
            </a:r>
            <a:r>
              <a:rPr lang="ru-RU" b="1" dirty="0" smtClean="0"/>
              <a:t> -</a:t>
            </a:r>
            <a:r>
              <a:rPr lang="ru-RU" dirty="0" smtClean="0"/>
              <a:t>Содержит </a:t>
            </a:r>
            <a:r>
              <a:rPr lang="ru-RU" dirty="0" smtClean="0"/>
              <a:t>несколько инструментальных панелей и </a:t>
            </a:r>
            <a:r>
              <a:rPr lang="ru-RU" dirty="0" smtClean="0"/>
              <a:t>кнопки переключения </a:t>
            </a:r>
            <a:r>
              <a:rPr lang="ru-RU" dirty="0" smtClean="0"/>
              <a:t>между </a:t>
            </a:r>
            <a:r>
              <a:rPr lang="ru-RU" dirty="0" err="1" smtClean="0"/>
              <a:t>ними.Состав</a:t>
            </a:r>
            <a:r>
              <a:rPr lang="ru-RU" dirty="0" smtClean="0"/>
              <a:t> </a:t>
            </a:r>
            <a:r>
              <a:rPr lang="ru-RU" dirty="0" smtClean="0"/>
              <a:t>компактной панели зависит от типа активного документа</a:t>
            </a:r>
            <a:r>
              <a:rPr lang="ru-RU" dirty="0" smtClean="0"/>
              <a:t>.</a:t>
            </a:r>
          </a:p>
          <a:p>
            <a:pPr algn="just"/>
            <a:endParaRPr lang="ru-RU" dirty="0" smtClean="0"/>
          </a:p>
          <a:p>
            <a:pPr algn="just">
              <a:tabLst>
                <a:tab pos="360363" algn="l"/>
              </a:tabLst>
            </a:pPr>
            <a:r>
              <a:rPr lang="ru-RU" b="1" dirty="0" smtClean="0"/>
              <a:t>	Окно работы с переменными-</a:t>
            </a:r>
            <a:r>
              <a:rPr lang="ru-RU" dirty="0" smtClean="0"/>
              <a:t>В </a:t>
            </a:r>
            <a:r>
              <a:rPr lang="ru-RU" dirty="0" smtClean="0"/>
              <a:t>графических документах служит для работы с переменными </a:t>
            </a:r>
            <a:r>
              <a:rPr lang="ru-RU" dirty="0" smtClean="0"/>
              <a:t>и уравнениями</a:t>
            </a:r>
            <a:r>
              <a:rPr lang="ru-RU" dirty="0" smtClean="0"/>
              <a:t>, в </a:t>
            </a:r>
            <a:r>
              <a:rPr lang="ru-RU" dirty="0" smtClean="0"/>
              <a:t>документах моделях </a:t>
            </a:r>
            <a:r>
              <a:rPr lang="ru-RU" dirty="0" smtClean="0"/>
              <a:t>— для работы с </a:t>
            </a:r>
            <a:r>
              <a:rPr lang="ru-RU" dirty="0" smtClean="0"/>
              <a:t>переменными и выражениями.</a:t>
            </a:r>
          </a:p>
          <a:p>
            <a:pPr algn="just"/>
            <a:endParaRPr lang="ru-RU" dirty="0" smtClean="0"/>
          </a:p>
          <a:p>
            <a:pPr algn="just"/>
            <a:r>
              <a:rPr lang="ru-RU" b="1" dirty="0" smtClean="0"/>
              <a:t>        Менеджер </a:t>
            </a:r>
            <a:r>
              <a:rPr lang="ru-RU" b="1" dirty="0" err="1" smtClean="0"/>
              <a:t>библиотек-</a:t>
            </a:r>
            <a:r>
              <a:rPr lang="ru-RU" dirty="0" err="1" smtClean="0"/>
              <a:t>Служит</a:t>
            </a:r>
            <a:r>
              <a:rPr lang="ru-RU" dirty="0" smtClean="0"/>
              <a:t> </a:t>
            </a:r>
            <a:r>
              <a:rPr lang="ru-RU" dirty="0" smtClean="0"/>
              <a:t>для работы с </a:t>
            </a:r>
            <a:r>
              <a:rPr lang="ru-RU" dirty="0" smtClean="0"/>
              <a:t>КОМПАС библиотеками</a:t>
            </a:r>
            <a:r>
              <a:rPr lang="ru-RU" dirty="0" smtClean="0"/>
              <a:t>. 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>
              <a:tabLst>
                <a:tab pos="360363" algn="l"/>
              </a:tabLst>
            </a:pPr>
            <a:r>
              <a:rPr lang="ru-RU" b="1" dirty="0" smtClean="0"/>
              <a:t>	Панель </a:t>
            </a:r>
            <a:r>
              <a:rPr lang="ru-RU" b="1" dirty="0" smtClean="0"/>
              <a:t>свойств </a:t>
            </a:r>
            <a:r>
              <a:rPr lang="ru-RU" b="1" dirty="0" smtClean="0"/>
              <a:t>- </a:t>
            </a:r>
            <a:r>
              <a:rPr lang="ru-RU" dirty="0" smtClean="0"/>
              <a:t>Служит </a:t>
            </a:r>
            <a:r>
              <a:rPr lang="ru-RU" dirty="0" smtClean="0"/>
              <a:t>для настройки объекта при его создании </a:t>
            </a:r>
            <a:r>
              <a:rPr lang="ru-RU" dirty="0" smtClean="0"/>
              <a:t>или редактирования.</a:t>
            </a:r>
          </a:p>
          <a:p>
            <a:pPr algn="just"/>
            <a:endParaRPr lang="ru-RU" dirty="0" smtClean="0"/>
          </a:p>
          <a:p>
            <a:pPr algn="just">
              <a:tabLst>
                <a:tab pos="360363" algn="l"/>
              </a:tabLst>
            </a:pPr>
            <a:r>
              <a:rPr lang="ru-RU" b="1" dirty="0" smtClean="0"/>
              <a:t>	Строка </a:t>
            </a:r>
            <a:r>
              <a:rPr lang="ru-RU" b="1" dirty="0" err="1" smtClean="0"/>
              <a:t>сообщений-</a:t>
            </a:r>
            <a:r>
              <a:rPr lang="ru-RU" dirty="0" err="1" smtClean="0"/>
              <a:t>Содержит</a:t>
            </a:r>
            <a:r>
              <a:rPr lang="ru-RU" dirty="0" smtClean="0"/>
              <a:t> </a:t>
            </a:r>
            <a:r>
              <a:rPr lang="ru-RU" dirty="0" smtClean="0"/>
              <a:t>сообщения системы, относящиеся к текущей </a:t>
            </a:r>
            <a:r>
              <a:rPr lang="ru-RU" dirty="0" smtClean="0"/>
              <a:t>команде или </a:t>
            </a:r>
            <a:r>
              <a:rPr lang="ru-RU" dirty="0" smtClean="0"/>
              <a:t>элементу рабочего окна, на который указывает курсор</a:t>
            </a:r>
            <a:r>
              <a:rPr lang="ru-RU" dirty="0" smtClean="0"/>
              <a:t>.</a:t>
            </a:r>
          </a:p>
          <a:p>
            <a:pPr algn="just"/>
            <a:endParaRPr lang="ru-RU" dirty="0" smtClean="0"/>
          </a:p>
          <a:p>
            <a:pPr algn="just">
              <a:tabLst>
                <a:tab pos="360363" algn="l"/>
              </a:tabLst>
            </a:pPr>
            <a:r>
              <a:rPr lang="ru-RU" b="1" dirty="0" smtClean="0"/>
              <a:t>	Дерево документа- </a:t>
            </a:r>
            <a:r>
              <a:rPr lang="ru-RU" dirty="0" smtClean="0"/>
              <a:t>Отражает </a:t>
            </a:r>
            <a:r>
              <a:rPr lang="ru-RU" dirty="0" smtClean="0"/>
              <a:t>порядок создания модели (чертежа) и связи между </a:t>
            </a:r>
            <a:r>
              <a:rPr lang="ru-RU" dirty="0" smtClean="0"/>
              <a:t>ее элементами </a:t>
            </a:r>
            <a:r>
              <a:rPr lang="ru-RU" dirty="0" smtClean="0"/>
              <a:t>и компонентами. Может располагаться только </a:t>
            </a:r>
            <a:r>
              <a:rPr lang="ru-RU" dirty="0" smtClean="0"/>
              <a:t>внутри окна документа.</a:t>
            </a:r>
            <a:endParaRPr lang="ru-RU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571480"/>
            <a:ext cx="6484049" cy="205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2214546" y="0"/>
            <a:ext cx="4714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Компактные панели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14282" y="2610683"/>
            <a:ext cx="86439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360363" algn="l"/>
              </a:tabLst>
            </a:pPr>
            <a:r>
              <a:rPr lang="ru-RU" dirty="0" smtClean="0"/>
              <a:t>	Активизация </a:t>
            </a:r>
            <a:r>
              <a:rPr lang="ru-RU" dirty="0" smtClean="0"/>
              <a:t>Инструментальных панелей производится с помощью кнопок </a:t>
            </a:r>
            <a:r>
              <a:rPr lang="ru-RU" dirty="0" smtClean="0"/>
              <a:t>переключения</a:t>
            </a:r>
            <a:r>
              <a:rPr lang="ru-RU" dirty="0" smtClean="0"/>
              <a:t>.</a:t>
            </a:r>
          </a:p>
          <a:p>
            <a:pPr algn="just">
              <a:tabLst>
                <a:tab pos="360363" algn="l"/>
              </a:tabLst>
            </a:pPr>
            <a:r>
              <a:rPr lang="ru-RU" dirty="0" smtClean="0"/>
              <a:t>	Можно изменять </a:t>
            </a:r>
            <a:r>
              <a:rPr lang="ru-RU" dirty="0" smtClean="0"/>
              <a:t>состав Компактной панели. Рядом с кнопками переключения </a:t>
            </a:r>
            <a:r>
              <a:rPr lang="ru-RU" dirty="0" smtClean="0"/>
              <a:t>находятся </a:t>
            </a:r>
            <a:r>
              <a:rPr lang="ru-RU" dirty="0" smtClean="0"/>
              <a:t>маркеры перемещения. Чтобы извлечь из Компактной панели </a:t>
            </a:r>
            <a:r>
              <a:rPr lang="ru-RU" dirty="0" smtClean="0"/>
              <a:t>какую</a:t>
            </a:r>
            <a:r>
              <a:rPr lang="en-US" dirty="0" smtClean="0"/>
              <a:t>-</a:t>
            </a:r>
            <a:r>
              <a:rPr lang="ru-RU" dirty="0" smtClean="0"/>
              <a:t>либо Инструментальную </a:t>
            </a:r>
            <a:r>
              <a:rPr lang="ru-RU" dirty="0" smtClean="0"/>
              <a:t>панель, </a:t>
            </a:r>
            <a:r>
              <a:rPr lang="ru-RU" dirty="0" smtClean="0"/>
              <a:t>нужно «перетащить» </a:t>
            </a:r>
            <a:r>
              <a:rPr lang="ru-RU" dirty="0" smtClean="0"/>
              <a:t>соответствующий ей маркер мышью за пределы </a:t>
            </a:r>
            <a:r>
              <a:rPr lang="ru-RU" dirty="0" smtClean="0"/>
              <a:t>Компактной </a:t>
            </a:r>
            <a:r>
              <a:rPr lang="ru-RU" dirty="0" smtClean="0"/>
              <a:t>панели.</a:t>
            </a:r>
          </a:p>
          <a:p>
            <a:pPr algn="just">
              <a:tabLst>
                <a:tab pos="360363" algn="l"/>
              </a:tabLst>
            </a:pPr>
            <a:r>
              <a:rPr lang="ru-RU" dirty="0" smtClean="0"/>
              <a:t>	На </a:t>
            </a:r>
            <a:r>
              <a:rPr lang="ru-RU" dirty="0" smtClean="0"/>
              <a:t>экране появится выбранная Инструментальная панель. </a:t>
            </a:r>
            <a:r>
              <a:rPr lang="ru-RU" dirty="0" smtClean="0"/>
              <a:t>Соответствующая </a:t>
            </a:r>
            <a:r>
              <a:rPr lang="ru-RU" dirty="0" smtClean="0"/>
              <a:t>ей кнопка переключения на Компактной панели </a:t>
            </a:r>
            <a:r>
              <a:rPr lang="ru-RU" dirty="0" smtClean="0"/>
              <a:t>исчезнет. Любые </a:t>
            </a:r>
            <a:r>
              <a:rPr lang="ru-RU" dirty="0" smtClean="0"/>
              <a:t>Инструментальные панели, кроме панелей </a:t>
            </a:r>
            <a:r>
              <a:rPr lang="ru-RU" b="1" dirty="0" smtClean="0"/>
              <a:t>Стандартная, Вид, Текущее </a:t>
            </a:r>
            <a:r>
              <a:rPr lang="ru-RU" b="1" dirty="0" smtClean="0"/>
              <a:t>состояние</a:t>
            </a:r>
            <a:r>
              <a:rPr lang="ru-RU" b="1" dirty="0" smtClean="0"/>
              <a:t>, а также компактных панелей, можно объединить в п</a:t>
            </a:r>
            <a:r>
              <a:rPr lang="ru-RU" b="1" dirty="0" smtClean="0"/>
              <a:t>ользовательскую компактную</a:t>
            </a:r>
            <a:r>
              <a:rPr lang="en-US" b="1" dirty="0" smtClean="0"/>
              <a:t> </a:t>
            </a:r>
            <a:r>
              <a:rPr lang="ru-RU" dirty="0" smtClean="0"/>
              <a:t>панель</a:t>
            </a:r>
            <a:r>
              <a:rPr lang="ru-RU" dirty="0" smtClean="0"/>
              <a:t>.</a:t>
            </a:r>
          </a:p>
          <a:p>
            <a:pPr algn="just">
              <a:tabLst>
                <a:tab pos="360363" algn="l"/>
              </a:tabLst>
            </a:pPr>
            <a:r>
              <a:rPr lang="ru-RU" dirty="0" smtClean="0"/>
              <a:t>	Для </a:t>
            </a:r>
            <a:r>
              <a:rPr lang="ru-RU" dirty="0" smtClean="0"/>
              <a:t>этого </a:t>
            </a:r>
            <a:r>
              <a:rPr lang="ru-RU" dirty="0" smtClean="0"/>
              <a:t>необходимо нажать </a:t>
            </a:r>
            <a:r>
              <a:rPr lang="ru-RU" dirty="0" smtClean="0"/>
              <a:t>и удерживайте клавишу </a:t>
            </a:r>
            <a:r>
              <a:rPr lang="ru-RU" i="1" dirty="0" smtClean="0"/>
              <a:t>&lt;</a:t>
            </a:r>
            <a:r>
              <a:rPr lang="ru-RU" i="1" dirty="0" err="1" smtClean="0"/>
              <a:t>Alt</a:t>
            </a:r>
            <a:r>
              <a:rPr lang="ru-RU" i="1" dirty="0" smtClean="0"/>
              <a:t>&gt;, а затем «перетащите» мышью за </a:t>
            </a:r>
            <a:r>
              <a:rPr lang="ru-RU" i="1" dirty="0" smtClean="0"/>
              <a:t>заго</a:t>
            </a:r>
            <a:r>
              <a:rPr lang="ru-RU" dirty="0" smtClean="0"/>
              <a:t>ловок </a:t>
            </a:r>
            <a:r>
              <a:rPr lang="ru-RU" dirty="0" smtClean="0"/>
              <a:t>одну панель на другую. Когда во время наложения панелей рядом с курсором </a:t>
            </a:r>
            <a:r>
              <a:rPr lang="ru-RU" dirty="0" smtClean="0"/>
              <a:t>появится </a:t>
            </a:r>
            <a:r>
              <a:rPr lang="ru-RU" dirty="0" smtClean="0"/>
              <a:t>знак «+», </a:t>
            </a:r>
            <a:r>
              <a:rPr lang="ru-RU" dirty="0" smtClean="0"/>
              <a:t>отпустить </a:t>
            </a:r>
            <a:r>
              <a:rPr lang="ru-RU" dirty="0" smtClean="0"/>
              <a:t>кнопку мыши, а затем — клавишу </a:t>
            </a:r>
            <a:r>
              <a:rPr lang="ru-RU" i="1" dirty="0" smtClean="0"/>
              <a:t>&lt;</a:t>
            </a:r>
            <a:r>
              <a:rPr lang="ru-RU" i="1" dirty="0" err="1" smtClean="0"/>
              <a:t>Alt</a:t>
            </a:r>
            <a:r>
              <a:rPr lang="ru-RU" i="1" dirty="0" smtClean="0"/>
              <a:t>&gt;.</a:t>
            </a:r>
            <a:endParaRPr lang="ru-RU" i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071670" y="487025"/>
            <a:ext cx="457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Панель</a:t>
            </a:r>
            <a:r>
              <a:rPr lang="ru-RU" sz="2400" b="1" i="1" dirty="0" smtClean="0"/>
              <a:t> </a:t>
            </a:r>
            <a:r>
              <a:rPr lang="ru-RU" sz="2400" b="1" i="1" dirty="0" smtClean="0"/>
              <a:t>геометрия</a:t>
            </a:r>
          </a:p>
          <a:p>
            <a:pPr algn="ctr"/>
            <a:endParaRPr lang="ru-RU" sz="2400" b="1" i="1" dirty="0" smtClean="0"/>
          </a:p>
          <a:p>
            <a:pPr algn="ctr"/>
            <a:r>
              <a:rPr lang="ru-RU" sz="2400" dirty="0" smtClean="0"/>
              <a:t>Панель</a:t>
            </a:r>
            <a:r>
              <a:rPr lang="ru-RU" sz="2400" b="1" i="1" dirty="0" smtClean="0"/>
              <a:t> размеры</a:t>
            </a:r>
          </a:p>
          <a:p>
            <a:pPr algn="ctr"/>
            <a:endParaRPr lang="ru-RU" sz="2400" b="1" i="1" dirty="0" smtClean="0"/>
          </a:p>
          <a:p>
            <a:pPr algn="ctr"/>
            <a:r>
              <a:rPr lang="ru-RU" sz="2400" dirty="0" smtClean="0"/>
              <a:t>Панель</a:t>
            </a:r>
            <a:r>
              <a:rPr lang="ru-RU" sz="2400" b="1" i="1" dirty="0" smtClean="0"/>
              <a:t> редактирование</a:t>
            </a:r>
          </a:p>
          <a:p>
            <a:pPr algn="ctr"/>
            <a:endParaRPr lang="ru-RU" sz="2400" b="1" i="1" dirty="0" smtClean="0"/>
          </a:p>
          <a:p>
            <a:pPr algn="ctr"/>
            <a:r>
              <a:rPr lang="ru-RU" sz="2400" dirty="0" smtClean="0"/>
              <a:t>Панель</a:t>
            </a:r>
            <a:r>
              <a:rPr lang="ru-RU" sz="2400" b="1" i="1" dirty="0" smtClean="0"/>
              <a:t> измерения</a:t>
            </a:r>
          </a:p>
          <a:p>
            <a:pPr algn="ctr"/>
            <a:endParaRPr lang="ru-RU" sz="2400" b="1" i="1" dirty="0" smtClean="0"/>
          </a:p>
          <a:p>
            <a:pPr algn="ctr"/>
            <a:r>
              <a:rPr lang="ru-RU" sz="2400" dirty="0" smtClean="0"/>
              <a:t>Панель</a:t>
            </a:r>
            <a:r>
              <a:rPr lang="ru-RU" sz="2400" b="1" i="1" dirty="0" smtClean="0"/>
              <a:t> выделения</a:t>
            </a:r>
          </a:p>
          <a:p>
            <a:pPr algn="ctr"/>
            <a:endParaRPr lang="ru-RU" sz="2400" b="1" i="1" dirty="0" smtClean="0"/>
          </a:p>
          <a:p>
            <a:pPr algn="ctr"/>
            <a:r>
              <a:rPr lang="ru-RU" sz="2400" dirty="0" smtClean="0"/>
              <a:t>Панель</a:t>
            </a:r>
            <a:r>
              <a:rPr lang="ru-RU" sz="2400" b="1" i="1" dirty="0" smtClean="0"/>
              <a:t> обозначения</a:t>
            </a:r>
          </a:p>
          <a:p>
            <a:pPr algn="ctr"/>
            <a:endParaRPr lang="ru-RU" sz="2400" b="1" i="1" dirty="0" smtClean="0"/>
          </a:p>
          <a:p>
            <a:pPr algn="ctr"/>
            <a:r>
              <a:rPr lang="ru-RU" sz="2400" dirty="0" smtClean="0"/>
              <a:t>Панель</a:t>
            </a:r>
            <a:r>
              <a:rPr lang="ru-RU" sz="2400" b="1" i="1" dirty="0" smtClean="0"/>
              <a:t> спецификация</a:t>
            </a:r>
          </a:p>
          <a:p>
            <a:pPr algn="ctr"/>
            <a:endParaRPr lang="ru-RU" sz="2400" b="1" i="1" dirty="0" smtClean="0"/>
          </a:p>
          <a:p>
            <a:pPr algn="ctr"/>
            <a:r>
              <a:rPr lang="ru-RU" sz="2400" dirty="0" smtClean="0"/>
              <a:t>Панель</a:t>
            </a:r>
            <a:r>
              <a:rPr lang="ru-RU" sz="2400" b="1" i="1" dirty="0" smtClean="0"/>
              <a:t> ассоциативные виды</a:t>
            </a:r>
          </a:p>
          <a:p>
            <a:pPr algn="ctr"/>
            <a:endParaRPr lang="ru-RU" sz="2400" b="1" i="1" dirty="0" smtClean="0"/>
          </a:p>
          <a:p>
            <a:pPr algn="ctr"/>
            <a:r>
              <a:rPr lang="ru-RU" sz="2400" dirty="0" smtClean="0"/>
              <a:t>Панель</a:t>
            </a:r>
            <a:r>
              <a:rPr lang="ru-RU" sz="2400" b="1" i="1" dirty="0" smtClean="0"/>
              <a:t> параметризация</a:t>
            </a:r>
            <a:endParaRPr lang="ru-RU" sz="2400" b="1" i="1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357158" y="0"/>
            <a:ext cx="8429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По умолчанию </a:t>
            </a:r>
            <a:r>
              <a:rPr lang="ru-RU" sz="2000" b="1" i="1" dirty="0" smtClean="0"/>
              <a:t>Компактная </a:t>
            </a:r>
            <a:r>
              <a:rPr lang="ru-RU" sz="2000" b="1" i="1" dirty="0" smtClean="0"/>
              <a:t>п</a:t>
            </a:r>
            <a:r>
              <a:rPr lang="ru-RU" sz="2000" b="1" i="1" dirty="0" smtClean="0"/>
              <a:t>анель </a:t>
            </a:r>
            <a:r>
              <a:rPr lang="ru-RU" sz="2000" dirty="0" smtClean="0"/>
              <a:t>состоит из следующих панелей:</a:t>
            </a:r>
            <a:endParaRPr lang="ru-RU" sz="2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00166" y="285728"/>
            <a:ext cx="6500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Команды и кнопки Инструментальной панели геометрии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000108"/>
            <a:ext cx="538165" cy="53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1785918" y="1142984"/>
            <a:ext cx="746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 smtClean="0"/>
              <a:t>Точка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57158" y="1643050"/>
            <a:ext cx="84296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	При </a:t>
            </a:r>
            <a:r>
              <a:rPr lang="ru-RU" dirty="0" smtClean="0"/>
              <a:t>создании точек </a:t>
            </a:r>
            <a:r>
              <a:rPr lang="ru-RU" dirty="0" smtClean="0"/>
              <a:t>можно </a:t>
            </a:r>
            <a:r>
              <a:rPr lang="ru-RU" dirty="0" smtClean="0"/>
              <a:t>явно указывать их положение, перемещая курсор по экрану мышью </a:t>
            </a:r>
            <a:r>
              <a:rPr lang="ru-RU" dirty="0" smtClean="0"/>
              <a:t>или клавишами</a:t>
            </a:r>
            <a:r>
              <a:rPr lang="ru-RU" dirty="0" smtClean="0"/>
              <a:t>. Можно также вводить значения координат точки в полях </a:t>
            </a:r>
            <a:r>
              <a:rPr lang="ru-RU" b="1" i="1" dirty="0" smtClean="0"/>
              <a:t>Строки параметров объектов и изменять</a:t>
            </a:r>
          </a:p>
          <a:p>
            <a:pPr algn="just"/>
            <a:r>
              <a:rPr lang="ru-RU" dirty="0" smtClean="0"/>
              <a:t>стиль ее </a:t>
            </a:r>
            <a:r>
              <a:rPr lang="ru-RU" dirty="0" err="1" smtClean="0"/>
              <a:t>отрисовки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	Для </a:t>
            </a:r>
            <a:r>
              <a:rPr lang="ru-RU" dirty="0" smtClean="0"/>
              <a:t>изменения текущего стиля </a:t>
            </a:r>
            <a:r>
              <a:rPr lang="ru-RU" dirty="0" err="1" smtClean="0"/>
              <a:t>отрисовки</a:t>
            </a:r>
            <a:r>
              <a:rPr lang="ru-RU" dirty="0" smtClean="0"/>
              <a:t> точек </a:t>
            </a:r>
            <a:r>
              <a:rPr lang="ru-RU" dirty="0" smtClean="0"/>
              <a:t>необходимо вызвать команду </a:t>
            </a:r>
            <a:r>
              <a:rPr lang="ru-RU" b="1" i="1" dirty="0" smtClean="0"/>
              <a:t>Стиль </a:t>
            </a:r>
            <a:r>
              <a:rPr lang="ru-RU" b="1" i="1" dirty="0" smtClean="0"/>
              <a:t>точек... </a:t>
            </a:r>
            <a:r>
              <a:rPr lang="ru-RU" b="1" i="1" dirty="0" smtClean="0"/>
              <a:t>Из </a:t>
            </a:r>
            <a:r>
              <a:rPr lang="ru-RU" dirty="0" smtClean="0"/>
              <a:t>контекстного </a:t>
            </a:r>
            <a:r>
              <a:rPr lang="ru-RU" dirty="0" smtClean="0"/>
              <a:t>меню или щелкните левой кнопкой мыши на поле стиля в </a:t>
            </a:r>
            <a:r>
              <a:rPr lang="ru-RU" b="1" i="1" dirty="0" smtClean="0"/>
              <a:t>Строке параметров объектов. На </a:t>
            </a:r>
            <a:r>
              <a:rPr lang="ru-RU" b="1" i="1" dirty="0" smtClean="0"/>
              <a:t>экран </a:t>
            </a:r>
            <a:r>
              <a:rPr lang="ru-RU" dirty="0" smtClean="0"/>
              <a:t>будет </a:t>
            </a:r>
            <a:r>
              <a:rPr lang="ru-RU" dirty="0" smtClean="0"/>
              <a:t>выведен диалог выбора стиля точки. </a:t>
            </a:r>
            <a:r>
              <a:rPr lang="ru-RU" dirty="0" smtClean="0"/>
              <a:t>Указать </a:t>
            </a:r>
            <a:r>
              <a:rPr lang="ru-RU" dirty="0" smtClean="0"/>
              <a:t>в нем нужное начертание символа точки и </a:t>
            </a:r>
            <a:r>
              <a:rPr lang="ru-RU" dirty="0" smtClean="0"/>
              <a:t>нажать </a:t>
            </a:r>
            <a:r>
              <a:rPr lang="ru-RU" dirty="0" smtClean="0"/>
              <a:t>кнопку </a:t>
            </a:r>
            <a:r>
              <a:rPr lang="ru-RU" b="1" i="1" dirty="0" smtClean="0"/>
              <a:t>OK.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214818"/>
            <a:ext cx="57150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Прямоугольник 8"/>
          <p:cNvSpPr/>
          <p:nvPr/>
        </p:nvSpPr>
        <p:spPr>
          <a:xfrm>
            <a:off x="357158" y="4214818"/>
            <a:ext cx="83582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	</a:t>
            </a:r>
          </a:p>
          <a:p>
            <a:pPr algn="just"/>
            <a:r>
              <a:rPr lang="ru-RU" dirty="0" smtClean="0"/>
              <a:t>	Создание </a:t>
            </a:r>
            <a:r>
              <a:rPr lang="ru-RU" dirty="0" smtClean="0"/>
              <a:t>равномерной простановки точек на указанном </a:t>
            </a:r>
            <a:r>
              <a:rPr lang="ru-RU" dirty="0" smtClean="0"/>
              <a:t>геометрическом объекте </a:t>
            </a:r>
            <a:r>
              <a:rPr lang="ru-RU" dirty="0" smtClean="0"/>
              <a:t>(кривой</a:t>
            </a:r>
            <a:r>
              <a:rPr lang="ru-RU" dirty="0" smtClean="0"/>
              <a:t>).</a:t>
            </a:r>
          </a:p>
          <a:p>
            <a:pPr algn="just"/>
            <a:r>
              <a:rPr lang="ru-RU" dirty="0" smtClean="0"/>
              <a:t>	Задайте </a:t>
            </a:r>
            <a:r>
              <a:rPr lang="ru-RU" dirty="0" smtClean="0"/>
              <a:t>количество участков, на которые точки должны разделить кривую, в соответствующем поле </a:t>
            </a:r>
            <a:r>
              <a:rPr lang="ru-RU" b="1" i="1" dirty="0" smtClean="0"/>
              <a:t>Строки параметров </a:t>
            </a:r>
            <a:r>
              <a:rPr lang="ru-RU" b="1" i="1" dirty="0" smtClean="0"/>
              <a:t>объектов. Затем укажите кривую, на которой нужно проставить точки.</a:t>
            </a:r>
          </a:p>
          <a:p>
            <a:pPr algn="just"/>
            <a:r>
              <a:rPr lang="ru-RU" dirty="0" smtClean="0"/>
              <a:t>В </a:t>
            </a:r>
            <a:r>
              <a:rPr lang="ru-RU" dirty="0" smtClean="0"/>
              <a:t>том случае если кривая является замкнутой, дополнительно указывается точка, от которой нужно </a:t>
            </a:r>
            <a:r>
              <a:rPr lang="ru-RU" dirty="0" smtClean="0"/>
              <a:t>начать простановку</a:t>
            </a:r>
            <a:r>
              <a:rPr lang="ru-RU" dirty="0" smtClean="0"/>
              <a:t>. Если точка указана не на кривой, то за начало простановки принимается точка на кривой, ближайшая </a:t>
            </a:r>
            <a:r>
              <a:rPr lang="ru-RU" dirty="0" smtClean="0"/>
              <a:t>к указанной</a:t>
            </a:r>
            <a:r>
              <a:rPr lang="ru-RU" dirty="0" smtClean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18" y="214290"/>
            <a:ext cx="8914997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" y="0"/>
            <a:ext cx="8550673" cy="669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55</Words>
  <PresentationFormat>Экран (4:3)</PresentationFormat>
  <Paragraphs>63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305-4</cp:lastModifiedBy>
  <cp:revision>15</cp:revision>
  <dcterms:modified xsi:type="dcterms:W3CDTF">2011-01-14T08:56:32Z</dcterms:modified>
</cp:coreProperties>
</file>