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5" r:id="rId10"/>
    <p:sldId id="264" r:id="rId11"/>
    <p:sldId id="266" r:id="rId12"/>
    <p:sldId id="267" r:id="rId13"/>
    <p:sldId id="268" r:id="rId14"/>
    <p:sldId id="269" r:id="rId15"/>
    <p:sldId id="270" r:id="rId16"/>
    <p:sldId id="271" r:id="rId17"/>
    <p:sldId id="273" r:id="rId18"/>
    <p:sldId id="272"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0" d="100"/>
          <a:sy n="80" d="100"/>
        </p:scale>
        <p:origin x="33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10/25/2019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10/25/2019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10/25/2019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10/25/2019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10/25/2019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10/25/2019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10/25/2019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10/25/2019</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10/25/2019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2688" y="1496290"/>
            <a:ext cx="7766936" cy="1401289"/>
          </a:xfrm>
        </p:spPr>
        <p:txBody>
          <a:bodyPr/>
          <a:lstStyle/>
          <a:p>
            <a:pPr algn="ctr"/>
            <a:r>
              <a:rPr lang="en-US" sz="4800" dirty="0" err="1" smtClean="0">
                <a:latin typeface="Times New Roman" panose="02020603050405020304" pitchFamily="18" charset="0"/>
                <a:cs typeface="Times New Roman" panose="02020603050405020304" pitchFamily="18" charset="0"/>
              </a:rPr>
              <a:t>Báo</a:t>
            </a:r>
            <a:r>
              <a:rPr lang="en-US" sz="4800" dirty="0" smtClean="0">
                <a:latin typeface="Times New Roman" panose="02020603050405020304" pitchFamily="18" charset="0"/>
                <a:cs typeface="Times New Roman" panose="02020603050405020304" pitchFamily="18" charset="0"/>
              </a:rPr>
              <a:t> </a:t>
            </a:r>
            <a:r>
              <a:rPr lang="en-US" sz="4800" dirty="0" err="1" smtClean="0">
                <a:latin typeface="Times New Roman" panose="02020603050405020304" pitchFamily="18" charset="0"/>
                <a:cs typeface="Times New Roman" panose="02020603050405020304" pitchFamily="18" charset="0"/>
              </a:rPr>
              <a:t>Cáo</a:t>
            </a:r>
            <a:r>
              <a:rPr lang="en-US" sz="4800" dirty="0">
                <a:latin typeface="Times New Roman" panose="02020603050405020304" pitchFamily="18" charset="0"/>
                <a:cs typeface="Times New Roman" panose="02020603050405020304" pitchFamily="18" charset="0"/>
              </a:rPr>
              <a:t> </a:t>
            </a:r>
            <a:r>
              <a:rPr lang="en-US" sz="4800" dirty="0" err="1" smtClean="0">
                <a:latin typeface="Times New Roman" panose="02020603050405020304" pitchFamily="18" charset="0"/>
                <a:cs typeface="Times New Roman" panose="02020603050405020304" pitchFamily="18" charset="0"/>
              </a:rPr>
              <a:t>Thực</a:t>
            </a:r>
            <a:r>
              <a:rPr lang="en-US" sz="4800" dirty="0" smtClean="0">
                <a:latin typeface="Times New Roman" panose="02020603050405020304" pitchFamily="18" charset="0"/>
                <a:cs typeface="Times New Roman" panose="02020603050405020304" pitchFamily="18" charset="0"/>
              </a:rPr>
              <a:t> </a:t>
            </a:r>
            <a:r>
              <a:rPr lang="en-US" sz="4800" dirty="0" err="1" smtClean="0">
                <a:latin typeface="Times New Roman" panose="02020603050405020304" pitchFamily="18" charset="0"/>
                <a:cs typeface="Times New Roman" panose="02020603050405020304" pitchFamily="18" charset="0"/>
              </a:rPr>
              <a:t>Tập</a:t>
            </a:r>
            <a:endParaRPr lang="en-US" sz="48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normAutofit lnSpcReduction="10000"/>
          </a:bodyPr>
          <a:lstStyle/>
          <a:p>
            <a:pPr algn="ctr"/>
            <a:r>
              <a:rPr lang="en-US" dirty="0" smtClean="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  </a:t>
            </a:r>
            <a:r>
              <a:rPr lang="en-US" b="1" dirty="0" err="1" smtClean="0">
                <a:solidFill>
                  <a:schemeClr val="tx1"/>
                </a:solidFill>
                <a:latin typeface="Times New Roman" panose="02020603050405020304" pitchFamily="18" charset="0"/>
                <a:cs typeface="Times New Roman" panose="02020603050405020304" pitchFamily="18" charset="0"/>
              </a:rPr>
              <a:t>Sinh</a:t>
            </a:r>
            <a:r>
              <a:rPr lang="en-US" b="1" dirty="0" smtClean="0">
                <a:solidFill>
                  <a:schemeClr val="tx1"/>
                </a:solidFill>
                <a:latin typeface="Times New Roman" panose="02020603050405020304" pitchFamily="18" charset="0"/>
                <a:cs typeface="Times New Roman" panose="02020603050405020304" pitchFamily="18" charset="0"/>
              </a:rPr>
              <a:t> </a:t>
            </a:r>
            <a:r>
              <a:rPr lang="en-US" b="1" dirty="0" err="1" smtClean="0">
                <a:solidFill>
                  <a:schemeClr val="tx1"/>
                </a:solidFill>
                <a:latin typeface="Times New Roman" panose="02020603050405020304" pitchFamily="18" charset="0"/>
                <a:cs typeface="Times New Roman" panose="02020603050405020304" pitchFamily="18" charset="0"/>
              </a:rPr>
              <a:t>Viên</a:t>
            </a:r>
            <a:r>
              <a:rPr lang="en-US" b="1" dirty="0" smtClean="0">
                <a:solidFill>
                  <a:schemeClr val="tx1"/>
                </a:solidFill>
                <a:latin typeface="Times New Roman" panose="02020603050405020304" pitchFamily="18" charset="0"/>
                <a:cs typeface="Times New Roman" panose="02020603050405020304" pitchFamily="18" charset="0"/>
              </a:rPr>
              <a:t> </a:t>
            </a:r>
            <a:r>
              <a:rPr lang="en-US" b="1" dirty="0" err="1" smtClean="0">
                <a:solidFill>
                  <a:schemeClr val="tx1"/>
                </a:solidFill>
                <a:latin typeface="Times New Roman" panose="02020603050405020304" pitchFamily="18" charset="0"/>
                <a:cs typeface="Times New Roman" panose="02020603050405020304" pitchFamily="18" charset="0"/>
              </a:rPr>
              <a:t>Thực</a:t>
            </a:r>
            <a:r>
              <a:rPr lang="en-US" b="1" dirty="0">
                <a:solidFill>
                  <a:schemeClr val="tx1"/>
                </a:solidFill>
                <a:latin typeface="Times New Roman" panose="02020603050405020304" pitchFamily="18" charset="0"/>
                <a:cs typeface="Times New Roman" panose="02020603050405020304" pitchFamily="18" charset="0"/>
              </a:rPr>
              <a:t> </a:t>
            </a:r>
            <a:r>
              <a:rPr lang="en-US" b="1" dirty="0" err="1" smtClean="0">
                <a:solidFill>
                  <a:schemeClr val="tx1"/>
                </a:solidFill>
                <a:latin typeface="Times New Roman" panose="02020603050405020304" pitchFamily="18" charset="0"/>
                <a:cs typeface="Times New Roman" panose="02020603050405020304" pitchFamily="18" charset="0"/>
              </a:rPr>
              <a:t>Tập</a:t>
            </a:r>
            <a:r>
              <a:rPr lang="en-US" b="1" dirty="0" smtClean="0">
                <a:solidFill>
                  <a:schemeClr val="tx1"/>
                </a:solidFill>
                <a:latin typeface="Times New Roman" panose="02020603050405020304" pitchFamily="18" charset="0"/>
                <a:cs typeface="Times New Roman" panose="02020603050405020304" pitchFamily="18" charset="0"/>
              </a:rPr>
              <a:t>: </a:t>
            </a:r>
            <a:r>
              <a:rPr lang="en-US" b="1" dirty="0" err="1" smtClean="0">
                <a:solidFill>
                  <a:schemeClr val="tx1"/>
                </a:solidFill>
                <a:latin typeface="Times New Roman" panose="02020603050405020304" pitchFamily="18" charset="0"/>
                <a:cs typeface="Times New Roman" panose="02020603050405020304" pitchFamily="18" charset="0"/>
              </a:rPr>
              <a:t>Lê</a:t>
            </a:r>
            <a:r>
              <a:rPr lang="en-US" b="1" dirty="0" smtClean="0">
                <a:solidFill>
                  <a:schemeClr val="tx1"/>
                </a:solidFill>
                <a:latin typeface="Times New Roman" panose="02020603050405020304" pitchFamily="18" charset="0"/>
                <a:cs typeface="Times New Roman" panose="02020603050405020304" pitchFamily="18" charset="0"/>
              </a:rPr>
              <a:t> Minh </a:t>
            </a:r>
            <a:r>
              <a:rPr lang="en-US" b="1" dirty="0" err="1" smtClean="0">
                <a:solidFill>
                  <a:schemeClr val="tx1"/>
                </a:solidFill>
                <a:latin typeface="Times New Roman" panose="02020603050405020304" pitchFamily="18" charset="0"/>
                <a:cs typeface="Times New Roman" panose="02020603050405020304" pitchFamily="18" charset="0"/>
              </a:rPr>
              <a:t>Danh</a:t>
            </a:r>
            <a:endParaRPr lang="en-US" b="1" dirty="0" smtClean="0">
              <a:solidFill>
                <a:schemeClr val="tx1"/>
              </a:solidFill>
              <a:latin typeface="Times New Roman" panose="02020603050405020304" pitchFamily="18" charset="0"/>
              <a:cs typeface="Times New Roman" panose="02020603050405020304" pitchFamily="18" charset="0"/>
            </a:endParaRPr>
          </a:p>
          <a:p>
            <a:pPr algn="ctr"/>
            <a:r>
              <a:rPr lang="en-US" b="1" dirty="0" smtClean="0">
                <a:solidFill>
                  <a:schemeClr val="tx1"/>
                </a:solidFill>
                <a:latin typeface="Times New Roman" panose="02020603050405020304" pitchFamily="18" charset="0"/>
                <a:cs typeface="Times New Roman" panose="02020603050405020304" pitchFamily="18" charset="0"/>
              </a:rPr>
              <a:t>  				   </a:t>
            </a:r>
            <a:r>
              <a:rPr lang="en-US" b="1" dirty="0" err="1" smtClean="0">
                <a:solidFill>
                  <a:schemeClr val="tx1"/>
                </a:solidFill>
                <a:latin typeface="Times New Roman" panose="02020603050405020304" pitchFamily="18" charset="0"/>
                <a:cs typeface="Times New Roman" panose="02020603050405020304" pitchFamily="18" charset="0"/>
              </a:rPr>
              <a:t>Người</a:t>
            </a:r>
            <a:r>
              <a:rPr lang="en-US" b="1" dirty="0" smtClean="0">
                <a:solidFill>
                  <a:schemeClr val="tx1"/>
                </a:solidFill>
                <a:latin typeface="Times New Roman" panose="02020603050405020304" pitchFamily="18" charset="0"/>
                <a:cs typeface="Times New Roman" panose="02020603050405020304" pitchFamily="18" charset="0"/>
              </a:rPr>
              <a:t> </a:t>
            </a:r>
            <a:r>
              <a:rPr lang="en-US" b="1" dirty="0" err="1" smtClean="0">
                <a:solidFill>
                  <a:schemeClr val="tx1"/>
                </a:solidFill>
                <a:latin typeface="Times New Roman" panose="02020603050405020304" pitchFamily="18" charset="0"/>
                <a:cs typeface="Times New Roman" panose="02020603050405020304" pitchFamily="18" charset="0"/>
              </a:rPr>
              <a:t>Hướng</a:t>
            </a:r>
            <a:r>
              <a:rPr lang="en-US" b="1" dirty="0" smtClean="0">
                <a:solidFill>
                  <a:schemeClr val="tx1"/>
                </a:solidFill>
                <a:latin typeface="Times New Roman" panose="02020603050405020304" pitchFamily="18" charset="0"/>
                <a:cs typeface="Times New Roman" panose="02020603050405020304" pitchFamily="18" charset="0"/>
              </a:rPr>
              <a:t> </a:t>
            </a:r>
            <a:r>
              <a:rPr lang="en-US" b="1" dirty="0" err="1" smtClean="0">
                <a:solidFill>
                  <a:schemeClr val="tx1"/>
                </a:solidFill>
                <a:latin typeface="Times New Roman" panose="02020603050405020304" pitchFamily="18" charset="0"/>
                <a:cs typeface="Times New Roman" panose="02020603050405020304" pitchFamily="18" charset="0"/>
              </a:rPr>
              <a:t>Dẫn</a:t>
            </a:r>
            <a:r>
              <a:rPr lang="en-US" b="1" dirty="0" smtClean="0">
                <a:solidFill>
                  <a:schemeClr val="tx1"/>
                </a:solidFill>
                <a:latin typeface="Times New Roman" panose="02020603050405020304" pitchFamily="18" charset="0"/>
                <a:cs typeface="Times New Roman" panose="02020603050405020304" pitchFamily="18" charset="0"/>
              </a:rPr>
              <a:t>: - </a:t>
            </a:r>
            <a:r>
              <a:rPr lang="en-US" b="1" dirty="0" err="1" smtClean="0">
                <a:solidFill>
                  <a:schemeClr val="tx1"/>
                </a:solidFill>
                <a:latin typeface="Times New Roman" panose="02020603050405020304" pitchFamily="18" charset="0"/>
                <a:cs typeface="Times New Roman" panose="02020603050405020304" pitchFamily="18" charset="0"/>
              </a:rPr>
              <a:t>Dương</a:t>
            </a:r>
            <a:r>
              <a:rPr lang="en-US" b="1" dirty="0" smtClean="0">
                <a:solidFill>
                  <a:schemeClr val="tx1"/>
                </a:solidFill>
                <a:latin typeface="Times New Roman" panose="02020603050405020304" pitchFamily="18" charset="0"/>
                <a:cs typeface="Times New Roman" panose="02020603050405020304" pitchFamily="18" charset="0"/>
              </a:rPr>
              <a:t> </a:t>
            </a:r>
            <a:r>
              <a:rPr lang="en-US" b="1" dirty="0" err="1" smtClean="0">
                <a:solidFill>
                  <a:schemeClr val="tx1"/>
                </a:solidFill>
                <a:latin typeface="Times New Roman" panose="02020603050405020304" pitchFamily="18" charset="0"/>
                <a:cs typeface="Times New Roman" panose="02020603050405020304" pitchFamily="18" charset="0"/>
              </a:rPr>
              <a:t>Châu</a:t>
            </a:r>
            <a:r>
              <a:rPr lang="en-US" b="1" dirty="0" smtClean="0">
                <a:solidFill>
                  <a:schemeClr val="tx1"/>
                </a:solidFill>
                <a:latin typeface="Times New Roman" panose="02020603050405020304" pitchFamily="18" charset="0"/>
                <a:cs typeface="Times New Roman" panose="02020603050405020304" pitchFamily="18" charset="0"/>
              </a:rPr>
              <a:t> </a:t>
            </a:r>
            <a:r>
              <a:rPr lang="en-US" b="1" dirty="0" err="1" smtClean="0">
                <a:solidFill>
                  <a:schemeClr val="tx1"/>
                </a:solidFill>
                <a:latin typeface="Times New Roman" panose="02020603050405020304" pitchFamily="18" charset="0"/>
                <a:cs typeface="Times New Roman" panose="02020603050405020304" pitchFamily="18" charset="0"/>
              </a:rPr>
              <a:t>Vĩnh</a:t>
            </a:r>
            <a:r>
              <a:rPr lang="en-US" b="1" dirty="0" smtClean="0">
                <a:solidFill>
                  <a:schemeClr val="tx1"/>
                </a:solidFill>
                <a:latin typeface="Times New Roman" panose="02020603050405020304" pitchFamily="18" charset="0"/>
                <a:cs typeface="Times New Roman" panose="02020603050405020304" pitchFamily="18" charset="0"/>
              </a:rPr>
              <a:t> </a:t>
            </a:r>
            <a:r>
              <a:rPr lang="en-US" b="1" dirty="0" err="1" smtClean="0">
                <a:solidFill>
                  <a:schemeClr val="tx1"/>
                </a:solidFill>
                <a:latin typeface="Times New Roman" panose="02020603050405020304" pitchFamily="18" charset="0"/>
                <a:cs typeface="Times New Roman" panose="02020603050405020304" pitchFamily="18" charset="0"/>
              </a:rPr>
              <a:t>Phúc</a:t>
            </a:r>
            <a:endParaRPr lang="en-US" b="1" dirty="0" smtClean="0">
              <a:solidFill>
                <a:schemeClr val="tx1"/>
              </a:solidFill>
              <a:latin typeface="Times New Roman" panose="02020603050405020304" pitchFamily="18" charset="0"/>
              <a:cs typeface="Times New Roman" panose="02020603050405020304" pitchFamily="18" charset="0"/>
            </a:endParaRPr>
          </a:p>
          <a:p>
            <a:pPr algn="ctr"/>
            <a:r>
              <a:rPr lang="en-US" b="1" dirty="0" smtClean="0">
                <a:solidFill>
                  <a:schemeClr val="tx1"/>
                </a:solidFill>
                <a:latin typeface="Times New Roman" panose="02020603050405020304" pitchFamily="18" charset="0"/>
                <a:cs typeface="Times New Roman" panose="02020603050405020304" pitchFamily="18" charset="0"/>
              </a:rPr>
              <a:t>							    - </a:t>
            </a:r>
            <a:r>
              <a:rPr lang="en-US" b="1" dirty="0" err="1" smtClean="0">
                <a:solidFill>
                  <a:schemeClr val="tx1"/>
                </a:solidFill>
                <a:latin typeface="Times New Roman" panose="02020603050405020304" pitchFamily="18" charset="0"/>
                <a:cs typeface="Times New Roman" panose="02020603050405020304" pitchFamily="18" charset="0"/>
              </a:rPr>
              <a:t>Nguyễn</a:t>
            </a:r>
            <a:r>
              <a:rPr lang="en-US" b="1" dirty="0" smtClean="0">
                <a:solidFill>
                  <a:schemeClr val="tx1"/>
                </a:solidFill>
                <a:latin typeface="Times New Roman" panose="02020603050405020304" pitchFamily="18" charset="0"/>
                <a:cs typeface="Times New Roman" panose="02020603050405020304" pitchFamily="18" charset="0"/>
              </a:rPr>
              <a:t> </a:t>
            </a:r>
            <a:r>
              <a:rPr lang="en-US" b="1" dirty="0" err="1" smtClean="0">
                <a:solidFill>
                  <a:schemeClr val="tx1"/>
                </a:solidFill>
                <a:latin typeface="Times New Roman" panose="02020603050405020304" pitchFamily="18" charset="0"/>
                <a:cs typeface="Times New Roman" panose="02020603050405020304" pitchFamily="18" charset="0"/>
              </a:rPr>
              <a:t>Hữu</a:t>
            </a:r>
            <a:r>
              <a:rPr lang="en-US" b="1" dirty="0" smtClean="0">
                <a:solidFill>
                  <a:schemeClr val="tx1"/>
                </a:solidFill>
                <a:latin typeface="Times New Roman" panose="02020603050405020304" pitchFamily="18" charset="0"/>
                <a:cs typeface="Times New Roman" panose="02020603050405020304" pitchFamily="18" charset="0"/>
              </a:rPr>
              <a:t> </a:t>
            </a:r>
            <a:r>
              <a:rPr lang="en-US" b="1" dirty="0" err="1" smtClean="0">
                <a:solidFill>
                  <a:schemeClr val="tx1"/>
                </a:solidFill>
                <a:latin typeface="Times New Roman" panose="02020603050405020304" pitchFamily="18" charset="0"/>
                <a:cs typeface="Times New Roman" panose="02020603050405020304" pitchFamily="18" charset="0"/>
              </a:rPr>
              <a:t>Hùng</a:t>
            </a:r>
            <a:endParaRPr lang="en-US" b="1" dirty="0" smtClean="0">
              <a:solidFill>
                <a:schemeClr val="tx1"/>
              </a:solidFill>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 xmlns:a16="http://schemas.microsoft.com/office/drawing/2014/main" id="{3A97B072-53C6-4509-983D-B7AC753CD6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1174" y="151376"/>
            <a:ext cx="2258294" cy="1166785"/>
          </a:xfrm>
          <a:prstGeom prst="rect">
            <a:avLst/>
          </a:prstGeom>
        </p:spPr>
      </p:pic>
    </p:spTree>
    <p:extLst>
      <p:ext uri="{BB962C8B-B14F-4D97-AF65-F5344CB8AC3E}">
        <p14:creationId xmlns:p14="http://schemas.microsoft.com/office/powerpoint/2010/main" val="23856539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a:t>
            </a:r>
            <a:r>
              <a:rPr lang="en-US" dirty="0" err="1"/>
              <a:t>Sản</a:t>
            </a:r>
            <a:r>
              <a:rPr lang="en-US" dirty="0"/>
              <a:t> </a:t>
            </a:r>
            <a:r>
              <a:rPr lang="en-US" dirty="0" err="1"/>
              <a:t>Phẩm</a:t>
            </a:r>
            <a:endParaRPr lang="en-US" dirty="0"/>
          </a:p>
        </p:txBody>
      </p:sp>
      <p:sp>
        <p:nvSpPr>
          <p:cNvPr id="5" name="Content Placeholder 4"/>
          <p:cNvSpPr>
            <a:spLocks noGrp="1"/>
          </p:cNvSpPr>
          <p:nvPr>
            <p:ph sz="half" idx="2"/>
          </p:nvPr>
        </p:nvSpPr>
        <p:spPr>
          <a:xfrm>
            <a:off x="5101156" y="1427368"/>
            <a:ext cx="4184034" cy="4640075"/>
          </a:xfrm>
        </p:spPr>
        <p:txBody>
          <a:bodyPr>
            <a:normAutofit/>
          </a:bodyPr>
          <a:lstStyle/>
          <a:p>
            <a:r>
              <a:rPr lang="en-US" dirty="0" smtClean="0">
                <a:latin typeface="Times New Roman" panose="02020603050405020304" pitchFamily="18" charset="0"/>
                <a:cs typeface="Times New Roman" panose="02020603050405020304" pitchFamily="18" charset="0"/>
              </a:rPr>
              <a:t>Menu:</a:t>
            </a:r>
          </a:p>
          <a:p>
            <a:endParaRPr lang="en-US" dirty="0">
              <a:latin typeface="Times New Roman" panose="02020603050405020304" pitchFamily="18" charset="0"/>
              <a:cs typeface="Times New Roman" panose="02020603050405020304" pitchFamily="18" charset="0"/>
            </a:endParaRPr>
          </a:p>
        </p:txBody>
      </p:sp>
      <p:sp>
        <p:nvSpPr>
          <p:cNvPr id="7" name="Content Placeholder 6"/>
          <p:cNvSpPr>
            <a:spLocks noGrp="1"/>
          </p:cNvSpPr>
          <p:nvPr>
            <p:ph sz="half" idx="1"/>
          </p:nvPr>
        </p:nvSpPr>
        <p:spPr>
          <a:xfrm>
            <a:off x="677334" y="1401288"/>
            <a:ext cx="4184035" cy="4640073"/>
          </a:xfrm>
        </p:spPr>
        <p:txBody>
          <a:bodyPr/>
          <a:lstStyle/>
          <a:p>
            <a:r>
              <a:rPr lang="en-US" dirty="0" err="1" smtClean="0">
                <a:latin typeface="Times New Roman" panose="02020603050405020304" pitchFamily="18" charset="0"/>
                <a:cs typeface="Times New Roman" panose="02020603050405020304" pitchFamily="18" charset="0"/>
              </a:rPr>
              <a:t>Màn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Hình</a:t>
            </a:r>
            <a:r>
              <a:rPr lang="en-US" dirty="0" smtClean="0">
                <a:latin typeface="Times New Roman" panose="02020603050405020304" pitchFamily="18" charset="0"/>
                <a:cs typeface="Times New Roman" panose="02020603050405020304" pitchFamily="18" charset="0"/>
              </a:rPr>
              <a:t> Login:</a:t>
            </a:r>
            <a:endParaRPr lang="en-US" dirty="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2"/>
          <a:stretch>
            <a:fillRect/>
          </a:stretch>
        </p:blipFill>
        <p:spPr>
          <a:xfrm>
            <a:off x="917121" y="1878236"/>
            <a:ext cx="2781300" cy="3686175"/>
          </a:xfrm>
          <a:prstGeom prst="rect">
            <a:avLst/>
          </a:prstGeom>
        </p:spPr>
      </p:pic>
      <p:pic>
        <p:nvPicPr>
          <p:cNvPr id="9" name="Picture 8"/>
          <p:cNvPicPr>
            <a:picLocks noChangeAspect="1"/>
          </p:cNvPicPr>
          <p:nvPr/>
        </p:nvPicPr>
        <p:blipFill>
          <a:blip r:embed="rId3"/>
          <a:stretch>
            <a:fillRect/>
          </a:stretch>
        </p:blipFill>
        <p:spPr>
          <a:xfrm>
            <a:off x="5807733" y="1880505"/>
            <a:ext cx="2390775" cy="3733800"/>
          </a:xfrm>
          <a:prstGeom prst="rect">
            <a:avLst/>
          </a:prstGeom>
        </p:spPr>
      </p:pic>
    </p:spTree>
    <p:extLst>
      <p:ext uri="{BB962C8B-B14F-4D97-AF65-F5344CB8AC3E}">
        <p14:creationId xmlns:p14="http://schemas.microsoft.com/office/powerpoint/2010/main" val="12065708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a:t>
            </a:r>
            <a:r>
              <a:rPr lang="en-US" dirty="0" err="1"/>
              <a:t>Sản</a:t>
            </a:r>
            <a:r>
              <a:rPr lang="en-US" dirty="0"/>
              <a:t> </a:t>
            </a:r>
            <a:r>
              <a:rPr lang="en-US" dirty="0" err="1"/>
              <a:t>Phẩm</a:t>
            </a:r>
            <a:endParaRPr lang="en-US" dirty="0"/>
          </a:p>
        </p:txBody>
      </p:sp>
      <p:sp>
        <p:nvSpPr>
          <p:cNvPr id="3" name="Content Placeholder 2"/>
          <p:cNvSpPr>
            <a:spLocks noGrp="1"/>
          </p:cNvSpPr>
          <p:nvPr>
            <p:ph idx="1"/>
          </p:nvPr>
        </p:nvSpPr>
        <p:spPr>
          <a:xfrm>
            <a:off x="677334" y="1543793"/>
            <a:ext cx="8596668" cy="4497570"/>
          </a:xfrm>
        </p:spPr>
        <p:txBody>
          <a:bodyPr/>
          <a:lstStyle/>
          <a:p>
            <a:r>
              <a:rPr lang="en-US" dirty="0" err="1" smtClean="0">
                <a:latin typeface="Times New Roman" panose="02020603050405020304" pitchFamily="18" charset="0"/>
                <a:cs typeface="Times New Roman" panose="02020603050405020304" pitchFamily="18" charset="0"/>
              </a:rPr>
              <a:t>Giao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Diện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Chính</a:t>
            </a:r>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stretch>
            <a:fillRect/>
          </a:stretch>
        </p:blipFill>
        <p:spPr>
          <a:xfrm>
            <a:off x="791688" y="2046030"/>
            <a:ext cx="7841673" cy="4211956"/>
          </a:xfrm>
          <a:prstGeom prst="rect">
            <a:avLst/>
          </a:prstGeom>
        </p:spPr>
      </p:pic>
    </p:spTree>
    <p:extLst>
      <p:ext uri="{BB962C8B-B14F-4D97-AF65-F5344CB8AC3E}">
        <p14:creationId xmlns:p14="http://schemas.microsoft.com/office/powerpoint/2010/main" val="38514975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a:t>
            </a:r>
            <a:r>
              <a:rPr lang="en-US" dirty="0" err="1"/>
              <a:t>Sản</a:t>
            </a:r>
            <a:r>
              <a:rPr lang="en-US" dirty="0"/>
              <a:t> </a:t>
            </a:r>
            <a:r>
              <a:rPr lang="en-US" dirty="0" err="1"/>
              <a:t>Phẩm</a:t>
            </a:r>
            <a:endParaRPr lang="en-US" dirty="0"/>
          </a:p>
        </p:txBody>
      </p:sp>
      <p:sp>
        <p:nvSpPr>
          <p:cNvPr id="3" name="Content Placeholder 2"/>
          <p:cNvSpPr>
            <a:spLocks noGrp="1"/>
          </p:cNvSpPr>
          <p:nvPr>
            <p:ph idx="1"/>
          </p:nvPr>
        </p:nvSpPr>
        <p:spPr>
          <a:xfrm>
            <a:off x="677334" y="1543793"/>
            <a:ext cx="8596668" cy="4497570"/>
          </a:xfrm>
        </p:spPr>
        <p:txBody>
          <a:bodyPr/>
          <a:lstStyle/>
          <a:p>
            <a:r>
              <a:rPr lang="en-US" dirty="0" err="1" smtClean="0">
                <a:latin typeface="Times New Roman" panose="02020603050405020304" pitchFamily="18" charset="0"/>
                <a:cs typeface="Times New Roman" panose="02020603050405020304" pitchFamily="18" charset="0"/>
              </a:rPr>
              <a:t>Giao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Diện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Giới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Thiệu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Sản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Phẩm</a:t>
            </a: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1045027" y="2061814"/>
            <a:ext cx="7671461" cy="4354355"/>
          </a:xfrm>
          <a:prstGeom prst="rect">
            <a:avLst/>
          </a:prstGeom>
        </p:spPr>
      </p:pic>
    </p:spTree>
    <p:extLst>
      <p:ext uri="{BB962C8B-B14F-4D97-AF65-F5344CB8AC3E}">
        <p14:creationId xmlns:p14="http://schemas.microsoft.com/office/powerpoint/2010/main" val="39343645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a:t>
            </a:r>
            <a:r>
              <a:rPr lang="en-US" dirty="0" err="1"/>
              <a:t>Sản</a:t>
            </a:r>
            <a:r>
              <a:rPr lang="en-US" dirty="0"/>
              <a:t> </a:t>
            </a:r>
            <a:r>
              <a:rPr lang="en-US" dirty="0" err="1"/>
              <a:t>Phẩm</a:t>
            </a:r>
            <a:endParaRPr lang="en-US" dirty="0"/>
          </a:p>
        </p:txBody>
      </p:sp>
      <p:sp>
        <p:nvSpPr>
          <p:cNvPr id="3" name="Content Placeholder 2"/>
          <p:cNvSpPr>
            <a:spLocks noGrp="1"/>
          </p:cNvSpPr>
          <p:nvPr>
            <p:ph idx="1"/>
          </p:nvPr>
        </p:nvSpPr>
        <p:spPr>
          <a:xfrm>
            <a:off x="677334" y="1555669"/>
            <a:ext cx="8596668" cy="4485694"/>
          </a:xfrm>
        </p:spPr>
        <p:txBody>
          <a:bodyPr/>
          <a:lstStyle/>
          <a:p>
            <a:r>
              <a:rPr lang="en-US" dirty="0" err="1" smtClean="0">
                <a:latin typeface="Times New Roman" panose="02020603050405020304" pitchFamily="18" charset="0"/>
                <a:cs typeface="Times New Roman" panose="02020603050405020304" pitchFamily="18" charset="0"/>
              </a:rPr>
              <a:t>Màn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Hình</a:t>
            </a:r>
            <a:r>
              <a:rPr lang="en-US" dirty="0" smtClean="0">
                <a:latin typeface="Times New Roman" panose="02020603050405020304" pitchFamily="18" charset="0"/>
                <a:cs typeface="Times New Roman" panose="02020603050405020304" pitchFamily="18" charset="0"/>
              </a:rPr>
              <a:t> Product:</a:t>
            </a:r>
          </a:p>
          <a:p>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1083344" y="1930400"/>
            <a:ext cx="7775648" cy="4557351"/>
          </a:xfrm>
          <a:prstGeom prst="rect">
            <a:avLst/>
          </a:prstGeom>
        </p:spPr>
      </p:pic>
    </p:spTree>
    <p:extLst>
      <p:ext uri="{BB962C8B-B14F-4D97-AF65-F5344CB8AC3E}">
        <p14:creationId xmlns:p14="http://schemas.microsoft.com/office/powerpoint/2010/main" val="41486499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a:t>
            </a:r>
            <a:r>
              <a:rPr lang="en-US" dirty="0" err="1"/>
              <a:t>Sản</a:t>
            </a:r>
            <a:r>
              <a:rPr lang="en-US" dirty="0"/>
              <a:t> </a:t>
            </a:r>
            <a:r>
              <a:rPr lang="en-US" dirty="0" err="1"/>
              <a:t>Phẩm</a:t>
            </a:r>
            <a:endParaRPr lang="en-US" dirty="0"/>
          </a:p>
        </p:txBody>
      </p:sp>
      <p:sp>
        <p:nvSpPr>
          <p:cNvPr id="3" name="Content Placeholder 2"/>
          <p:cNvSpPr>
            <a:spLocks noGrp="1"/>
          </p:cNvSpPr>
          <p:nvPr>
            <p:ph idx="1"/>
          </p:nvPr>
        </p:nvSpPr>
        <p:spPr>
          <a:xfrm>
            <a:off x="677334" y="1353787"/>
            <a:ext cx="8596668" cy="4687575"/>
          </a:xfrm>
        </p:spPr>
        <p:txBody>
          <a:bodyPr/>
          <a:lstStyle/>
          <a:p>
            <a:r>
              <a:rPr lang="en-US" dirty="0" err="1" smtClean="0">
                <a:latin typeface="Times New Roman" panose="02020603050405020304" pitchFamily="18" charset="0"/>
                <a:cs typeface="Times New Roman" panose="02020603050405020304" pitchFamily="18" charset="0"/>
              </a:rPr>
              <a:t>Màn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Hình</a:t>
            </a:r>
            <a:r>
              <a:rPr lang="en-US" dirty="0" smtClean="0">
                <a:latin typeface="Times New Roman" panose="02020603050405020304" pitchFamily="18" charset="0"/>
                <a:cs typeface="Times New Roman" panose="02020603050405020304" pitchFamily="18" charset="0"/>
              </a:rPr>
              <a:t> Add New Product</a:t>
            </a: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894175" y="1769423"/>
            <a:ext cx="8041264" cy="4707081"/>
          </a:xfrm>
          <a:prstGeom prst="rect">
            <a:avLst/>
          </a:prstGeom>
        </p:spPr>
      </p:pic>
    </p:spTree>
    <p:extLst>
      <p:ext uri="{BB962C8B-B14F-4D97-AF65-F5344CB8AC3E}">
        <p14:creationId xmlns:p14="http://schemas.microsoft.com/office/powerpoint/2010/main" val="35475899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a:t>
            </a:r>
            <a:r>
              <a:rPr lang="en-US" dirty="0" err="1"/>
              <a:t>Sản</a:t>
            </a:r>
            <a:r>
              <a:rPr lang="en-US" dirty="0"/>
              <a:t> </a:t>
            </a:r>
            <a:r>
              <a:rPr lang="en-US" dirty="0" err="1"/>
              <a:t>Phẩm</a:t>
            </a:r>
            <a:endParaRPr lang="en-US" dirty="0"/>
          </a:p>
        </p:txBody>
      </p:sp>
      <p:sp>
        <p:nvSpPr>
          <p:cNvPr id="3" name="Content Placeholder 2"/>
          <p:cNvSpPr>
            <a:spLocks noGrp="1"/>
          </p:cNvSpPr>
          <p:nvPr>
            <p:ph idx="1"/>
          </p:nvPr>
        </p:nvSpPr>
        <p:spPr>
          <a:xfrm>
            <a:off x="677334" y="1401289"/>
            <a:ext cx="8596668" cy="4640074"/>
          </a:xfrm>
        </p:spPr>
        <p:txBody>
          <a:bodyPr/>
          <a:lstStyle/>
          <a:p>
            <a:r>
              <a:rPr lang="en-US" dirty="0" err="1" smtClean="0">
                <a:latin typeface="Times New Roman" panose="02020603050405020304" pitchFamily="18" charset="0"/>
                <a:cs typeface="Times New Roman" panose="02020603050405020304" pitchFamily="18" charset="0"/>
              </a:rPr>
              <a:t>Màn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Hình</a:t>
            </a:r>
            <a:r>
              <a:rPr lang="en-US" dirty="0" smtClean="0">
                <a:latin typeface="Times New Roman" panose="02020603050405020304" pitchFamily="18" charset="0"/>
                <a:cs typeface="Times New Roman" panose="02020603050405020304" pitchFamily="18" charset="0"/>
              </a:rPr>
              <a:t> Edit Product</a:t>
            </a: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1107559" y="1930399"/>
            <a:ext cx="7739558" cy="4553125"/>
          </a:xfrm>
          <a:prstGeom prst="rect">
            <a:avLst/>
          </a:prstGeom>
        </p:spPr>
      </p:pic>
    </p:spTree>
    <p:extLst>
      <p:ext uri="{BB962C8B-B14F-4D97-AF65-F5344CB8AC3E}">
        <p14:creationId xmlns:p14="http://schemas.microsoft.com/office/powerpoint/2010/main" val="116814399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61060"/>
          </a:xfrm>
        </p:spPr>
        <p:txBody>
          <a:bodyPr/>
          <a:lstStyle/>
          <a:p>
            <a:r>
              <a:rPr lang="en-US" dirty="0"/>
              <a:t>Demo </a:t>
            </a:r>
            <a:r>
              <a:rPr lang="en-US" dirty="0" err="1"/>
              <a:t>Sản</a:t>
            </a:r>
            <a:r>
              <a:rPr lang="en-US" dirty="0"/>
              <a:t> </a:t>
            </a:r>
            <a:r>
              <a:rPr lang="en-US" dirty="0" err="1"/>
              <a:t>Phẩm</a:t>
            </a:r>
            <a:endParaRPr lang="en-US" dirty="0"/>
          </a:p>
        </p:txBody>
      </p:sp>
      <p:sp>
        <p:nvSpPr>
          <p:cNvPr id="3" name="Content Placeholder 2"/>
          <p:cNvSpPr>
            <a:spLocks noGrp="1"/>
          </p:cNvSpPr>
          <p:nvPr>
            <p:ph idx="1"/>
          </p:nvPr>
        </p:nvSpPr>
        <p:spPr>
          <a:xfrm>
            <a:off x="677334" y="1436915"/>
            <a:ext cx="8596668" cy="4604448"/>
          </a:xfrm>
        </p:spPr>
        <p:txBody>
          <a:bodyPr/>
          <a:lstStyle/>
          <a:p>
            <a:r>
              <a:rPr lang="en-US" dirty="0" err="1" smtClean="0">
                <a:latin typeface="Times New Roman" panose="02020603050405020304" pitchFamily="18" charset="0"/>
                <a:cs typeface="Times New Roman" panose="02020603050405020304" pitchFamily="18" charset="0"/>
              </a:rPr>
              <a:t>Màn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Hình</a:t>
            </a:r>
            <a:r>
              <a:rPr lang="en-US" dirty="0" smtClean="0">
                <a:latin typeface="Times New Roman" panose="02020603050405020304" pitchFamily="18" charset="0"/>
                <a:cs typeface="Times New Roman" panose="02020603050405020304" pitchFamily="18" charset="0"/>
              </a:rPr>
              <a:t> Order</a:t>
            </a: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1038721" y="1900052"/>
            <a:ext cx="7547139" cy="4393883"/>
          </a:xfrm>
          <a:prstGeom prst="rect">
            <a:avLst/>
          </a:prstGeom>
        </p:spPr>
      </p:pic>
    </p:spTree>
    <p:extLst>
      <p:ext uri="{BB962C8B-B14F-4D97-AF65-F5344CB8AC3E}">
        <p14:creationId xmlns:p14="http://schemas.microsoft.com/office/powerpoint/2010/main" val="209060614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Khó</a:t>
            </a:r>
            <a:r>
              <a:rPr lang="en-US" dirty="0" smtClean="0"/>
              <a:t> </a:t>
            </a:r>
            <a:r>
              <a:rPr lang="en-US" dirty="0" err="1" smtClean="0"/>
              <a:t>Khăn</a:t>
            </a:r>
            <a:r>
              <a:rPr lang="en-US" dirty="0" smtClean="0"/>
              <a:t> </a:t>
            </a:r>
            <a:r>
              <a:rPr lang="en-US" dirty="0" err="1" smtClean="0"/>
              <a:t>Và</a:t>
            </a:r>
            <a:r>
              <a:rPr lang="en-US" dirty="0" smtClean="0"/>
              <a:t> </a:t>
            </a:r>
            <a:r>
              <a:rPr lang="en-US" dirty="0" err="1" smtClean="0"/>
              <a:t>Hướng</a:t>
            </a:r>
            <a:r>
              <a:rPr lang="en-US" dirty="0" smtClean="0"/>
              <a:t> </a:t>
            </a:r>
            <a:r>
              <a:rPr lang="en-US" dirty="0" err="1" smtClean="0"/>
              <a:t>Giải</a:t>
            </a:r>
            <a:r>
              <a:rPr lang="en-US" dirty="0" smtClean="0"/>
              <a:t> </a:t>
            </a:r>
            <a:r>
              <a:rPr lang="en-US" dirty="0" err="1" smtClean="0"/>
              <a:t>Quyết</a:t>
            </a:r>
            <a:endParaRPr lang="en-US" dirty="0"/>
          </a:p>
        </p:txBody>
      </p:sp>
      <p:sp>
        <p:nvSpPr>
          <p:cNvPr id="4" name="Text Placeholder 3"/>
          <p:cNvSpPr>
            <a:spLocks noGrp="1"/>
          </p:cNvSpPr>
          <p:nvPr>
            <p:ph type="body" idx="1"/>
          </p:nvPr>
        </p:nvSpPr>
        <p:spPr/>
        <p:txBody>
          <a:bodyPr/>
          <a:lstStyle/>
          <a:p>
            <a:pPr algn="ctr"/>
            <a:r>
              <a:rPr lang="en-US" sz="2800" dirty="0" err="1" smtClean="0">
                <a:latin typeface="Times New Roman" panose="02020603050405020304" pitchFamily="18" charset="0"/>
                <a:cs typeface="Times New Roman" panose="02020603050405020304" pitchFamily="18" charset="0"/>
              </a:rPr>
              <a:t>Khó</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Khăn</a:t>
            </a:r>
            <a:r>
              <a:rPr lang="en-US" sz="2800" dirty="0" smtClean="0">
                <a:latin typeface="Times New Roman" panose="02020603050405020304" pitchFamily="18" charset="0"/>
                <a:cs typeface="Times New Roman" panose="02020603050405020304" pitchFamily="18" charset="0"/>
              </a:rPr>
              <a:t> </a:t>
            </a:r>
            <a:endParaRPr lang="en-US" sz="2800"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sz="half" idx="2"/>
          </p:nvPr>
        </p:nvSpPr>
        <p:spPr/>
        <p:txBody>
          <a:bodyPr/>
          <a:lstStyle/>
          <a:p>
            <a:r>
              <a:rPr lang="en-US" dirty="0" err="1" smtClean="0">
                <a:latin typeface="Times New Roman" panose="02020603050405020304" pitchFamily="18" charset="0"/>
                <a:cs typeface="Times New Roman" panose="02020603050405020304" pitchFamily="18" charset="0"/>
              </a:rPr>
              <a:t>Tiếp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Cận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Thư</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Viện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Cấu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Trúc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Ngôn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Ngữ</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Mới</a:t>
            </a:r>
            <a:r>
              <a:rPr lang="en-US" dirty="0" smtClean="0">
                <a:latin typeface="Times New Roman" panose="02020603050405020304" pitchFamily="18" charset="0"/>
                <a:cs typeface="Times New Roman" panose="02020603050405020304" pitchFamily="18" charset="0"/>
              </a:rPr>
              <a:t>(</a:t>
            </a:r>
            <a:r>
              <a:rPr lang="en-US" dirty="0" err="1" smtClean="0">
                <a:latin typeface="Times New Roman" panose="02020603050405020304" pitchFamily="18" charset="0"/>
                <a:cs typeface="Times New Roman" panose="02020603050405020304" pitchFamily="18" charset="0"/>
              </a:rPr>
              <a:t>.Net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Core,Wpf</a:t>
            </a:r>
            <a:r>
              <a:rPr lang="en-US" dirty="0" smtClean="0">
                <a:latin typeface="Times New Roman" panose="02020603050405020304" pitchFamily="18" charset="0"/>
                <a:cs typeface="Times New Roman" panose="02020603050405020304" pitchFamily="18" charset="0"/>
              </a:rPr>
              <a:t>)</a:t>
            </a:r>
          </a:p>
          <a:p>
            <a:r>
              <a:rPr lang="en-US" dirty="0" err="1" smtClean="0">
                <a:latin typeface="Times New Roman" panose="02020603050405020304" pitchFamily="18" charset="0"/>
                <a:cs typeface="Times New Roman" panose="02020603050405020304" pitchFamily="18" charset="0"/>
              </a:rPr>
              <a:t>Quản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Lý</a:t>
            </a:r>
            <a:r>
              <a:rPr lang="en-US" dirty="0" smtClean="0">
                <a:latin typeface="Times New Roman" panose="02020603050405020304" pitchFamily="18" charset="0"/>
                <a:cs typeface="Times New Roman" panose="02020603050405020304" pitchFamily="18" charset="0"/>
              </a:rPr>
              <a:t> Code, </a:t>
            </a:r>
            <a:r>
              <a:rPr lang="en-US" dirty="0" err="1" smtClean="0">
                <a:latin typeface="Times New Roman" panose="02020603050405020304" pitchFamily="18" charset="0"/>
                <a:cs typeface="Times New Roman" panose="02020603050405020304" pitchFamily="18" charset="0"/>
              </a:rPr>
              <a:t>Dự</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Án</a:t>
            </a:r>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6" name="Text Placeholder 5"/>
          <p:cNvSpPr>
            <a:spLocks noGrp="1"/>
          </p:cNvSpPr>
          <p:nvPr>
            <p:ph type="body" sz="quarter" idx="3"/>
          </p:nvPr>
        </p:nvSpPr>
        <p:spPr/>
        <p:txBody>
          <a:bodyPr/>
          <a:lstStyle/>
          <a:p>
            <a:pPr algn="ctr"/>
            <a:r>
              <a:rPr lang="en-US" sz="2800" dirty="0" err="1" smtClean="0">
                <a:latin typeface="Times New Roman" panose="02020603050405020304" pitchFamily="18" charset="0"/>
                <a:cs typeface="Times New Roman" panose="02020603050405020304" pitchFamily="18" charset="0"/>
              </a:rPr>
              <a:t>Hướng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Giải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Quyết</a:t>
            </a:r>
            <a:endParaRPr lang="en-US" sz="2800" dirty="0">
              <a:latin typeface="Times New Roman" panose="02020603050405020304" pitchFamily="18" charset="0"/>
              <a:cs typeface="Times New Roman" panose="02020603050405020304" pitchFamily="18" charset="0"/>
            </a:endParaRPr>
          </a:p>
        </p:txBody>
      </p:sp>
      <p:sp>
        <p:nvSpPr>
          <p:cNvPr id="7" name="Content Placeholder 6"/>
          <p:cNvSpPr>
            <a:spLocks noGrp="1"/>
          </p:cNvSpPr>
          <p:nvPr>
            <p:ph sz="quarter" idx="4"/>
          </p:nvPr>
        </p:nvSpPr>
        <p:spPr/>
        <p:txBody>
          <a:bodyPr/>
          <a:lstStyle/>
          <a:p>
            <a:r>
              <a:rPr lang="en-US" dirty="0" err="1" smtClean="0">
                <a:latin typeface="Times New Roman" panose="02020603050405020304" pitchFamily="18" charset="0"/>
                <a:cs typeface="Times New Roman" panose="02020603050405020304" pitchFamily="18" charset="0"/>
              </a:rPr>
              <a:t>Đọc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Tài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Liệu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Tại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Trang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Chủ</a:t>
            </a:r>
            <a:r>
              <a:rPr lang="en-US" dirty="0" smtClean="0">
                <a:latin typeface="Times New Roman" panose="02020603050405020304" pitchFamily="18" charset="0"/>
                <a:cs typeface="Times New Roman" panose="02020603050405020304" pitchFamily="18" charset="0"/>
              </a:rPr>
              <a:t> Microsoft</a:t>
            </a:r>
          </a:p>
          <a:p>
            <a:r>
              <a:rPr lang="en-US" dirty="0" smtClean="0">
                <a:latin typeface="Times New Roman" panose="02020603050405020304" pitchFamily="18" charset="0"/>
                <a:cs typeface="Times New Roman" panose="02020603050405020304" pitchFamily="18" charset="0"/>
              </a:rPr>
              <a:t>Report </a:t>
            </a:r>
            <a:r>
              <a:rPr lang="en-US" dirty="0" err="1" smtClean="0">
                <a:latin typeface="Times New Roman" panose="02020603050405020304" pitchFamily="18" charset="0"/>
                <a:cs typeface="Times New Roman" panose="02020603050405020304" pitchFamily="18" charset="0"/>
              </a:rPr>
              <a:t>Hằng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Ngày</a:t>
            </a:r>
            <a:r>
              <a:rPr lang="en-US" dirty="0" smtClean="0">
                <a:latin typeface="Times New Roman" panose="02020603050405020304" pitchFamily="18" charset="0"/>
                <a:cs typeface="Times New Roman" panose="02020603050405020304" pitchFamily="18" charset="0"/>
              </a:rPr>
              <a:t> Cho </a:t>
            </a:r>
            <a:r>
              <a:rPr lang="en-US" dirty="0" err="1" smtClean="0">
                <a:latin typeface="Times New Roman" panose="02020603050405020304" pitchFamily="18" charset="0"/>
                <a:cs typeface="Times New Roman" panose="02020603050405020304" pitchFamily="18" charset="0"/>
              </a:rPr>
              <a:t>TeamLead</a:t>
            </a:r>
            <a:endParaRPr lang="en-US" dirty="0" smtClean="0">
              <a:latin typeface="Times New Roman" panose="02020603050405020304" pitchFamily="18" charset="0"/>
              <a:cs typeface="Times New Roman" panose="02020603050405020304" pitchFamily="18" charset="0"/>
            </a:endParaRPr>
          </a:p>
          <a:p>
            <a:r>
              <a:rPr lang="en-US" dirty="0" err="1" smtClean="0">
                <a:latin typeface="Times New Roman" panose="02020603050405020304" pitchFamily="18" charset="0"/>
                <a:cs typeface="Times New Roman" panose="02020603050405020304" pitchFamily="18" charset="0"/>
              </a:rPr>
              <a:t>Trao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Đổi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Với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Thành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Viên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Trong</a:t>
            </a:r>
            <a:r>
              <a:rPr lang="en-US" dirty="0" smtClean="0">
                <a:latin typeface="Times New Roman" panose="02020603050405020304" pitchFamily="18" charset="0"/>
                <a:cs typeface="Times New Roman" panose="02020603050405020304" pitchFamily="18" charset="0"/>
              </a:rPr>
              <a:t> Team</a:t>
            </a:r>
          </a:p>
          <a:p>
            <a:r>
              <a:rPr lang="en-US" dirty="0" err="1" smtClean="0">
                <a:latin typeface="Times New Roman" panose="02020603050405020304" pitchFamily="18" charset="0"/>
                <a:cs typeface="Times New Roman" panose="02020603050405020304" pitchFamily="18" charset="0"/>
              </a:rPr>
              <a:t>Sử</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Dụng</a:t>
            </a:r>
            <a:r>
              <a:rPr lang="en-US" dirty="0" smtClean="0">
                <a:latin typeface="Times New Roman" panose="02020603050405020304" pitchFamily="18" charset="0"/>
                <a:cs typeface="Times New Roman" panose="02020603050405020304" pitchFamily="18" charset="0"/>
              </a:rPr>
              <a:t> Tool </a:t>
            </a:r>
            <a:r>
              <a:rPr lang="en-US" dirty="0" err="1" smtClean="0">
                <a:latin typeface="Times New Roman" panose="02020603050405020304" pitchFamily="18" charset="0"/>
                <a:cs typeface="Times New Roman" panose="02020603050405020304" pitchFamily="18" charset="0"/>
              </a:rPr>
              <a:t>Quản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Lý</a:t>
            </a:r>
            <a:r>
              <a:rPr lang="en-US" dirty="0" smtClean="0">
                <a:latin typeface="Times New Roman" panose="02020603050405020304" pitchFamily="18" charset="0"/>
                <a:cs typeface="Times New Roman" panose="02020603050405020304" pitchFamily="18" charset="0"/>
              </a:rPr>
              <a:t> Core(</a:t>
            </a:r>
            <a:r>
              <a:rPr lang="en-US" dirty="0" err="1" smtClean="0">
                <a:latin typeface="Times New Roman" panose="02020603050405020304" pitchFamily="18" charset="0"/>
                <a:cs typeface="Times New Roman" panose="02020603050405020304" pitchFamily="18" charset="0"/>
              </a:rPr>
              <a:t>GitHub</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3763227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cs typeface="Times New Roman" panose="02020603050405020304" pitchFamily="18" charset="0"/>
              </a:rPr>
              <a:t>Kết</a:t>
            </a:r>
            <a:r>
              <a:rPr lang="en-US" dirty="0" smtClean="0">
                <a:cs typeface="Times New Roman" panose="02020603050405020304" pitchFamily="18" charset="0"/>
              </a:rPr>
              <a:t> </a:t>
            </a:r>
            <a:r>
              <a:rPr lang="en-US" dirty="0" err="1" smtClean="0">
                <a:cs typeface="Times New Roman" panose="02020603050405020304" pitchFamily="18" charset="0"/>
              </a:rPr>
              <a:t>Quả</a:t>
            </a:r>
            <a:r>
              <a:rPr lang="en-US" dirty="0" smtClean="0">
                <a:cs typeface="Times New Roman" panose="02020603050405020304" pitchFamily="18" charset="0"/>
              </a:rPr>
              <a:t> </a:t>
            </a:r>
            <a:r>
              <a:rPr lang="en-US" dirty="0" err="1" smtClean="0">
                <a:cs typeface="Times New Roman" panose="02020603050405020304" pitchFamily="18" charset="0"/>
              </a:rPr>
              <a:t>Đạt</a:t>
            </a:r>
            <a:r>
              <a:rPr lang="en-US" dirty="0" smtClean="0">
                <a:cs typeface="Times New Roman" panose="02020603050405020304" pitchFamily="18" charset="0"/>
              </a:rPr>
              <a:t> </a:t>
            </a:r>
            <a:r>
              <a:rPr lang="en-US" dirty="0" err="1" smtClean="0">
                <a:cs typeface="Times New Roman" panose="02020603050405020304" pitchFamily="18" charset="0"/>
              </a:rPr>
              <a:t>Được</a:t>
            </a:r>
            <a:endParaRPr lang="en-US" dirty="0">
              <a:cs typeface="Times New Roman" panose="02020603050405020304" pitchFamily="18" charset="0"/>
            </a:endParaRPr>
          </a:p>
        </p:txBody>
      </p:sp>
      <p:sp>
        <p:nvSpPr>
          <p:cNvPr id="4" name="Content Placeholder 3"/>
          <p:cNvSpPr>
            <a:spLocks noGrp="1"/>
          </p:cNvSpPr>
          <p:nvPr>
            <p:ph sz="half" idx="1"/>
          </p:nvPr>
        </p:nvSpPr>
        <p:spPr/>
        <p:txBody>
          <a:bodyPr/>
          <a:lstStyle/>
          <a:p>
            <a:r>
              <a:rPr lang="en-US" sz="2800" dirty="0" err="1" smtClean="0">
                <a:latin typeface="Times New Roman" panose="02020603050405020304" pitchFamily="18" charset="0"/>
                <a:cs typeface="Times New Roman" panose="02020603050405020304" pitchFamily="18" charset="0"/>
              </a:rPr>
              <a:t>Kỹ</a:t>
            </a:r>
            <a:r>
              <a:rPr lang="en-US" sz="2800" dirty="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Năng</a:t>
            </a:r>
            <a:r>
              <a:rPr lang="en-US" sz="2800" dirty="0" smtClean="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2000" dirty="0" err="1" smtClean="0">
                <a:latin typeface="Times New Roman" panose="02020603050405020304" pitchFamily="18" charset="0"/>
                <a:cs typeface="Times New Roman" panose="02020603050405020304" pitchFamily="18" charset="0"/>
              </a:rPr>
              <a:t>Kỹ</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Năng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Làm</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Việc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Nhóm</a:t>
            </a:r>
            <a:endParaRPr lang="en-US" sz="2000" dirty="0" smtClean="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dirty="0" err="1" smtClean="0">
                <a:latin typeface="Times New Roman" panose="02020603050405020304" pitchFamily="18" charset="0"/>
                <a:cs typeface="Times New Roman" panose="02020603050405020304" pitchFamily="18" charset="0"/>
              </a:rPr>
              <a:t>Học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Ngoại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Ngữ</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a:t>
            </a:r>
            <a:r>
              <a:rPr lang="en-US" sz="2000" dirty="0" err="1" smtClean="0">
                <a:latin typeface="Times New Roman" panose="02020603050405020304" pitchFamily="18" charset="0"/>
                <a:cs typeface="Times New Roman" panose="02020603050405020304" pitchFamily="18" charset="0"/>
              </a:rPr>
              <a:t>Tiếng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Nhật</a:t>
            </a:r>
            <a:r>
              <a:rPr lang="en-US" sz="2000" dirty="0" smtClean="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2000" dirty="0" err="1" smtClean="0">
                <a:latin typeface="Times New Roman" panose="02020603050405020304" pitchFamily="18" charset="0"/>
                <a:cs typeface="Times New Roman" panose="02020603050405020304" pitchFamily="18" charset="0"/>
              </a:rPr>
              <a:t>Thuyết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Trình</a:t>
            </a:r>
            <a:endParaRPr lang="en-US" sz="2000" dirty="0" smtClean="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dirty="0" err="1" smtClean="0">
                <a:latin typeface="Times New Roman" panose="02020603050405020304" pitchFamily="18" charset="0"/>
                <a:cs typeface="Times New Roman" panose="02020603050405020304" pitchFamily="18" charset="0"/>
              </a:rPr>
              <a:t>Tìm</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Kiếm</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Thông</a:t>
            </a:r>
            <a:r>
              <a:rPr lang="en-US" sz="2000" dirty="0" smtClean="0">
                <a:latin typeface="Times New Roman" panose="02020603050405020304" pitchFamily="18" charset="0"/>
                <a:cs typeface="Times New Roman" panose="02020603050405020304" pitchFamily="18" charset="0"/>
              </a:rPr>
              <a:t> Tin</a:t>
            </a:r>
          </a:p>
          <a:p>
            <a:pPr>
              <a:buFont typeface="Arial" panose="020B0604020202020204" pitchFamily="34" charset="0"/>
              <a:buChar char="•"/>
            </a:pPr>
            <a:r>
              <a:rPr lang="en-US" sz="2000" dirty="0" err="1" smtClean="0">
                <a:latin typeface="Times New Roman" panose="02020603050405020304" pitchFamily="18" charset="0"/>
                <a:cs typeface="Times New Roman" panose="02020603050405020304" pitchFamily="18" charset="0"/>
              </a:rPr>
              <a:t>Phân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Tích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Giải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Quyết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Vấn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Đề</a:t>
            </a:r>
            <a:endParaRPr lang="en-US" sz="20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sz="half" idx="2"/>
          </p:nvPr>
        </p:nvSpPr>
        <p:spPr/>
        <p:txBody>
          <a:bodyPr>
            <a:normAutofit/>
          </a:bodyPr>
          <a:lstStyle/>
          <a:p>
            <a:r>
              <a:rPr lang="en-US" sz="2800" dirty="0" err="1" smtClean="0">
                <a:latin typeface="Times New Roman" panose="02020603050405020304" pitchFamily="18" charset="0"/>
                <a:cs typeface="Times New Roman" panose="02020603050405020304" pitchFamily="18" charset="0"/>
              </a:rPr>
              <a:t>Công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Nghệ</a:t>
            </a:r>
            <a:r>
              <a:rPr lang="en-US" sz="2800" dirty="0" smtClean="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2800" dirty="0" err="1" smtClean="0">
                <a:latin typeface="Times New Roman" panose="02020603050405020304" pitchFamily="18" charset="0"/>
                <a:cs typeface="Times New Roman" panose="02020603050405020304" pitchFamily="18" charset="0"/>
              </a:rPr>
              <a:t>.</a:t>
            </a:r>
            <a:r>
              <a:rPr lang="en-US" sz="2000" dirty="0" err="1" smtClean="0">
                <a:latin typeface="Times New Roman" panose="02020603050405020304" pitchFamily="18" charset="0"/>
                <a:cs typeface="Times New Roman" panose="02020603050405020304" pitchFamily="18" charset="0"/>
              </a:rPr>
              <a:t>net</a:t>
            </a:r>
            <a:r>
              <a:rPr lang="en-US" sz="2000" dirty="0" smtClean="0">
                <a:latin typeface="Times New Roman" panose="02020603050405020304" pitchFamily="18" charset="0"/>
                <a:cs typeface="Times New Roman" panose="02020603050405020304" pitchFamily="18" charset="0"/>
              </a:rPr>
              <a:t> core 2.1</a:t>
            </a:r>
          </a:p>
          <a:p>
            <a:pPr>
              <a:buFont typeface="Arial" panose="020B0604020202020204" pitchFamily="34" charset="0"/>
              <a:buChar char="•"/>
            </a:pPr>
            <a:r>
              <a:rPr lang="en-US" sz="2000" dirty="0" err="1" smtClean="0">
                <a:latin typeface="Times New Roman" panose="02020603050405020304" pitchFamily="18" charset="0"/>
                <a:cs typeface="Times New Roman" panose="02020603050405020304" pitchFamily="18" charset="0"/>
              </a:rPr>
              <a:t>Wpf</a:t>
            </a:r>
            <a:endParaRPr lang="en-US" sz="2000" dirty="0" smtClean="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dirty="0" err="1" smtClean="0">
                <a:latin typeface="Times New Roman" panose="02020603050405020304" pitchFamily="18" charset="0"/>
                <a:cs typeface="Times New Roman" panose="02020603050405020304" pitchFamily="18" charset="0"/>
              </a:rPr>
              <a:t>Github</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9686489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smtClean="0"/>
              <a:t>Hướng</a:t>
            </a:r>
            <a:r>
              <a:rPr lang="en-US" dirty="0" smtClean="0"/>
              <a:t> </a:t>
            </a:r>
            <a:r>
              <a:rPr lang="en-US" dirty="0" err="1" smtClean="0"/>
              <a:t>Phát</a:t>
            </a:r>
            <a:r>
              <a:rPr lang="en-US" dirty="0" smtClean="0"/>
              <a:t> </a:t>
            </a:r>
            <a:r>
              <a:rPr lang="en-US" dirty="0" err="1" smtClean="0"/>
              <a:t>Triển</a:t>
            </a:r>
            <a:endParaRPr lang="en-US" dirty="0"/>
          </a:p>
        </p:txBody>
      </p:sp>
      <p:sp>
        <p:nvSpPr>
          <p:cNvPr id="6" name="Content Placeholder 5"/>
          <p:cNvSpPr>
            <a:spLocks noGrp="1"/>
          </p:cNvSpPr>
          <p:nvPr>
            <p:ph idx="1"/>
          </p:nvPr>
        </p:nvSpPr>
        <p:spPr/>
        <p:txBody>
          <a:bodyPr/>
          <a:lstStyle/>
          <a:p>
            <a:r>
              <a:rPr lang="en-US" dirty="0" err="1" smtClean="0">
                <a:latin typeface="Times New Roman" panose="02020603050405020304" pitchFamily="18" charset="0"/>
                <a:cs typeface="Times New Roman" panose="02020603050405020304" pitchFamily="18" charset="0"/>
              </a:rPr>
              <a:t>Hoàn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Thiện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Màn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Hình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Đang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Có</a:t>
            </a:r>
            <a:endParaRPr lang="en-US" dirty="0" smtClean="0">
              <a:latin typeface="Times New Roman" panose="02020603050405020304" pitchFamily="18" charset="0"/>
              <a:cs typeface="Times New Roman" panose="02020603050405020304" pitchFamily="18" charset="0"/>
            </a:endParaRPr>
          </a:p>
          <a:p>
            <a:r>
              <a:rPr lang="en-US" dirty="0" err="1" smtClean="0">
                <a:latin typeface="Times New Roman" panose="02020603050405020304" pitchFamily="18" charset="0"/>
                <a:cs typeface="Times New Roman" panose="02020603050405020304" pitchFamily="18" charset="0"/>
              </a:rPr>
              <a:t>Thiết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Kế</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Thêm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Màn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Hình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Còn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Thiếu</a:t>
            </a:r>
            <a:endParaRPr lang="en-US" dirty="0" smtClean="0">
              <a:latin typeface="Times New Roman" panose="02020603050405020304" pitchFamily="18" charset="0"/>
              <a:cs typeface="Times New Roman" panose="02020603050405020304" pitchFamily="18" charset="0"/>
            </a:endParaRPr>
          </a:p>
          <a:p>
            <a:r>
              <a:rPr lang="en-US" dirty="0" err="1" smtClean="0">
                <a:latin typeface="Times New Roman" panose="02020603050405020304" pitchFamily="18" charset="0"/>
                <a:cs typeface="Times New Roman" panose="02020603050405020304" pitchFamily="18" charset="0"/>
              </a:rPr>
              <a:t>Làm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Thêm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Chức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Năng</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29539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anose="02020603050405020304" pitchFamily="18" charset="0"/>
                <a:cs typeface="Times New Roman" panose="02020603050405020304" pitchFamily="18" charset="0"/>
              </a:rPr>
              <a:t>Mục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lục</a:t>
            </a:r>
            <a:r>
              <a:rPr lang="en-US" dirty="0" smtClean="0"/>
              <a:t>:</a:t>
            </a:r>
            <a:endParaRPr lang="en-US" dirty="0"/>
          </a:p>
        </p:txBody>
      </p:sp>
      <p:sp>
        <p:nvSpPr>
          <p:cNvPr id="3" name="Content Placeholder 2"/>
          <p:cNvSpPr>
            <a:spLocks noGrp="1"/>
          </p:cNvSpPr>
          <p:nvPr>
            <p:ph idx="1"/>
          </p:nvPr>
        </p:nvSpPr>
        <p:spPr>
          <a:xfrm>
            <a:off x="677334" y="1661825"/>
            <a:ext cx="8596668" cy="3880773"/>
          </a:xfrm>
        </p:spPr>
        <p:txBody>
          <a:bodyPr>
            <a:normAutofit/>
          </a:bodyPr>
          <a:lstStyle/>
          <a:p>
            <a:pPr>
              <a:buFont typeface="Wingdings" panose="05000000000000000000" pitchFamily="2" charset="2"/>
              <a:buChar char="Ø"/>
            </a:pPr>
            <a:r>
              <a:rPr lang="en-US" sz="2000" b="1" dirty="0" err="1" smtClean="0">
                <a:latin typeface="Times New Roman" panose="02020603050405020304" pitchFamily="18" charset="0"/>
                <a:cs typeface="Times New Roman" panose="02020603050405020304" pitchFamily="18" charset="0"/>
              </a:rPr>
              <a:t>Nội</a:t>
            </a:r>
            <a:r>
              <a:rPr lang="en-US" sz="2000" b="1" dirty="0" smtClean="0">
                <a:latin typeface="Times New Roman" panose="02020603050405020304" pitchFamily="18" charset="0"/>
                <a:cs typeface="Times New Roman" panose="02020603050405020304" pitchFamily="18" charset="0"/>
              </a:rPr>
              <a:t> Dung </a:t>
            </a:r>
            <a:r>
              <a:rPr lang="en-US" sz="2000" b="1" dirty="0" err="1" smtClean="0">
                <a:latin typeface="Times New Roman" panose="02020603050405020304" pitchFamily="18" charset="0"/>
                <a:cs typeface="Times New Roman" panose="02020603050405020304" pitchFamily="18" charset="0"/>
              </a:rPr>
              <a:t>Nghiên</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Cứu</a:t>
            </a:r>
            <a:endParaRPr lang="en-US" sz="2000" b="1"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000" b="1" dirty="0" err="1" smtClean="0">
                <a:latin typeface="Times New Roman" panose="02020603050405020304" pitchFamily="18" charset="0"/>
                <a:cs typeface="Times New Roman" panose="02020603050405020304" pitchFamily="18" charset="0"/>
              </a:rPr>
              <a:t>Kết</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Quả</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Nghiên</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Cứu</a:t>
            </a:r>
            <a:endParaRPr lang="en-US" sz="2000" b="1"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000" b="1" dirty="0" smtClean="0">
                <a:latin typeface="Times New Roman" panose="02020603050405020304" pitchFamily="18" charset="0"/>
                <a:cs typeface="Times New Roman" panose="02020603050405020304" pitchFamily="18" charset="0"/>
              </a:rPr>
              <a:t>Demo </a:t>
            </a:r>
            <a:r>
              <a:rPr lang="en-US" sz="2000" b="1" dirty="0" err="1" smtClean="0">
                <a:latin typeface="Times New Roman" panose="02020603050405020304" pitchFamily="18" charset="0"/>
                <a:cs typeface="Times New Roman" panose="02020603050405020304" pitchFamily="18" charset="0"/>
              </a:rPr>
              <a:t>Nghiên</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Cứu</a:t>
            </a:r>
            <a:endParaRPr lang="en-US" sz="2000" b="1"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000" b="1" dirty="0" err="1" smtClean="0">
                <a:latin typeface="Times New Roman" panose="02020603050405020304" pitchFamily="18" charset="0"/>
                <a:cs typeface="Times New Roman" panose="02020603050405020304" pitchFamily="18" charset="0"/>
              </a:rPr>
              <a:t>Khó</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Khăn</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Và</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Hướng</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Giải</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Quyết</a:t>
            </a:r>
            <a:endParaRPr lang="en-US" sz="2000" b="1"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000" b="1" dirty="0" err="1" smtClean="0">
                <a:latin typeface="Times New Roman" panose="02020603050405020304" pitchFamily="18" charset="0"/>
                <a:cs typeface="Times New Roman" panose="02020603050405020304" pitchFamily="18" charset="0"/>
              </a:rPr>
              <a:t>Kết</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Quả</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Đạt</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Được</a:t>
            </a:r>
            <a:endParaRPr lang="en-US" sz="2000" b="1"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000" b="1" dirty="0" err="1" smtClean="0">
                <a:latin typeface="Times New Roman" panose="02020603050405020304" pitchFamily="18" charset="0"/>
                <a:cs typeface="Times New Roman" panose="02020603050405020304" pitchFamily="18" charset="0"/>
              </a:rPr>
              <a:t>Hướng</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Phát</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Triển</a:t>
            </a:r>
            <a:endParaRPr lang="en-US" sz="2000" b="1"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000" b="1" dirty="0" err="1" smtClean="0">
                <a:latin typeface="Times New Roman" panose="02020603050405020304" pitchFamily="18" charset="0"/>
                <a:cs typeface="Times New Roman" panose="02020603050405020304" pitchFamily="18" charset="0"/>
              </a:rPr>
              <a:t>Kết</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Luận</a:t>
            </a: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1817421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Kết</a:t>
            </a:r>
            <a:r>
              <a:rPr lang="en-US" dirty="0" smtClean="0"/>
              <a:t> </a:t>
            </a:r>
            <a:r>
              <a:rPr lang="en-US" dirty="0" err="1" smtClean="0"/>
              <a:t>Luận</a:t>
            </a:r>
            <a:endParaRPr lang="en-US" dirty="0"/>
          </a:p>
        </p:txBody>
      </p:sp>
      <p:sp>
        <p:nvSpPr>
          <p:cNvPr id="3" name="Content Placeholder 2"/>
          <p:cNvSpPr>
            <a:spLocks noGrp="1"/>
          </p:cNvSpPr>
          <p:nvPr>
            <p:ph idx="1"/>
          </p:nvPr>
        </p:nvSpPr>
        <p:spPr>
          <a:xfrm>
            <a:off x="677334" y="1436915"/>
            <a:ext cx="8596668" cy="4604448"/>
          </a:xfrm>
        </p:spPr>
        <p:txBody>
          <a:bodyPr/>
          <a:lstStyle/>
          <a:p>
            <a:pPr lvl="0"/>
            <a:r>
              <a:rPr lang="en-US" dirty="0" err="1">
                <a:latin typeface="Times New Roman" panose="02020603050405020304" pitchFamily="18" charset="0"/>
                <a:cs typeface="Times New Roman" panose="02020603050405020304" pitchFamily="18" charset="0"/>
              </a:rPr>
              <a:t>Trên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tế</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nào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gắn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liền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hỗ</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giúp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dù</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nhiều</a:t>
            </a:r>
            <a:r>
              <a:rPr lang="en-US" dirty="0">
                <a:latin typeface="Times New Roman" panose="02020603050405020304" pitchFamily="18" charset="0"/>
                <a:cs typeface="Times New Roman" panose="02020603050405020304" pitchFamily="18" charset="0"/>
              </a:rPr>
              <a:t> hay </a:t>
            </a:r>
            <a:r>
              <a:rPr lang="en-US" dirty="0" err="1">
                <a:latin typeface="Times New Roman" panose="02020603050405020304" pitchFamily="18" charset="0"/>
                <a:cs typeface="Times New Roman" panose="02020603050405020304" pitchFamily="18" charset="0"/>
              </a:rPr>
              <a:t>ít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dù</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tiếp</a:t>
            </a:r>
            <a:r>
              <a:rPr lang="en-US" dirty="0">
                <a:latin typeface="Times New Roman" panose="02020603050405020304" pitchFamily="18" charset="0"/>
                <a:cs typeface="Times New Roman" panose="02020603050405020304" pitchFamily="18" charset="0"/>
              </a:rPr>
              <a:t> hay </a:t>
            </a:r>
            <a:r>
              <a:rPr lang="en-US" dirty="0" err="1">
                <a:latin typeface="Times New Roman" panose="02020603050405020304" pitchFamily="18" charset="0"/>
                <a:cs typeface="Times New Roman" panose="02020603050405020304" pitchFamily="18" charset="0"/>
              </a:rPr>
              <a:t>gián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tiếp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Tất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Cả</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team </a:t>
            </a:r>
            <a:r>
              <a:rPr lang="en-US" dirty="0" err="1">
                <a:latin typeface="Times New Roman" panose="02020603050405020304" pitchFamily="18" charset="0"/>
                <a:cs typeface="Times New Roman" panose="02020603050405020304" pitchFamily="18" charset="0"/>
              </a:rPr>
              <a:t>c</a:t>
            </a:r>
            <a:r>
              <a:rPr lang="en-US" dirty="0" err="1" smtClean="0">
                <a:latin typeface="Times New Roman" panose="02020603050405020304" pitchFamily="18" charset="0"/>
                <a:cs typeface="Times New Roman" panose="02020603050405020304" pitchFamily="18" charset="0"/>
              </a:rPr>
              <a:t>ũng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như</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anh,chị</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trong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công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ty</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Em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Xin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Chân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Thành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Cảm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Ơn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Tất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Cả</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Mọi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Người</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7776" y="2351315"/>
            <a:ext cx="5946198" cy="4165062"/>
          </a:xfrm>
          <a:prstGeom prst="rect">
            <a:avLst/>
          </a:prstGeom>
        </p:spPr>
      </p:pic>
    </p:spTree>
    <p:extLst>
      <p:ext uri="{BB962C8B-B14F-4D97-AF65-F5344CB8AC3E}">
        <p14:creationId xmlns:p14="http://schemas.microsoft.com/office/powerpoint/2010/main" val="32413775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Nội</a:t>
            </a:r>
            <a:r>
              <a:rPr lang="en-US" dirty="0" smtClean="0"/>
              <a:t> Dung </a:t>
            </a:r>
            <a:r>
              <a:rPr lang="en-US" dirty="0" err="1" smtClean="0"/>
              <a:t>Nghiên</a:t>
            </a:r>
            <a:r>
              <a:rPr lang="en-US" dirty="0" smtClean="0"/>
              <a:t> </a:t>
            </a:r>
            <a:r>
              <a:rPr lang="en-US" dirty="0" err="1" smtClean="0"/>
              <a:t>Cứu</a:t>
            </a:r>
            <a:r>
              <a:rPr lang="en-US" dirty="0" smtClean="0"/>
              <a:t>:</a:t>
            </a:r>
            <a:endParaRPr lang="en-US" dirty="0"/>
          </a:p>
        </p:txBody>
      </p:sp>
      <p:sp>
        <p:nvSpPr>
          <p:cNvPr id="3" name="Content Placeholder 2"/>
          <p:cNvSpPr>
            <a:spLocks noGrp="1"/>
          </p:cNvSpPr>
          <p:nvPr>
            <p:ph idx="1"/>
          </p:nvPr>
        </p:nvSpPr>
        <p:spPr>
          <a:xfrm>
            <a:off x="677334" y="1626199"/>
            <a:ext cx="8596668" cy="3880773"/>
          </a:xfrm>
        </p:spPr>
        <p:txBody>
          <a:bodyPr>
            <a:normAutofit/>
          </a:bodyPr>
          <a:lstStyle/>
          <a:p>
            <a:pPr>
              <a:buFont typeface="Wingdings" panose="05000000000000000000" pitchFamily="2" charset="2"/>
              <a:buChar char="v"/>
            </a:pPr>
            <a:r>
              <a:rPr lang="en-US" sz="2000" b="1" dirty="0" smtClean="0">
                <a:latin typeface="Times New Roman" panose="02020603050405020304" pitchFamily="18" charset="0"/>
                <a:cs typeface="Times New Roman" panose="02020603050405020304" pitchFamily="18" charset="0"/>
              </a:rPr>
              <a:t>So </a:t>
            </a:r>
            <a:r>
              <a:rPr lang="en-US" sz="2000" b="1" dirty="0" err="1" smtClean="0">
                <a:latin typeface="Times New Roman" panose="02020603050405020304" pitchFamily="18" charset="0"/>
                <a:cs typeface="Times New Roman" panose="02020603050405020304" pitchFamily="18" charset="0"/>
              </a:rPr>
              <a:t>Sánh</a:t>
            </a:r>
            <a:r>
              <a:rPr lang="en-US" sz="2000" b="1" dirty="0" smtClean="0">
                <a:latin typeface="Times New Roman" panose="02020603050405020304" pitchFamily="18" charset="0"/>
                <a:cs typeface="Times New Roman" panose="02020603050405020304" pitchFamily="18" charset="0"/>
              </a:rPr>
              <a:t> WPF </a:t>
            </a:r>
            <a:r>
              <a:rPr lang="en-US" sz="2000" b="1" dirty="0" err="1" smtClean="0">
                <a:latin typeface="Times New Roman" panose="02020603050405020304" pitchFamily="18" charset="0"/>
                <a:cs typeface="Times New Roman" panose="02020603050405020304" pitchFamily="18" charset="0"/>
              </a:rPr>
              <a:t>Và</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WinForm</a:t>
            </a:r>
            <a:endParaRPr lang="en-US" sz="2000" b="1"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2000" b="1" dirty="0" err="1" smtClean="0">
                <a:latin typeface="Times New Roman" panose="02020603050405020304" pitchFamily="18" charset="0"/>
                <a:cs typeface="Times New Roman" panose="02020603050405020304" pitchFamily="18" charset="0"/>
              </a:rPr>
              <a:t>Tìm</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Hiểu</a:t>
            </a:r>
            <a:r>
              <a:rPr lang="en-US" sz="2000" b="1" dirty="0" smtClean="0">
                <a:latin typeface="Times New Roman" panose="02020603050405020304" pitchFamily="18" charset="0"/>
                <a:cs typeface="Times New Roman" panose="02020603050405020304" pitchFamily="18" charset="0"/>
              </a:rPr>
              <a:t> </a:t>
            </a:r>
            <a:r>
              <a:rPr lang="vi-VN" sz="2000" b="1" dirty="0" smtClean="0">
                <a:latin typeface="Times New Roman" panose="02020603050405020304" pitchFamily="18" charset="0"/>
                <a:cs typeface="Times New Roman" panose="02020603050405020304" pitchFamily="18" charset="0"/>
              </a:rPr>
              <a:t>Entity Framework</a:t>
            </a:r>
            <a:endParaRPr lang="en-US" sz="2000" b="1"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2000" b="1" dirty="0" err="1" smtClean="0">
                <a:latin typeface="Times New Roman" panose="02020603050405020304" pitchFamily="18" charset="0"/>
                <a:cs typeface="Times New Roman" panose="02020603050405020304" pitchFamily="18" charset="0"/>
              </a:rPr>
              <a:t>Tìm</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Hiểu</a:t>
            </a:r>
            <a:r>
              <a:rPr lang="en-US" sz="2000" b="1" dirty="0" smtClean="0">
                <a:latin typeface="Times New Roman" panose="02020603050405020304" pitchFamily="18" charset="0"/>
                <a:cs typeface="Times New Roman" panose="02020603050405020304" pitchFamily="18" charset="0"/>
              </a:rPr>
              <a:t> </a:t>
            </a:r>
            <a:r>
              <a:rPr lang="vi-VN" sz="2000" b="1" dirty="0" smtClean="0">
                <a:latin typeface="Times New Roman" panose="02020603050405020304" pitchFamily="18" charset="0"/>
                <a:cs typeface="Times New Roman" panose="02020603050405020304" pitchFamily="18" charset="0"/>
              </a:rPr>
              <a:t>Responsitory Partern</a:t>
            </a:r>
            <a:endParaRPr lang="en-US" sz="2000" b="1"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2000" b="1" dirty="0" err="1" smtClean="0">
                <a:latin typeface="Times New Roman" panose="02020603050405020304" pitchFamily="18" charset="0"/>
                <a:cs typeface="Times New Roman" panose="02020603050405020304" pitchFamily="18" charset="0"/>
              </a:rPr>
              <a:t>Tìm</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Hiểu</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.Net</a:t>
            </a:r>
            <a:r>
              <a:rPr lang="en-US" sz="2000" b="1" dirty="0" smtClean="0">
                <a:latin typeface="Times New Roman" panose="02020603050405020304" pitchFamily="18" charset="0"/>
                <a:cs typeface="Times New Roman" panose="02020603050405020304" pitchFamily="18" charset="0"/>
              </a:rPr>
              <a:t> Core</a:t>
            </a:r>
          </a:p>
          <a:p>
            <a:pPr>
              <a:buFont typeface="Wingdings" panose="05000000000000000000" pitchFamily="2" charset="2"/>
              <a:buChar char="v"/>
            </a:pPr>
            <a:r>
              <a:rPr lang="en-US" sz="2000" b="1" dirty="0" smtClean="0">
                <a:latin typeface="Times New Roman" panose="02020603050405020304" pitchFamily="18" charset="0"/>
                <a:cs typeface="Times New Roman" panose="02020603050405020304" pitchFamily="18" charset="0"/>
              </a:rPr>
              <a:t>Demo </a:t>
            </a:r>
            <a:r>
              <a:rPr lang="en-US" sz="2000" b="1" dirty="0" err="1" smtClean="0">
                <a:latin typeface="Times New Roman" panose="02020603050405020304" pitchFamily="18" charset="0"/>
                <a:cs typeface="Times New Roman" panose="02020603050405020304" pitchFamily="18" charset="0"/>
              </a:rPr>
              <a:t>Sản</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Phẩm</a:t>
            </a:r>
            <a:endParaRPr lang="en-US" sz="2000" b="1"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589480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60218"/>
            <a:ext cx="8596668" cy="874816"/>
          </a:xfrm>
        </p:spPr>
        <p:txBody>
          <a:bodyPr>
            <a:normAutofit fontScale="90000"/>
          </a:bodyPr>
          <a:lstStyle/>
          <a:p>
            <a:r>
              <a:rPr lang="en-US" b="1" dirty="0" err="1">
                <a:latin typeface="Times New Roman" panose="02020603050405020304" pitchFamily="18" charset="0"/>
                <a:cs typeface="Times New Roman" panose="02020603050405020304" pitchFamily="18" charset="0"/>
              </a:rPr>
              <a:t>Kết</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Quả</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Nghiên</a:t>
            </a:r>
            <a:r>
              <a:rPr lang="en-US" b="1" dirty="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Cứu</a:t>
            </a:r>
            <a:r>
              <a:rPr lang="en-US" b="1" dirty="0">
                <a:latin typeface="Times New Roman" panose="02020603050405020304" pitchFamily="18" charset="0"/>
                <a:cs typeface="Times New Roman" panose="02020603050405020304" pitchFamily="18" charset="0"/>
              </a:rPr>
              <a:t/>
            </a:r>
            <a:br>
              <a:rPr lang="en-US" b="1" dirty="0">
                <a:latin typeface="Times New Roman" panose="02020603050405020304" pitchFamily="18" charset="0"/>
                <a:cs typeface="Times New Roman" panose="02020603050405020304" pitchFamily="18" charset="0"/>
              </a:rPr>
            </a:br>
            <a:endParaRPr lang="en-US" dirty="0"/>
          </a:p>
        </p:txBody>
      </p:sp>
      <p:sp>
        <p:nvSpPr>
          <p:cNvPr id="4" name="Content Placeholder 3"/>
          <p:cNvSpPr>
            <a:spLocks noGrp="1"/>
          </p:cNvSpPr>
          <p:nvPr>
            <p:ph sz="half" idx="1"/>
          </p:nvPr>
        </p:nvSpPr>
        <p:spPr>
          <a:xfrm>
            <a:off x="677334" y="1353787"/>
            <a:ext cx="4184035" cy="5070764"/>
          </a:xfrm>
        </p:spPr>
        <p:txBody>
          <a:bodyPr/>
          <a:lstStyle/>
          <a:p>
            <a:r>
              <a:rPr lang="vi-VN" b="1" dirty="0">
                <a:latin typeface="Times New Roman" panose="02020603050405020304" pitchFamily="18" charset="0"/>
                <a:cs typeface="Times New Roman" panose="02020603050405020304" pitchFamily="18" charset="0"/>
              </a:rPr>
              <a:t>WinFom là một </a:t>
            </a:r>
            <a:r>
              <a:rPr lang="en-US" b="1" dirty="0" err="1" smtClean="0">
                <a:latin typeface="Times New Roman" panose="02020603050405020304" pitchFamily="18" charset="0"/>
                <a:cs typeface="Times New Roman" panose="02020603050405020304" pitchFamily="18" charset="0"/>
              </a:rPr>
              <a:t>công</a:t>
            </a:r>
            <a:r>
              <a:rPr lang="en-US" b="1" dirty="0" smtClean="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n</a:t>
            </a:r>
            <a:r>
              <a:rPr lang="en-US" b="1" dirty="0" err="1" smtClean="0">
                <a:latin typeface="Times New Roman" panose="02020603050405020304" pitchFamily="18" charset="0"/>
                <a:cs typeface="Times New Roman" panose="02020603050405020304" pitchFamily="18" charset="0"/>
              </a:rPr>
              <a:t>ghệ</a:t>
            </a:r>
            <a:r>
              <a:rPr lang="vi-VN" b="1" dirty="0">
                <a:latin typeface="Times New Roman" panose="02020603050405020304" pitchFamily="18" charset="0"/>
                <a:cs typeface="Times New Roman" panose="02020603050405020304" pitchFamily="18" charset="0"/>
              </a:rPr>
              <a:t> của Microsoft, cho phép lập trình các ứng dụng Windows. Nhờ tính tiện ích, dễ code, giao diện design kéo thả đơn giản, … Win Form đã được sử dụng để phát triển rất nhiều ứng dụng</a:t>
            </a:r>
            <a:r>
              <a:rPr lang="vi-VN" b="1" dirty="0" smtClean="0">
                <a:latin typeface="Times New Roman" panose="02020603050405020304" pitchFamily="18" charset="0"/>
                <a:cs typeface="Times New Roman" panose="02020603050405020304" pitchFamily="18" charset="0"/>
              </a:rPr>
              <a:t>.</a:t>
            </a:r>
            <a:endParaRPr lang="en-US" b="1" dirty="0" smtClean="0">
              <a:latin typeface="Times New Roman" panose="02020603050405020304" pitchFamily="18" charset="0"/>
              <a:cs typeface="Times New Roman" panose="02020603050405020304" pitchFamily="18" charset="0"/>
            </a:endParaRPr>
          </a:p>
          <a:p>
            <a:r>
              <a:rPr lang="en-US" b="1" dirty="0" err="1" smtClean="0">
                <a:latin typeface="Times New Roman" panose="02020603050405020304" pitchFamily="18" charset="0"/>
                <a:cs typeface="Times New Roman" panose="02020603050405020304" pitchFamily="18" charset="0"/>
              </a:rPr>
              <a:t>Giao</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Diện</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Dev</a:t>
            </a:r>
            <a:r>
              <a:rPr lang="en-US" b="1" dirty="0" smtClean="0">
                <a:latin typeface="Times New Roman" panose="02020603050405020304" pitchFamily="18" charset="0"/>
                <a:cs typeface="Times New Roman" panose="02020603050405020304" pitchFamily="18" charset="0"/>
              </a:rPr>
              <a:t>:</a:t>
            </a:r>
          </a:p>
        </p:txBody>
      </p:sp>
      <p:sp>
        <p:nvSpPr>
          <p:cNvPr id="5" name="Content Placeholder 4"/>
          <p:cNvSpPr>
            <a:spLocks noGrp="1"/>
          </p:cNvSpPr>
          <p:nvPr>
            <p:ph sz="half" idx="2"/>
          </p:nvPr>
        </p:nvSpPr>
        <p:spPr>
          <a:xfrm>
            <a:off x="5089970" y="1353787"/>
            <a:ext cx="4184034" cy="5070764"/>
          </a:xfrm>
        </p:spPr>
        <p:txBody>
          <a:bodyPr/>
          <a:lstStyle/>
          <a:p>
            <a:r>
              <a:rPr lang="vi-VN" b="1" dirty="0" smtClean="0">
                <a:latin typeface="Times New Roman" panose="02020603050405020304" pitchFamily="18" charset="0"/>
                <a:cs typeface="Times New Roman" panose="02020603050405020304" pitchFamily="18" charset="0"/>
              </a:rPr>
              <a:t>WPF</a:t>
            </a:r>
            <a:r>
              <a:rPr lang="en-US" b="1" dirty="0" smtClean="0">
                <a:latin typeface="Times New Roman" panose="02020603050405020304" pitchFamily="18" charset="0"/>
                <a:cs typeface="Times New Roman" panose="02020603050405020304" pitchFamily="18" charset="0"/>
              </a:rPr>
              <a:t> </a:t>
            </a:r>
            <a:r>
              <a:rPr lang="vi-VN" b="1" dirty="0" smtClean="0">
                <a:latin typeface="Times New Roman" panose="02020603050405020304" pitchFamily="18" charset="0"/>
                <a:cs typeface="Times New Roman" panose="02020603050405020304" pitchFamily="18" charset="0"/>
              </a:rPr>
              <a:t>là </a:t>
            </a:r>
            <a:r>
              <a:rPr lang="vi-VN" b="1" dirty="0">
                <a:latin typeface="Times New Roman" panose="02020603050405020304" pitchFamily="18" charset="0"/>
                <a:cs typeface="Times New Roman" panose="02020603050405020304" pitchFamily="18" charset="0"/>
              </a:rPr>
              <a:t>hệ thống API mới hỗ trợ việc xây dựng giao diện đồ hoạ trên nền Windows. Được xem như thế hệ kế tiếp của WinForms, WPF tăng cường khả năng lập trình giao diện của lập trình viên bằng cách cung cấp các API cho phép tận dụng những lợi thế về đa </a:t>
            </a:r>
            <a:r>
              <a:rPr lang="vi-VN" b="1" dirty="0" smtClean="0">
                <a:latin typeface="Times New Roman" panose="02020603050405020304" pitchFamily="18" charset="0"/>
                <a:cs typeface="Times New Roman" panose="02020603050405020304" pitchFamily="18" charset="0"/>
              </a:rPr>
              <a:t>phương </a:t>
            </a:r>
            <a:r>
              <a:rPr lang="vi-VN" b="1" dirty="0">
                <a:latin typeface="Times New Roman" panose="02020603050405020304" pitchFamily="18" charset="0"/>
                <a:cs typeface="Times New Roman" panose="02020603050405020304" pitchFamily="18" charset="0"/>
              </a:rPr>
              <a:t>tiện hiện đại</a:t>
            </a:r>
            <a:r>
              <a:rPr lang="vi-VN" b="1" dirty="0" smtClean="0">
                <a:latin typeface="Times New Roman" panose="02020603050405020304" pitchFamily="18" charset="0"/>
                <a:cs typeface="Times New Roman" panose="02020603050405020304" pitchFamily="18" charset="0"/>
              </a:rPr>
              <a:t>.</a:t>
            </a:r>
            <a:endParaRPr lang="en-US" b="1" dirty="0" smtClean="0">
              <a:latin typeface="Times New Roman" panose="02020603050405020304" pitchFamily="18" charset="0"/>
              <a:cs typeface="Times New Roman" panose="02020603050405020304" pitchFamily="18" charset="0"/>
            </a:endParaRPr>
          </a:p>
          <a:p>
            <a:r>
              <a:rPr lang="en-US" b="1" dirty="0" err="1" smtClean="0">
                <a:latin typeface="Times New Roman" panose="02020603050405020304" pitchFamily="18" charset="0"/>
                <a:cs typeface="Times New Roman" panose="02020603050405020304" pitchFamily="18" charset="0"/>
              </a:rPr>
              <a:t>Giao</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Diện</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Dev</a:t>
            </a:r>
            <a:r>
              <a:rPr lang="en-US" b="1" dirty="0" smtClean="0">
                <a:latin typeface="Times New Roman" panose="02020603050405020304" pitchFamily="18" charset="0"/>
                <a:cs typeface="Times New Roman" panose="02020603050405020304" pitchFamily="18" charset="0"/>
              </a:rPr>
              <a:t>:</a:t>
            </a:r>
          </a:p>
          <a:p>
            <a:pPr marL="0" indent="0">
              <a:buNone/>
            </a:pPr>
            <a:endParaRPr lang="en-US"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stretch>
            <a:fillRect/>
          </a:stretch>
        </p:blipFill>
        <p:spPr>
          <a:xfrm>
            <a:off x="1055284" y="4127417"/>
            <a:ext cx="3428134" cy="2499014"/>
          </a:xfrm>
          <a:prstGeom prst="rect">
            <a:avLst/>
          </a:prstGeom>
        </p:spPr>
      </p:pic>
      <p:pic>
        <p:nvPicPr>
          <p:cNvPr id="8" name="Picture 7"/>
          <p:cNvPicPr>
            <a:picLocks noChangeAspect="1"/>
          </p:cNvPicPr>
          <p:nvPr/>
        </p:nvPicPr>
        <p:blipFill>
          <a:blip r:embed="rId3"/>
          <a:stretch>
            <a:fillRect/>
          </a:stretch>
        </p:blipFill>
        <p:spPr>
          <a:xfrm>
            <a:off x="5691615" y="4127417"/>
            <a:ext cx="3416759" cy="2499014"/>
          </a:xfrm>
          <a:prstGeom prst="rect">
            <a:avLst/>
          </a:prstGeom>
        </p:spPr>
      </p:pic>
    </p:spTree>
    <p:extLst>
      <p:ext uri="{BB962C8B-B14F-4D97-AF65-F5344CB8AC3E}">
        <p14:creationId xmlns:p14="http://schemas.microsoft.com/office/powerpoint/2010/main" val="4727326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85008"/>
            <a:ext cx="8596668" cy="688769"/>
          </a:xfrm>
        </p:spPr>
        <p:txBody>
          <a:bodyPr/>
          <a:lstStyle/>
          <a:p>
            <a:r>
              <a:rPr lang="en-US" b="1" dirty="0" err="1">
                <a:latin typeface="Times New Roman" panose="02020603050405020304" pitchFamily="18" charset="0"/>
                <a:cs typeface="Times New Roman" panose="02020603050405020304" pitchFamily="18" charset="0"/>
              </a:rPr>
              <a:t>Kết</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Quả</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Nghiên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Cứu</a:t>
            </a:r>
            <a:endParaRPr lang="en-US" dirty="0"/>
          </a:p>
        </p:txBody>
      </p:sp>
      <p:sp>
        <p:nvSpPr>
          <p:cNvPr id="6" name="Content Placeholder 5"/>
          <p:cNvSpPr>
            <a:spLocks noGrp="1"/>
          </p:cNvSpPr>
          <p:nvPr>
            <p:ph sz="half" idx="1"/>
          </p:nvPr>
        </p:nvSpPr>
        <p:spPr>
          <a:xfrm>
            <a:off x="677334" y="1128156"/>
            <a:ext cx="4184035" cy="4913205"/>
          </a:xfrm>
        </p:spPr>
        <p:txBody>
          <a:bodyPr/>
          <a:lstStyle/>
          <a:p>
            <a:r>
              <a:rPr lang="en-US" b="1" dirty="0" smtClean="0">
                <a:latin typeface="Times New Roman" panose="02020603050405020304" pitchFamily="18" charset="0"/>
                <a:cs typeface="Times New Roman" panose="02020603050405020304" pitchFamily="18" charset="0"/>
              </a:rPr>
              <a:t>Entity Framework(EF) </a:t>
            </a:r>
            <a:r>
              <a:rPr lang="vi-VN" b="1" dirty="0" smtClean="0">
                <a:latin typeface="Times New Roman" panose="02020603050405020304" pitchFamily="18" charset="0"/>
                <a:cs typeface="Times New Roman" panose="02020603050405020304" pitchFamily="18" charset="0"/>
              </a:rPr>
              <a:t>là </a:t>
            </a:r>
            <a:r>
              <a:rPr lang="vi-VN" b="1" dirty="0">
                <a:latin typeface="Times New Roman" panose="02020603050405020304" pitchFamily="18" charset="0"/>
                <a:cs typeface="Times New Roman" panose="02020603050405020304" pitchFamily="18" charset="0"/>
              </a:rPr>
              <a:t>một framework ánh xạ quan hệ đối tượng (ORM) dành cho ADO.NET, là 1 phần của .NET Framework. </a:t>
            </a:r>
            <a:r>
              <a:rPr lang="en-US" b="1" dirty="0" smtClean="0">
                <a:latin typeface="Times New Roman" panose="02020603050405020304" pitchFamily="18" charset="0"/>
                <a:cs typeface="Times New Roman" panose="02020603050405020304" pitchFamily="18" charset="0"/>
              </a:rPr>
              <a:t>EF</a:t>
            </a:r>
            <a:r>
              <a:rPr lang="en-US" u="sng" dirty="0" smtClean="0">
                <a:latin typeface="Times New Roman" panose="02020603050405020304" pitchFamily="18" charset="0"/>
                <a:cs typeface="Times New Roman" panose="02020603050405020304" pitchFamily="18" charset="0"/>
              </a:rPr>
              <a:t> </a:t>
            </a:r>
            <a:r>
              <a:rPr lang="vi-VN" b="1" dirty="0" smtClean="0">
                <a:latin typeface="Times New Roman" panose="02020603050405020304" pitchFamily="18" charset="0"/>
                <a:cs typeface="Times New Roman" panose="02020603050405020304" pitchFamily="18" charset="0"/>
              </a:rPr>
              <a:t>cho </a:t>
            </a:r>
            <a:r>
              <a:rPr lang="vi-VN" b="1" dirty="0">
                <a:latin typeface="Times New Roman" panose="02020603050405020304" pitchFamily="18" charset="0"/>
                <a:cs typeface="Times New Roman" panose="02020603050405020304" pitchFamily="18" charset="0"/>
              </a:rPr>
              <a:t>phép các nhà phát triển Web tương tác với dữ liệu quan hệ theo phương pháp hướng đối tượng.</a:t>
            </a:r>
            <a:endParaRPr lang="en-US" dirty="0">
              <a:latin typeface="Times New Roman" panose="02020603050405020304" pitchFamily="18" charset="0"/>
              <a:cs typeface="Times New Roman" panose="02020603050405020304" pitchFamily="18" charset="0"/>
            </a:endParaRPr>
          </a:p>
          <a:p>
            <a:endParaRPr lang="en-US" dirty="0"/>
          </a:p>
        </p:txBody>
      </p:sp>
      <p:sp>
        <p:nvSpPr>
          <p:cNvPr id="7" name="Content Placeholder 6"/>
          <p:cNvSpPr>
            <a:spLocks noGrp="1"/>
          </p:cNvSpPr>
          <p:nvPr>
            <p:ph sz="half" idx="2"/>
          </p:nvPr>
        </p:nvSpPr>
        <p:spPr>
          <a:xfrm>
            <a:off x="5089970" y="1128157"/>
            <a:ext cx="4184034" cy="4913206"/>
          </a:xfrm>
        </p:spPr>
        <p:txBody>
          <a:bodyPr/>
          <a:lstStyle/>
          <a:p>
            <a:r>
              <a:rPr lang="en-US" b="1" dirty="0" err="1" smtClean="0">
                <a:latin typeface="Times New Roman" panose="02020603050405020304" pitchFamily="18" charset="0"/>
                <a:cs typeface="Times New Roman" panose="02020603050405020304" pitchFamily="18" charset="0"/>
              </a:rPr>
              <a:t>Các</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Trường</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Hợp</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Sử</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Dụng</a:t>
            </a:r>
            <a:r>
              <a:rPr lang="en-US" b="1" dirty="0" smtClean="0">
                <a:latin typeface="Times New Roman" panose="02020603050405020304" pitchFamily="18" charset="0"/>
                <a:cs typeface="Times New Roman" panose="02020603050405020304" pitchFamily="18" charset="0"/>
              </a:rPr>
              <a:t> EF:</a:t>
            </a:r>
          </a:p>
          <a:p>
            <a:pPr marL="0" indent="0">
              <a:buNone/>
            </a:pPr>
            <a:endParaRPr lang="en-US" b="1" dirty="0" smtClean="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p:txBody>
      </p:sp>
      <p:pic>
        <p:nvPicPr>
          <p:cNvPr id="8" name="Content Placeholder 3"/>
          <p:cNvPicPr>
            <a:picLocks/>
          </p:cNvPicPr>
          <p:nvPr/>
        </p:nvPicPr>
        <p:blipFill>
          <a:blip r:embed="rId2"/>
          <a:stretch>
            <a:fillRect/>
          </a:stretch>
        </p:blipFill>
        <p:spPr>
          <a:xfrm>
            <a:off x="1126448" y="3584758"/>
            <a:ext cx="3734921" cy="2490639"/>
          </a:xfrm>
          <a:prstGeom prst="rect">
            <a:avLst/>
          </a:prstGeom>
        </p:spPr>
      </p:pic>
      <p:pic>
        <p:nvPicPr>
          <p:cNvPr id="9" name="Picture 8"/>
          <p:cNvPicPr>
            <a:picLocks noChangeAspect="1"/>
          </p:cNvPicPr>
          <p:nvPr/>
        </p:nvPicPr>
        <p:blipFill>
          <a:blip r:embed="rId3"/>
          <a:stretch>
            <a:fillRect/>
          </a:stretch>
        </p:blipFill>
        <p:spPr>
          <a:xfrm>
            <a:off x="5695158" y="1574058"/>
            <a:ext cx="2888201" cy="1284965"/>
          </a:xfrm>
          <a:prstGeom prst="rect">
            <a:avLst/>
          </a:prstGeom>
        </p:spPr>
      </p:pic>
      <p:pic>
        <p:nvPicPr>
          <p:cNvPr id="10" name="Picture 9"/>
          <p:cNvPicPr>
            <a:picLocks noChangeAspect="1"/>
          </p:cNvPicPr>
          <p:nvPr/>
        </p:nvPicPr>
        <p:blipFill>
          <a:blip r:embed="rId4"/>
          <a:stretch>
            <a:fillRect/>
          </a:stretch>
        </p:blipFill>
        <p:spPr>
          <a:xfrm>
            <a:off x="5695157" y="2871149"/>
            <a:ext cx="2888201" cy="1361913"/>
          </a:xfrm>
          <a:prstGeom prst="rect">
            <a:avLst/>
          </a:prstGeom>
        </p:spPr>
      </p:pic>
      <p:pic>
        <p:nvPicPr>
          <p:cNvPr id="11" name="Picture 10"/>
          <p:cNvPicPr>
            <a:picLocks noChangeAspect="1"/>
          </p:cNvPicPr>
          <p:nvPr/>
        </p:nvPicPr>
        <p:blipFill>
          <a:blip r:embed="rId5"/>
          <a:stretch>
            <a:fillRect/>
          </a:stretch>
        </p:blipFill>
        <p:spPr>
          <a:xfrm>
            <a:off x="5695158" y="4405745"/>
            <a:ext cx="2973655" cy="1864425"/>
          </a:xfrm>
          <a:prstGeom prst="rect">
            <a:avLst/>
          </a:prstGeom>
        </p:spPr>
      </p:pic>
    </p:spTree>
    <p:extLst>
      <p:ext uri="{BB962C8B-B14F-4D97-AF65-F5344CB8AC3E}">
        <p14:creationId xmlns:p14="http://schemas.microsoft.com/office/powerpoint/2010/main" val="24079838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latin typeface="Times New Roman" panose="02020603050405020304" pitchFamily="18" charset="0"/>
                <a:cs typeface="Times New Roman" panose="02020603050405020304" pitchFamily="18" charset="0"/>
              </a:rPr>
              <a:t>Kết</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Quả</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Nghiên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Cứu</a:t>
            </a:r>
            <a:endParaRPr lang="en-US" dirty="0"/>
          </a:p>
        </p:txBody>
      </p:sp>
      <p:sp>
        <p:nvSpPr>
          <p:cNvPr id="5" name="Content Placeholder 4"/>
          <p:cNvSpPr>
            <a:spLocks noGrp="1"/>
          </p:cNvSpPr>
          <p:nvPr>
            <p:ph idx="1"/>
          </p:nvPr>
        </p:nvSpPr>
        <p:spPr>
          <a:xfrm>
            <a:off x="677334" y="2137557"/>
            <a:ext cx="8596668" cy="3903805"/>
          </a:xfrm>
        </p:spPr>
        <p:txBody>
          <a:bodyPr/>
          <a:lstStyle/>
          <a:p>
            <a:pPr lvl="0"/>
            <a:r>
              <a:rPr lang="vi-VN" b="1" dirty="0">
                <a:latin typeface="Times New Roman" panose="02020603050405020304" pitchFamily="18" charset="0"/>
                <a:cs typeface="Times New Roman" panose="02020603050405020304" pitchFamily="18" charset="0"/>
              </a:rPr>
              <a:t>Repository Pattern là lớp trung gian giữa tầng Business Logic và Data Access, giúp cho việc truy cập dữ liệu chặt chẽ và bảo mật hơn.</a:t>
            </a:r>
            <a:endParaRPr lang="en-US" dirty="0">
              <a:latin typeface="Times New Roman" panose="02020603050405020304" pitchFamily="18" charset="0"/>
              <a:cs typeface="Times New Roman" panose="02020603050405020304" pitchFamily="18" charset="0"/>
            </a:endParaRPr>
          </a:p>
          <a:p>
            <a:pPr lvl="0"/>
            <a:r>
              <a:rPr lang="en-US" b="1" dirty="0" err="1">
                <a:latin typeface="Times New Roman" panose="02020603050405020304" pitchFamily="18" charset="0"/>
                <a:cs typeface="Times New Roman" panose="02020603050405020304" pitchFamily="18" charset="0"/>
              </a:rPr>
              <a:t>Reponsitory</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đóng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vài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trò</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là</a:t>
            </a:r>
            <a:r>
              <a:rPr lang="en-US" b="1" dirty="0">
                <a:latin typeface="Times New Roman" panose="02020603050405020304" pitchFamily="18" charset="0"/>
                <a:cs typeface="Times New Roman" panose="02020603050405020304" pitchFamily="18" charset="0"/>
              </a:rPr>
              <a:t> 1 </a:t>
            </a:r>
            <a:r>
              <a:rPr lang="en-US" b="1" dirty="0" err="1">
                <a:latin typeface="Times New Roman" panose="02020603050405020304" pitchFamily="18" charset="0"/>
                <a:cs typeface="Times New Roman" panose="02020603050405020304" pitchFamily="18" charset="0"/>
              </a:rPr>
              <a:t>lớp</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kết</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nối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giữa</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tầng</a:t>
            </a:r>
            <a:r>
              <a:rPr lang="en-US" b="1" dirty="0">
                <a:latin typeface="Times New Roman" panose="02020603050405020304" pitchFamily="18" charset="0"/>
                <a:cs typeface="Times New Roman" panose="02020603050405020304" pitchFamily="18" charset="0"/>
              </a:rPr>
              <a:t> Business Logic </a:t>
            </a:r>
            <a:r>
              <a:rPr lang="en-US" b="1" dirty="0" err="1">
                <a:latin typeface="Times New Roman" panose="02020603050405020304" pitchFamily="18" charset="0"/>
                <a:cs typeface="Times New Roman" panose="02020603050405020304" pitchFamily="18" charset="0"/>
              </a:rPr>
              <a:t>và</a:t>
            </a:r>
            <a:r>
              <a:rPr lang="en-US" b="1" dirty="0">
                <a:latin typeface="Times New Roman" panose="02020603050405020304" pitchFamily="18" charset="0"/>
                <a:cs typeface="Times New Roman" panose="02020603050405020304" pitchFamily="18" charset="0"/>
              </a:rPr>
              <a:t> Model </a:t>
            </a:r>
            <a:r>
              <a:rPr lang="en-US" b="1" dirty="0" err="1">
                <a:latin typeface="Times New Roman" panose="02020603050405020304" pitchFamily="18" charset="0"/>
                <a:cs typeface="Times New Roman" panose="02020603050405020304" pitchFamily="18" charset="0"/>
              </a:rPr>
              <a:t>của</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ứng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dụng</a:t>
            </a:r>
            <a:r>
              <a:rPr lang="en-US" b="1"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endParaRPr lang="en-US" dirty="0"/>
          </a:p>
        </p:txBody>
      </p:sp>
      <p:pic>
        <p:nvPicPr>
          <p:cNvPr id="6" name="Picture 5"/>
          <p:cNvPicPr>
            <a:picLocks noChangeAspect="1"/>
          </p:cNvPicPr>
          <p:nvPr/>
        </p:nvPicPr>
        <p:blipFill>
          <a:blip r:embed="rId2"/>
          <a:stretch>
            <a:fillRect/>
          </a:stretch>
        </p:blipFill>
        <p:spPr>
          <a:xfrm>
            <a:off x="1805049" y="3544744"/>
            <a:ext cx="5905500" cy="2294738"/>
          </a:xfrm>
          <a:prstGeom prst="rect">
            <a:avLst/>
          </a:prstGeom>
        </p:spPr>
      </p:pic>
    </p:spTree>
    <p:extLst>
      <p:ext uri="{BB962C8B-B14F-4D97-AF65-F5344CB8AC3E}">
        <p14:creationId xmlns:p14="http://schemas.microsoft.com/office/powerpoint/2010/main" val="14786986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38950"/>
            <a:ext cx="8596668" cy="660400"/>
          </a:xfrm>
        </p:spPr>
        <p:txBody>
          <a:bodyPr/>
          <a:lstStyle/>
          <a:p>
            <a:r>
              <a:rPr lang="en-US" b="1" dirty="0" err="1">
                <a:latin typeface="Times New Roman" panose="02020603050405020304" pitchFamily="18" charset="0"/>
                <a:cs typeface="Times New Roman" panose="02020603050405020304" pitchFamily="18" charset="0"/>
              </a:rPr>
              <a:t>Kết</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Quả</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Nghiên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Cứu</a:t>
            </a:r>
            <a:endParaRPr lang="en-US" dirty="0"/>
          </a:p>
        </p:txBody>
      </p:sp>
      <p:sp>
        <p:nvSpPr>
          <p:cNvPr id="3" name="Content Placeholder 2"/>
          <p:cNvSpPr>
            <a:spLocks noGrp="1"/>
          </p:cNvSpPr>
          <p:nvPr>
            <p:ph idx="1"/>
          </p:nvPr>
        </p:nvSpPr>
        <p:spPr>
          <a:xfrm>
            <a:off x="677334" y="1140031"/>
            <a:ext cx="8596668" cy="4901332"/>
          </a:xfrm>
        </p:spPr>
        <p:txBody>
          <a:bodyPr/>
          <a:lstStyle/>
          <a:p>
            <a:r>
              <a:rPr lang="vi-VN" b="1" dirty="0">
                <a:latin typeface="Times New Roman" panose="02020603050405020304" pitchFamily="18" charset="0"/>
                <a:cs typeface="Times New Roman" panose="02020603050405020304" pitchFamily="18" charset="0"/>
              </a:rPr>
              <a:t>ASP.NET Core là một open-source mới và framework đa nền tảng (cross-platform) cho việc xây dựng những ứng dụng hiện tại dựa trên kết nối đám mây, giống như web apps, IoT và backend cho mobile</a:t>
            </a:r>
            <a:r>
              <a:rPr lang="vi-VN" b="1" dirty="0" smtClean="0">
                <a:latin typeface="Times New Roman" panose="02020603050405020304" pitchFamily="18" charset="0"/>
                <a:cs typeface="Times New Roman" panose="02020603050405020304" pitchFamily="18" charset="0"/>
              </a:rPr>
              <a:t>.</a:t>
            </a:r>
            <a:endParaRPr lang="en-US" b="1" dirty="0" smtClean="0">
              <a:latin typeface="Times New Roman" panose="02020603050405020304" pitchFamily="18" charset="0"/>
              <a:cs typeface="Times New Roman" panose="02020603050405020304" pitchFamily="18" charset="0"/>
            </a:endParaRPr>
          </a:p>
          <a:p>
            <a:r>
              <a:rPr lang="vi-VN" b="1" dirty="0">
                <a:latin typeface="Times New Roman" panose="02020603050405020304" pitchFamily="18" charset="0"/>
                <a:cs typeface="Times New Roman" panose="02020603050405020304" pitchFamily="18" charset="0"/>
              </a:rPr>
              <a:t>Ứng dụng ASP.NET Core có thể chạy trên .NET Core hoặc trên phiên bản đầy đủ của .NET Framework. Nó được thiết kế để cung cấp và tối ưu development framework cho những dụng cái mà được triển khai trên đám mây (clound) hoặc chạy </a:t>
            </a:r>
            <a:r>
              <a:rPr lang="vi-VN" b="1" dirty="0" smtClean="0">
                <a:latin typeface="Times New Roman" panose="02020603050405020304" pitchFamily="18" charset="0"/>
                <a:cs typeface="Times New Roman" panose="02020603050405020304" pitchFamily="18" charset="0"/>
              </a:rPr>
              <a:t>on-promise</a:t>
            </a:r>
            <a:endParaRPr lang="en-US" b="1" dirty="0" smtClean="0">
              <a:latin typeface="Times New Roman" panose="02020603050405020304" pitchFamily="18" charset="0"/>
              <a:cs typeface="Times New Roman" panose="02020603050405020304" pitchFamily="18" charset="0"/>
            </a:endParaRPr>
          </a:p>
          <a:p>
            <a:endParaRPr lang="en-US" dirty="0"/>
          </a:p>
        </p:txBody>
      </p:sp>
      <p:pic>
        <p:nvPicPr>
          <p:cNvPr id="4" name="Content Placeholder 3"/>
          <p:cNvPicPr>
            <a:picLocks noChangeAspect="1"/>
          </p:cNvPicPr>
          <p:nvPr/>
        </p:nvPicPr>
        <p:blipFill>
          <a:blip r:embed="rId2"/>
          <a:stretch>
            <a:fillRect/>
          </a:stretch>
        </p:blipFill>
        <p:spPr>
          <a:xfrm>
            <a:off x="2296062" y="3230088"/>
            <a:ext cx="4639128" cy="3414156"/>
          </a:xfrm>
          <a:prstGeom prst="rect">
            <a:avLst/>
          </a:prstGeom>
        </p:spPr>
      </p:pic>
    </p:spTree>
    <p:extLst>
      <p:ext uri="{BB962C8B-B14F-4D97-AF65-F5344CB8AC3E}">
        <p14:creationId xmlns:p14="http://schemas.microsoft.com/office/powerpoint/2010/main" val="21645037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a:t>
            </a:r>
            <a:r>
              <a:rPr lang="en-US" dirty="0" err="1" smtClean="0"/>
              <a:t>Sản</a:t>
            </a:r>
            <a:r>
              <a:rPr lang="en-US" dirty="0" smtClean="0"/>
              <a:t> </a:t>
            </a:r>
            <a:r>
              <a:rPr lang="en-US" dirty="0" err="1" smtClean="0"/>
              <a:t>Phẩm</a:t>
            </a:r>
            <a:endParaRPr lang="en-US" dirty="0"/>
          </a:p>
        </p:txBody>
      </p:sp>
      <p:sp>
        <p:nvSpPr>
          <p:cNvPr id="4" name="Content Placeholder 3"/>
          <p:cNvSpPr>
            <a:spLocks noGrp="1"/>
          </p:cNvSpPr>
          <p:nvPr>
            <p:ph idx="1"/>
          </p:nvPr>
        </p:nvSpPr>
        <p:spPr>
          <a:xfrm>
            <a:off x="677334" y="1235035"/>
            <a:ext cx="8596668" cy="5225142"/>
          </a:xfrm>
        </p:spPr>
        <p:txBody>
          <a:bodyPr/>
          <a:lstStyle/>
          <a:p>
            <a:r>
              <a:rPr lang="en-US" dirty="0" smtClean="0"/>
              <a:t>Database:</a:t>
            </a:r>
          </a:p>
          <a:p>
            <a:endParaRPr lang="en-US" dirty="0"/>
          </a:p>
        </p:txBody>
      </p:sp>
      <p:pic>
        <p:nvPicPr>
          <p:cNvPr id="5" name="Picture 4"/>
          <p:cNvPicPr>
            <a:picLocks noChangeAspect="1"/>
          </p:cNvPicPr>
          <p:nvPr/>
        </p:nvPicPr>
        <p:blipFill>
          <a:blip r:embed="rId2"/>
          <a:stretch>
            <a:fillRect/>
          </a:stretch>
        </p:blipFill>
        <p:spPr>
          <a:xfrm>
            <a:off x="779318" y="1633238"/>
            <a:ext cx="7737908" cy="4705288"/>
          </a:xfrm>
          <a:prstGeom prst="rect">
            <a:avLst/>
          </a:prstGeom>
        </p:spPr>
      </p:pic>
    </p:spTree>
    <p:extLst>
      <p:ext uri="{BB962C8B-B14F-4D97-AF65-F5344CB8AC3E}">
        <p14:creationId xmlns:p14="http://schemas.microsoft.com/office/powerpoint/2010/main" val="24963705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a:t>
            </a:r>
            <a:r>
              <a:rPr lang="en-US" dirty="0" err="1"/>
              <a:t>Sản</a:t>
            </a:r>
            <a:r>
              <a:rPr lang="en-US" dirty="0"/>
              <a:t> </a:t>
            </a:r>
            <a:r>
              <a:rPr lang="en-US" dirty="0" err="1"/>
              <a:t>Phẩm</a:t>
            </a:r>
            <a:endParaRPr lang="en-US" dirty="0"/>
          </a:p>
        </p:txBody>
      </p:sp>
      <p:sp>
        <p:nvSpPr>
          <p:cNvPr id="4" name="Content Placeholder 3"/>
          <p:cNvSpPr>
            <a:spLocks noGrp="1"/>
          </p:cNvSpPr>
          <p:nvPr>
            <p:ph sz="half" idx="1"/>
          </p:nvPr>
        </p:nvSpPr>
        <p:spPr/>
        <p:txBody>
          <a:bodyPr/>
          <a:lstStyle/>
          <a:p>
            <a:r>
              <a:rPr lang="en-US" dirty="0" err="1" smtClean="0">
                <a:latin typeface="Times New Roman" panose="02020603050405020304" pitchFamily="18" charset="0"/>
                <a:cs typeface="Times New Roman" panose="02020603050405020304" pitchFamily="18" charset="0"/>
              </a:rPr>
              <a:t>Tầng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Viết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Api</a:t>
            </a:r>
            <a:endParaRPr lang="en-US"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sz="half" idx="2"/>
          </p:nvPr>
        </p:nvSpPr>
        <p:spPr/>
        <p:txBody>
          <a:bodyPr/>
          <a:lstStyle/>
          <a:p>
            <a:r>
              <a:rPr lang="en-US" dirty="0" err="1" smtClean="0">
                <a:latin typeface="Times New Roman" panose="02020603050405020304" pitchFamily="18" charset="0"/>
                <a:cs typeface="Times New Roman" panose="02020603050405020304" pitchFamily="18" charset="0"/>
              </a:rPr>
              <a:t>Tầng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Gọi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Api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Viết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Giao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Diện</a:t>
            </a:r>
            <a:r>
              <a:rPr lang="en-US" dirty="0" smtClean="0">
                <a:latin typeface="Times New Roman" panose="02020603050405020304" pitchFamily="18" charset="0"/>
                <a:cs typeface="Times New Roman" panose="02020603050405020304" pitchFamily="18" charset="0"/>
              </a:rPr>
              <a:t> WPF</a:t>
            </a:r>
            <a:endParaRPr lang="en-US"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stretch>
            <a:fillRect/>
          </a:stretch>
        </p:blipFill>
        <p:spPr>
          <a:xfrm>
            <a:off x="962458" y="3074596"/>
            <a:ext cx="2619375" cy="2228850"/>
          </a:xfrm>
          <a:prstGeom prst="rect">
            <a:avLst/>
          </a:prstGeom>
        </p:spPr>
      </p:pic>
      <p:pic>
        <p:nvPicPr>
          <p:cNvPr id="7" name="Picture 6"/>
          <p:cNvPicPr>
            <a:picLocks noChangeAspect="1"/>
          </p:cNvPicPr>
          <p:nvPr/>
        </p:nvPicPr>
        <p:blipFill>
          <a:blip r:embed="rId3"/>
          <a:stretch>
            <a:fillRect/>
          </a:stretch>
        </p:blipFill>
        <p:spPr>
          <a:xfrm>
            <a:off x="6009223" y="3074596"/>
            <a:ext cx="2809875" cy="2562225"/>
          </a:xfrm>
          <a:prstGeom prst="rect">
            <a:avLst/>
          </a:prstGeom>
        </p:spPr>
      </p:pic>
    </p:spTree>
    <p:extLst>
      <p:ext uri="{BB962C8B-B14F-4D97-AF65-F5344CB8AC3E}">
        <p14:creationId xmlns:p14="http://schemas.microsoft.com/office/powerpoint/2010/main" val="1741149067"/>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
  <TotalTime>458</TotalTime>
  <Words>441</Words>
  <Application>Microsoft Office PowerPoint</Application>
  <PresentationFormat>Widescreen</PresentationFormat>
  <Paragraphs>78</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Times New Roman</vt:lpstr>
      <vt:lpstr>Trebuchet MS</vt:lpstr>
      <vt:lpstr>Wingdings</vt:lpstr>
      <vt:lpstr>Wingdings 3</vt:lpstr>
      <vt:lpstr>Facet</vt:lpstr>
      <vt:lpstr>Báo Cáo Thực Tập</vt:lpstr>
      <vt:lpstr>Mục lục:</vt:lpstr>
      <vt:lpstr>Nội Dung Nghiên Cứu:</vt:lpstr>
      <vt:lpstr>Kết Quả Nghiên Cứu </vt:lpstr>
      <vt:lpstr>Kết Quả Nghiên Cứu</vt:lpstr>
      <vt:lpstr>Kết Quả Nghiên Cứu</vt:lpstr>
      <vt:lpstr>Kết Quả Nghiên Cứu</vt:lpstr>
      <vt:lpstr>Demo Sản Phẩm</vt:lpstr>
      <vt:lpstr>Demo Sản Phẩm</vt:lpstr>
      <vt:lpstr>Demo Sản Phẩm</vt:lpstr>
      <vt:lpstr>Demo Sản Phẩm</vt:lpstr>
      <vt:lpstr>Demo Sản Phẩm</vt:lpstr>
      <vt:lpstr>Demo Sản Phẩm</vt:lpstr>
      <vt:lpstr>Demo Sản Phẩm</vt:lpstr>
      <vt:lpstr>Demo Sản Phẩm</vt:lpstr>
      <vt:lpstr>Demo Sản Phẩm</vt:lpstr>
      <vt:lpstr>Khó Khăn Và Hướng Giải Quyết</vt:lpstr>
      <vt:lpstr>Kết Quả Đạt Được</vt:lpstr>
      <vt:lpstr>Hướng Phát Triển</vt:lpstr>
      <vt:lpstr>Kết Luận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pc</dc:creator>
  <cp:lastModifiedBy>Danh Le Minh</cp:lastModifiedBy>
  <cp:revision>48</cp:revision>
  <dcterms:created xsi:type="dcterms:W3CDTF">2019-09-17T02:01:09Z</dcterms:created>
  <dcterms:modified xsi:type="dcterms:W3CDTF">2019-10-25T03:31:31Z</dcterms:modified>
</cp:coreProperties>
</file>