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sldIdLst>
    <p:sldId id="256" r:id="rId2"/>
    <p:sldId id="261" r:id="rId3"/>
    <p:sldId id="260" r:id="rId4"/>
    <p:sldId id="262" r:id="rId5"/>
    <p:sldId id="263" r:id="rId6"/>
    <p:sldId id="266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29" autoAdjust="0"/>
  </p:normalViewPr>
  <p:slideViewPr>
    <p:cSldViewPr>
      <p:cViewPr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E56B2-E382-4573-A05F-25B8785F9A46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6F63A-A8DB-4183-85C6-5B0CDC40B6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86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Boa</a:t>
            </a:r>
            <a:r>
              <a:rPr lang="pt-BR" baseline="0" dirty="0" smtClean="0"/>
              <a:t> tarde, eu sou Tuane Quintella e hoje vou apresentar o meu trabalho de conclusão de curso, o WebClínica.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6F63A-A8DB-4183-85C6-5B0CDC40B6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73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validar o objetivo</a:t>
            </a:r>
            <a:r>
              <a:rPr lang="pt-BR" baseline="0" dirty="0" smtClean="0"/>
              <a:t> incial do trabalho, foi feita, então, a validação com 2 cenários.</a:t>
            </a:r>
          </a:p>
          <a:p>
            <a:r>
              <a:rPr lang="pt-BR" baseline="0" dirty="0" smtClean="0"/>
              <a:t>[ler / explicar]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6F63A-A8DB-4183-85C6-5B0CDC40B68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66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Dessa validação pude obter os seguintes resultados</a:t>
            </a:r>
          </a:p>
          <a:p>
            <a:r>
              <a:rPr lang="pt-BR" dirty="0" smtClean="0"/>
              <a:t>[ler</a:t>
            </a:r>
            <a:r>
              <a:rPr lang="pt-BR" baseline="0" dirty="0" smtClean="0"/>
              <a:t> / explicar]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6F63A-A8DB-4183-85C6-5B0CDC40B68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6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Ao final,</a:t>
            </a:r>
            <a:r>
              <a:rPr lang="pt-BR" baseline="0" dirty="0" smtClean="0"/>
              <a:t> foi calculado que o [1].</a:t>
            </a:r>
          </a:p>
          <a:p>
            <a:r>
              <a:rPr lang="pt-BR" baseline="0" dirty="0" smtClean="0"/>
              <a:t>E assim pude concluir que o objetivo do trabalho foi atingido com sucesso.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6F63A-A8DB-4183-85C6-5B0CDC40B68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28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Vamos para a demonstração.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6F63A-A8DB-4183-85C6-5B0CDC40B68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63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Vou</a:t>
            </a:r>
            <a:r>
              <a:rPr lang="pt-BR" baseline="0" dirty="0" smtClean="0"/>
              <a:t> começar com uma breve introdução, contextualizando o cenário estudado, falando dos problemas e o objetivo do trabalho e apresentando a solução proposta.</a:t>
            </a:r>
          </a:p>
          <a:p>
            <a:r>
              <a:rPr lang="pt-BR" baseline="0" dirty="0" smtClean="0"/>
              <a:t>Em um segundo momento vou falar mais detalhadamente sobre a solução desenvolvida, o sistema WebClínica, sua arquitetura e funcionalidades.</a:t>
            </a:r>
          </a:p>
          <a:p>
            <a:r>
              <a:rPr lang="pt-BR" baseline="0" dirty="0" smtClean="0"/>
              <a:t>Na sequência vou mostrar como o objetivo do trabalho foi validado e quais resultados foram obtidos dessa validação, depois vou apresentar uma pequena conclusão.</a:t>
            </a:r>
          </a:p>
          <a:p>
            <a:r>
              <a:rPr lang="pt-BR" baseline="0" dirty="0" smtClean="0"/>
              <a:t>E pra finalizar farei a demonstração da solução desenvolvida.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6F63A-A8DB-4183-85C6-5B0CDC40B68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7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clínica analisada para esse trabalho conta com 4 médicos e 1 secretária, e hoje todos os processos internos da clínica são realizados de forma manual.</a:t>
            </a:r>
          </a:p>
          <a:p>
            <a:r>
              <a:rPr lang="pt-BR" baseline="0" dirty="0" smtClean="0"/>
              <a:t>Então, hoje as fichas de pacientes são guardadas em pastas numeradas ou fichas de papel soltas, a secretária agenda as consultas para os médicos a lápis em agendas de papel, para a execução das consultas a secretária tem que separar os prontuários dos pacientes e o médico leva pra sua mesa para preencher a consulta a mão. No final do mês eles precisam gerar um relatório das consultas realizadas para os convênios realizarem pagamento dos médicos e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6F63A-A8DB-4183-85C6-5B0CDC40B68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88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Nesse cenário atual dos processos manuais pôde-se observar a desorganização de documentos e informações, sobrecarga da secretária e falta de eficiência, que acarretam em problemas como perda de infomações dos pacientes ou das consultas, grande custo quando o médico quer extrair alguma informação dos prontuários dos pacientes pois é mto demorado e cansativo para analisar ficha por ficha, e principalmente um grande desperdício de tempo para buscar os prontuários dos pacientes, pois a secretária precisa procurar o número da pasta, se o paciente tiver pasta, procurá-la na estante, se não ela ainda tem que procurar nas pastas de fichas soltas ou no arquivo morto.</a:t>
            </a:r>
          </a:p>
          <a:p>
            <a:r>
              <a:rPr lang="pt-BR" baseline="0" dirty="0" smtClean="0"/>
              <a:t>Por isso, o objetivo deste trabalho foi reduzir o tempo de busca pelos prontuários dos pacientes.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6F63A-A8DB-4183-85C6-5B0CDC40B68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87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isso, foi proposto, então, o desenvolvimento do</a:t>
            </a:r>
            <a:r>
              <a:rPr lang="pt-BR" baseline="0" dirty="0" smtClean="0"/>
              <a:t> WebClínica, um sistema Web para gestão de clínica médica, que é basicamente um software com funcionalidades que substituem e simplificam os processos da clínica.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6F63A-A8DB-4183-85C6-5B0CDC40B68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08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WebClínica</a:t>
            </a:r>
            <a:r>
              <a:rPr lang="pt-BR" baseline="0" dirty="0" smtClean="0"/>
              <a:t> foi projetado para ter as seguintes funcionalidades: </a:t>
            </a:r>
          </a:p>
          <a:p>
            <a:r>
              <a:rPr lang="pt-BR" baseline="0" dirty="0" smtClean="0"/>
              <a:t>[1] Para que os funcionários da clínica entrem no sistema e tenham acesso às funcionalidades que entram no seu perfil (Médico, Secretária ou Administrador)</a:t>
            </a:r>
          </a:p>
          <a:p>
            <a:r>
              <a:rPr lang="pt-BR" baseline="0" dirty="0" smtClean="0"/>
              <a:t>[2] Que, a longo prazo, poderia substituir as fichas em papel.</a:t>
            </a:r>
          </a:p>
          <a:p>
            <a:r>
              <a:rPr lang="pt-BR" baseline="0" dirty="0" smtClean="0"/>
              <a:t>[3] Que é uma busca que não só procura pelo nome do paciente de acordo com o que o usuário digitou, mas tbm utiliza uma combinação de algoritmos para achar nomes semelhantes, ou com grafias diferentes ou com pequenos erros de digitação</a:t>
            </a:r>
          </a:p>
          <a:p>
            <a:r>
              <a:rPr lang="pt-BR" baseline="0" dirty="0" smtClean="0"/>
              <a:t>[4] Para substituir a agenda em papel</a:t>
            </a:r>
          </a:p>
          <a:p>
            <a:r>
              <a:rPr lang="pt-BR" baseline="0" dirty="0" smtClean="0"/>
              <a:t>[5] Para facilitar a visualização tanto da secretária como do médico sobre os pacientes que já foram atendidos, estão na sala de espera ou ainda não chegaram.</a:t>
            </a:r>
          </a:p>
          <a:p>
            <a:r>
              <a:rPr lang="pt-BR" baseline="0" dirty="0" smtClean="0"/>
              <a:t>[6] das consultas executadas por um período, para que seja preenchido nos sistemas do convênios no final do mês</a:t>
            </a:r>
          </a:p>
          <a:p>
            <a:r>
              <a:rPr lang="pt-BR" dirty="0" smtClean="0"/>
              <a:t>[7] Com 2 tipos</a:t>
            </a:r>
            <a:r>
              <a:rPr lang="pt-BR" baseline="0" dirty="0" smtClean="0"/>
              <a:t> de filtros e gráficos visando ajudar os médicos a extrair informações relevantes sobre seus pacientes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6F63A-A8DB-4183-85C6-5B0CDC40B68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76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[ler]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6F63A-A8DB-4183-85C6-5B0CDC40B68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25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[explicar]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6F63A-A8DB-4183-85C6-5B0CDC40B68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49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 decorrer do desenvolvimento</a:t>
            </a:r>
            <a:r>
              <a:rPr lang="pt-BR" baseline="0" dirty="0" smtClean="0"/>
              <a:t> desse trabalho, acabei me deparando com alguns tópicos antes desconhecidos ou pouco conhecidos por mim. Alguns deles foram</a:t>
            </a:r>
          </a:p>
          <a:p>
            <a:r>
              <a:rPr lang="pt-BR" baseline="0" dirty="0" smtClean="0"/>
              <a:t>- ferramentas de [1] que eu tinha pouco conhecimento e foi a primeira vez que utilizei com mais profundidade</a:t>
            </a:r>
          </a:p>
          <a:p>
            <a:r>
              <a:rPr lang="pt-BR" baseline="0" dirty="0" smtClean="0"/>
              <a:t>- desenvolvimento voltado para a [2], com a qual eu nunca tinha trabalhado, então precisei aprender sobre a arquitetura e os protocolos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Sistema [3], que adapta suas funcionalidades e interface dinamicamente de acordo com o perfil do usuário logado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[4] que foi uma novidade para mim também, principalmente na linguagem Ruby on Rails que eu tbm estava só aprendendo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[5], para a geração dos gráficos,</a:t>
            </a:r>
            <a:r>
              <a:rPr lang="pt-BR" baseline="0" dirty="0" smtClean="0"/>
              <a:t> que eu nunca tinha trabalhado antes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E a [6] que tive que sair do zero e pesquisar algoritmos de análise de semelhança entre strings, ver qual se encaixava melhor com a minha necessidade e implementar de forma funcional para os nomes dos pacientes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6F63A-A8DB-4183-85C6-5B0CDC40B68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96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631D4D-545D-4A34-9434-A3DE4D16668E}" type="datetime1">
              <a:rPr lang="pt-BR" smtClean="0"/>
              <a:t>25/03/2014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13D6293-DBA6-4239-BE1C-6787D265FAC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B911-3238-4EEB-A555-89A4836B7243}" type="datetime1">
              <a:rPr lang="pt-BR" smtClean="0"/>
              <a:t>25/03/2014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D828-0579-4032-AD15-F9AB65F3C676}" type="datetime1">
              <a:rPr lang="pt-BR" smtClean="0"/>
              <a:t>25/03/2014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7D5FBA8-743C-4918-9ECF-CADAB58CD523}" type="datetime1">
              <a:rPr lang="pt-BR" smtClean="0"/>
              <a:t>25/03/2014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22FA40-48A8-46EB-94B6-DD3D71CB7A6E}" type="datetime1">
              <a:rPr lang="pt-BR" smtClean="0"/>
              <a:t>25/03/2014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13D6293-DBA6-4239-BE1C-6787D265FAC0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0A91446-4C0B-44C9-898E-686B9DBC5D65}" type="datetime1">
              <a:rPr lang="pt-BR" smtClean="0"/>
              <a:t>25/03/2014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13D6293-DBA6-4239-BE1C-6787D265FAC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74BC1FC-5834-44F0-8A01-0065C7A96A1F}" type="datetime1">
              <a:rPr lang="pt-BR" smtClean="0"/>
              <a:t>25/03/2014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13D6293-DBA6-4239-BE1C-6787D265FAC0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9FAB-C0C0-40A9-BD62-3AF5AC6CDF47}" type="datetime1">
              <a:rPr lang="pt-BR" smtClean="0"/>
              <a:t>25/03/2014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29FF6FD-CB5B-497E-BE93-E7F3E22C6F81}" type="datetime1">
              <a:rPr lang="pt-BR" smtClean="0"/>
              <a:t>25/03/2014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13D6293-DBA6-4239-BE1C-6787D265FAC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7F5E047-B2D1-4E21-AD4B-1D4D5B93FEF1}" type="datetime1">
              <a:rPr lang="pt-BR" smtClean="0"/>
              <a:t>25/03/2014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13D6293-DBA6-4239-BE1C-6787D265FAC0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B33DA4-080D-4851-B098-395A65CBAD43}" type="datetime1">
              <a:rPr lang="pt-BR" smtClean="0"/>
              <a:t>25/03/2014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13D6293-DBA6-4239-BE1C-6787D265FAC0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E1B23E3-3F02-44D5-AAD1-904F5E8A23D4}" type="datetime1">
              <a:rPr lang="pt-BR" smtClean="0"/>
              <a:t>25/03/2014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13D6293-DBA6-4239-BE1C-6787D265FAC0}" type="slidenum">
              <a:rPr lang="pt-BR" smtClean="0"/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200800" cy="178010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700" dirty="0" smtClean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WebClínica</a:t>
            </a: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3100" dirty="0" smtClean="0"/>
              <a:t>Sistema Web para gestão de clínicas</a:t>
            </a:r>
            <a:endParaRPr lang="pt-BR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933056"/>
            <a:ext cx="7128792" cy="212127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dirty="0" smtClean="0"/>
              <a:t>Trabalho de Conclusão de Curso</a:t>
            </a:r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Tuane Quintella de Andrade</a:t>
            </a:r>
          </a:p>
          <a:p>
            <a:pPr algn="l"/>
            <a:r>
              <a:rPr lang="pt-BR" dirty="0" smtClean="0"/>
              <a:t>Pontifícia Universidade Católica de Campinas</a:t>
            </a:r>
          </a:p>
          <a:p>
            <a:pPr algn="l"/>
            <a:r>
              <a:rPr lang="pt-BR" dirty="0" smtClean="0"/>
              <a:t>Graduação em Engenharia de Computação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4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cenário:</a:t>
            </a:r>
          </a:p>
          <a:p>
            <a:pPr lvl="1"/>
            <a:r>
              <a:rPr lang="pt-BR" dirty="0" smtClean="0"/>
              <a:t>Marcação de tempo para a busca das fichas de 15 pacientes pelo método manual</a:t>
            </a:r>
          </a:p>
          <a:p>
            <a:pPr lvl="1"/>
            <a:endParaRPr lang="pt-BR" dirty="0"/>
          </a:p>
          <a:p>
            <a:r>
              <a:rPr lang="pt-BR" dirty="0" smtClean="0"/>
              <a:t>Segundo cenário:</a:t>
            </a:r>
          </a:p>
          <a:p>
            <a:pPr lvl="1"/>
            <a:r>
              <a:rPr lang="pt-BR" dirty="0" smtClean="0"/>
              <a:t>Marcação de tempo para a busca das fichas de 15 pacientes utilizando o WebClínica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19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manual:</a:t>
            </a:r>
          </a:p>
          <a:p>
            <a:pPr lvl="1"/>
            <a:r>
              <a:rPr lang="pt-BR" dirty="0" smtClean="0"/>
              <a:t>Tempo total ≈ 17 minutos e 30 segundos</a:t>
            </a:r>
          </a:p>
          <a:p>
            <a:pPr lvl="1"/>
            <a:r>
              <a:rPr lang="pt-BR" dirty="0" smtClean="0"/>
              <a:t>Tempo médio ≈ 1 minuto e 10 segundos</a:t>
            </a:r>
          </a:p>
          <a:p>
            <a:pPr marL="537210" lvl="1" indent="0">
              <a:buNone/>
            </a:pPr>
            <a:endParaRPr lang="pt-BR" dirty="0" smtClean="0"/>
          </a:p>
          <a:p>
            <a:r>
              <a:rPr lang="pt-BR" dirty="0" smtClean="0"/>
              <a:t>Utilizando o sistema:</a:t>
            </a:r>
          </a:p>
          <a:p>
            <a:pPr lvl="1"/>
            <a:r>
              <a:rPr lang="pt-BR" dirty="0" smtClean="0"/>
              <a:t>Tempo total ≈ 6 minutos e 42 segundos</a:t>
            </a:r>
          </a:p>
          <a:p>
            <a:pPr lvl="1"/>
            <a:r>
              <a:rPr lang="pt-BR" dirty="0" smtClean="0"/>
              <a:t>Tempo médio ≈ 26,8 segundos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46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Tempo de busca utilizando a solução desenvolvida é aproximadamente </a:t>
            </a:r>
            <a:r>
              <a:rPr lang="pt-BR" b="1" dirty="0" smtClean="0"/>
              <a:t>2,6 vezes mais rápido</a:t>
            </a:r>
          </a:p>
          <a:p>
            <a:endParaRPr lang="pt-BR" dirty="0"/>
          </a:p>
          <a:p>
            <a:r>
              <a:rPr lang="pt-BR" dirty="0" smtClean="0"/>
              <a:t>Objetivo do trabalho foi plenamente atingido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80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39" y="1882775"/>
            <a:ext cx="6538921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87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0848"/>
            <a:ext cx="7571184" cy="1399032"/>
          </a:xfrm>
        </p:spPr>
        <p:txBody>
          <a:bodyPr>
            <a:normAutofit/>
          </a:bodyPr>
          <a:lstStyle/>
          <a:p>
            <a:pPr algn="ctr"/>
            <a:r>
              <a:rPr lang="pt-BR" sz="8000" dirty="0" smtClean="0">
                <a:solidFill>
                  <a:srgbClr val="00B0F0"/>
                </a:solidFill>
              </a:rPr>
              <a:t>Obrigada!</a:t>
            </a:r>
            <a:endParaRPr lang="pt-BR" sz="8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824" y="4221088"/>
            <a:ext cx="2880320" cy="720080"/>
          </a:xfrm>
        </p:spPr>
        <p:txBody>
          <a:bodyPr/>
          <a:lstStyle/>
          <a:p>
            <a:r>
              <a:rPr lang="pt-BR" dirty="0" smtClean="0"/>
              <a:t>Dúvidas?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1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29768"/>
            <a:ext cx="8229600" cy="1399032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809328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Introdução</a:t>
            </a:r>
          </a:p>
          <a:p>
            <a:pPr marL="64008" indent="0">
              <a:buNone/>
            </a:pPr>
            <a:endParaRPr lang="pt-BR" dirty="0" smtClean="0"/>
          </a:p>
          <a:p>
            <a:r>
              <a:rPr lang="pt-BR" dirty="0" smtClean="0"/>
              <a:t>Sistema WebClínica</a:t>
            </a:r>
          </a:p>
          <a:p>
            <a:endParaRPr lang="pt-BR" dirty="0" smtClean="0"/>
          </a:p>
          <a:p>
            <a:r>
              <a:rPr lang="pt-BR" dirty="0" smtClean="0"/>
              <a:t>Validação e Resultados</a:t>
            </a:r>
          </a:p>
          <a:p>
            <a:endParaRPr lang="pt-BR" dirty="0" smtClean="0"/>
          </a:p>
          <a:p>
            <a:r>
              <a:rPr lang="pt-BR" dirty="0" smtClean="0"/>
              <a:t>Conclusão</a:t>
            </a:r>
          </a:p>
          <a:p>
            <a:endParaRPr lang="pt-BR" dirty="0" smtClean="0"/>
          </a:p>
          <a:p>
            <a:r>
              <a:rPr lang="pt-BR" dirty="0" smtClean="0"/>
              <a:t>Demosntração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6856" y="260648"/>
            <a:ext cx="8229600" cy="1399032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882808"/>
            <a:ext cx="8229600" cy="4572000"/>
          </a:xfrm>
        </p:spPr>
        <p:txBody>
          <a:bodyPr/>
          <a:lstStyle/>
          <a:p>
            <a:r>
              <a:rPr lang="pt-BR" dirty="0" smtClean="0"/>
              <a:t>Clínica de 4 médicos e 1 secretária</a:t>
            </a:r>
          </a:p>
          <a:p>
            <a:endParaRPr lang="pt-BR" dirty="0" smtClean="0"/>
          </a:p>
          <a:p>
            <a:r>
              <a:rPr lang="pt-BR" dirty="0" smtClean="0"/>
              <a:t>Processos internos manuais:</a:t>
            </a:r>
          </a:p>
          <a:p>
            <a:pPr lvl="1"/>
            <a:r>
              <a:rPr lang="pt-BR" dirty="0" smtClean="0"/>
              <a:t>Arquivamento de fichas de pacientes</a:t>
            </a:r>
          </a:p>
          <a:p>
            <a:pPr lvl="1"/>
            <a:r>
              <a:rPr lang="pt-BR" dirty="0" smtClean="0"/>
              <a:t>Agendamento de consultas</a:t>
            </a:r>
          </a:p>
          <a:p>
            <a:pPr lvl="1"/>
            <a:r>
              <a:rPr lang="pt-BR" dirty="0" smtClean="0"/>
              <a:t>Execução de consultas</a:t>
            </a:r>
          </a:p>
          <a:p>
            <a:pPr lvl="1"/>
            <a:r>
              <a:rPr lang="pt-BR" dirty="0" smtClean="0"/>
              <a:t>Relatório de serviços prestados</a:t>
            </a:r>
          </a:p>
          <a:p>
            <a:pPr lvl="1"/>
            <a:r>
              <a:rPr lang="pt-BR" dirty="0" smtClean="0"/>
              <a:t>Outros</a:t>
            </a:r>
          </a:p>
          <a:p>
            <a:pPr lvl="1"/>
            <a:endParaRPr lang="pt-B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3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Problemas:</a:t>
            </a:r>
          </a:p>
          <a:p>
            <a:pPr lvl="1"/>
            <a:r>
              <a:rPr lang="pt-BR" dirty="0" smtClean="0"/>
              <a:t>Perda de informações</a:t>
            </a:r>
          </a:p>
          <a:p>
            <a:pPr lvl="1"/>
            <a:r>
              <a:rPr lang="pt-BR" dirty="0" smtClean="0"/>
              <a:t>Retorno financeiro abaixo do esperado</a:t>
            </a:r>
          </a:p>
          <a:p>
            <a:pPr lvl="1"/>
            <a:r>
              <a:rPr lang="pt-BR" dirty="0" smtClean="0"/>
              <a:t>Grande custo para extração de dados</a:t>
            </a:r>
          </a:p>
          <a:p>
            <a:pPr lvl="1"/>
            <a:r>
              <a:rPr lang="pt-BR" b="1" dirty="0" smtClean="0"/>
              <a:t>Desperdício de tempo</a:t>
            </a:r>
            <a:endParaRPr lang="pt-BR" dirty="0" smtClean="0"/>
          </a:p>
          <a:p>
            <a:endParaRPr lang="pt-BR" b="1" dirty="0"/>
          </a:p>
          <a:p>
            <a:r>
              <a:rPr lang="pt-BR" dirty="0" smtClean="0"/>
              <a:t>Objetivo do trabalho: reduzir o tempo de busca por prontuários de pacientes.</a:t>
            </a:r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2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9368"/>
            <a:ext cx="8229600" cy="4572000"/>
          </a:xfrm>
        </p:spPr>
        <p:txBody>
          <a:bodyPr>
            <a:normAutofit/>
          </a:bodyPr>
          <a:lstStyle/>
          <a:p>
            <a:r>
              <a:rPr lang="pt-BR" dirty="0" smtClean="0"/>
              <a:t>Proposta de solução: Sistema Web para gestão de clínica </a:t>
            </a:r>
            <a:r>
              <a:rPr lang="pt-BR" dirty="0" smtClean="0">
                <a:sym typeface="Wingdings" pitchFamily="2" charset="2"/>
              </a:rPr>
              <a:t></a:t>
            </a:r>
            <a:r>
              <a:rPr lang="pt-BR" dirty="0" smtClean="0"/>
              <a:t> WebClínica</a:t>
            </a:r>
          </a:p>
          <a:p>
            <a:pPr marL="64008" indent="0">
              <a:buNone/>
            </a:pPr>
            <a:endParaRPr lang="pt-BR" dirty="0" smtClean="0"/>
          </a:p>
          <a:p>
            <a:r>
              <a:rPr lang="pt-BR" dirty="0" smtClean="0"/>
              <a:t>Software com funcionalidades que substituam e simplifiquem os processos da clínica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WebClínica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Cadastro, autenticação e autorização de usuários</a:t>
            </a:r>
          </a:p>
          <a:p>
            <a:r>
              <a:rPr lang="pt-BR" dirty="0" smtClean="0"/>
              <a:t>Cadastro e arquivamento de fichas de pacientes (prontuários)</a:t>
            </a:r>
          </a:p>
          <a:p>
            <a:r>
              <a:rPr lang="pt-BR" dirty="0" smtClean="0"/>
              <a:t>Busca inteligente de pacientes</a:t>
            </a:r>
          </a:p>
          <a:p>
            <a:r>
              <a:rPr lang="pt-BR" dirty="0" smtClean="0"/>
              <a:t>Agenda de consultas</a:t>
            </a:r>
          </a:p>
          <a:p>
            <a:r>
              <a:rPr lang="pt-BR" dirty="0" smtClean="0"/>
              <a:t>Execução de consultas</a:t>
            </a:r>
          </a:p>
          <a:p>
            <a:r>
              <a:rPr lang="pt-BR" dirty="0" smtClean="0"/>
              <a:t>Extração de relatórios</a:t>
            </a:r>
          </a:p>
          <a:p>
            <a:r>
              <a:rPr lang="pt-BR" dirty="0" smtClean="0"/>
              <a:t>Extração de dados para estatísticas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5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WebClínica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1336"/>
            <a:ext cx="8229600" cy="4572000"/>
          </a:xfrm>
        </p:spPr>
        <p:txBody>
          <a:bodyPr/>
          <a:lstStyle/>
          <a:p>
            <a:r>
              <a:rPr lang="pt-BR" dirty="0" smtClean="0"/>
              <a:t>Principais tecnologias e ferramentas:</a:t>
            </a:r>
          </a:p>
          <a:p>
            <a:pPr lvl="1"/>
            <a:r>
              <a:rPr lang="pt-BR" dirty="0" smtClean="0"/>
              <a:t>Ruby on Rails</a:t>
            </a:r>
          </a:p>
          <a:p>
            <a:pPr lvl="1"/>
            <a:r>
              <a:rPr lang="pt-BR" dirty="0" smtClean="0"/>
              <a:t>Javascript e JSON</a:t>
            </a:r>
          </a:p>
          <a:p>
            <a:pPr lvl="1"/>
            <a:r>
              <a:rPr lang="pt-BR" dirty="0" smtClean="0"/>
              <a:t>MySQL</a:t>
            </a:r>
          </a:p>
          <a:p>
            <a:pPr marL="537210" lvl="1" indent="0">
              <a:buNone/>
            </a:pPr>
            <a:endParaRPr lang="pt-BR" dirty="0"/>
          </a:p>
          <a:p>
            <a:r>
              <a:rPr lang="pt-BR" dirty="0" smtClean="0"/>
              <a:t>Arquitetura da solução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8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0" y="214781"/>
            <a:ext cx="8873906" cy="62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WebClínica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2808"/>
            <a:ext cx="8496944" cy="4572000"/>
          </a:xfrm>
        </p:spPr>
        <p:txBody>
          <a:bodyPr/>
          <a:lstStyle/>
          <a:p>
            <a:r>
              <a:rPr lang="pt-BR" dirty="0" smtClean="0"/>
              <a:t>Aspectos de inovação e aprimoramento</a:t>
            </a:r>
          </a:p>
          <a:p>
            <a:pPr lvl="1"/>
            <a:r>
              <a:rPr lang="pt-BR" dirty="0" smtClean="0"/>
              <a:t>Controle de versões e backup</a:t>
            </a:r>
          </a:p>
          <a:p>
            <a:pPr lvl="1"/>
            <a:r>
              <a:rPr lang="pt-BR" dirty="0" smtClean="0"/>
              <a:t>Plataforma Web</a:t>
            </a:r>
          </a:p>
          <a:p>
            <a:pPr lvl="1"/>
            <a:r>
              <a:rPr lang="pt-BR" dirty="0" smtClean="0"/>
              <a:t>Multiperfil</a:t>
            </a:r>
          </a:p>
          <a:p>
            <a:pPr lvl="1"/>
            <a:r>
              <a:rPr lang="pt-BR" dirty="0" smtClean="0"/>
              <a:t>Geração de arquivos PDF, XLS e XLSX, incluindo exportação de gráficos</a:t>
            </a:r>
          </a:p>
          <a:p>
            <a:pPr lvl="1"/>
            <a:r>
              <a:rPr lang="pt-BR" dirty="0" smtClean="0"/>
              <a:t>Integração com API Google Charts</a:t>
            </a:r>
          </a:p>
          <a:p>
            <a:pPr lvl="1"/>
            <a:r>
              <a:rPr lang="pt-BR" b="1" dirty="0" smtClean="0"/>
              <a:t>Busca inteligente de nomes</a:t>
            </a:r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6293-DBA6-4239-BE1C-6787D265FAC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54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399</TotalTime>
  <Words>1137</Words>
  <Application>Microsoft Office PowerPoint</Application>
  <PresentationFormat>On-screen Show (4:3)</PresentationFormat>
  <Paragraphs>142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WebClínica Sistema Web para gestão de clínicas</vt:lpstr>
      <vt:lpstr>Agenda</vt:lpstr>
      <vt:lpstr>Introdução</vt:lpstr>
      <vt:lpstr>Introdução</vt:lpstr>
      <vt:lpstr>Introdução</vt:lpstr>
      <vt:lpstr>Sistema WebClínica</vt:lpstr>
      <vt:lpstr>Sistema WebClínica</vt:lpstr>
      <vt:lpstr>PowerPoint Presentation</vt:lpstr>
      <vt:lpstr>Sistema WebClínica</vt:lpstr>
      <vt:lpstr>Validação</vt:lpstr>
      <vt:lpstr>Resultados</vt:lpstr>
      <vt:lpstr>Conclusão</vt:lpstr>
      <vt:lpstr>Demonstração</vt:lpstr>
      <vt:lpstr>Obrigada!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Tuane Quintella</dc:creator>
  <cp:lastModifiedBy>Tania</cp:lastModifiedBy>
  <cp:revision>29</cp:revision>
  <dcterms:created xsi:type="dcterms:W3CDTF">2012-06-26T05:06:28Z</dcterms:created>
  <dcterms:modified xsi:type="dcterms:W3CDTF">2014-03-26T05:22:30Z</dcterms:modified>
</cp:coreProperties>
</file>