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0"/>
  </p:notes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14" autoAdjust="0"/>
  </p:normalViewPr>
  <p:slideViewPr>
    <p:cSldViewPr>
      <p:cViewPr>
        <p:scale>
          <a:sx n="109" d="100"/>
          <a:sy n="109" d="100"/>
        </p:scale>
        <p:origin x="-1674"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E56B2-E382-4573-A05F-25B8785F9A46}" type="datetimeFigureOut">
              <a:rPr lang="pt-BR" smtClean="0"/>
              <a:t>19/03/2014</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6F63A-A8DB-4183-85C6-5B0CDC40B68B}" type="slidenum">
              <a:rPr lang="pt-BR" smtClean="0"/>
              <a:t>‹#›</a:t>
            </a:fld>
            <a:endParaRPr lang="pt-BR"/>
          </a:p>
        </p:txBody>
      </p:sp>
    </p:spTree>
    <p:extLst>
      <p:ext uri="{BB962C8B-B14F-4D97-AF65-F5344CB8AC3E}">
        <p14:creationId xmlns:p14="http://schemas.microsoft.com/office/powerpoint/2010/main" val="331586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aseline="0" smtClean="0"/>
              <a:t>O nome </a:t>
            </a:r>
            <a:r>
              <a:rPr lang="pt-BR" baseline="0" dirty="0" smtClean="0"/>
              <a:t>do trabalho é WebClínica (não falar a introdução)</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1</a:t>
            </a:fld>
            <a:endParaRPr lang="pt-BR"/>
          </a:p>
        </p:txBody>
      </p:sp>
    </p:spTree>
    <p:extLst>
      <p:ext uri="{BB962C8B-B14F-4D97-AF65-F5344CB8AC3E}">
        <p14:creationId xmlns:p14="http://schemas.microsoft.com/office/powerpoint/2010/main" val="151273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Este</a:t>
            </a:r>
            <a:r>
              <a:rPr lang="pt-BR" baseline="0" dirty="0" smtClean="0"/>
              <a:t> trabalho de conclusão de curso vai ser a informatização de uma clínica médica pediátrica. Para isso será desenvolvido um sistema web de gerenciamento de clínica.</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2</a:t>
            </a:fld>
            <a:endParaRPr lang="pt-BR"/>
          </a:p>
        </p:txBody>
      </p:sp>
    </p:spTree>
    <p:extLst>
      <p:ext uri="{BB962C8B-B14F-4D97-AF65-F5344CB8AC3E}">
        <p14:creationId xmlns:p14="http://schemas.microsoft.com/office/powerpoint/2010/main" val="267625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clínica Crescere funciona</a:t>
            </a:r>
            <a:r>
              <a:rPr lang="pt-BR" baseline="0" dirty="0" smtClean="0"/>
              <a:t> quase que completamente com processos manuais atualmente, o que causa uma lentidão no seu funcionamento, principalmente nas buscas de fichas de pacientes.</a:t>
            </a:r>
          </a:p>
          <a:p>
            <a:r>
              <a:rPr lang="pt-BR" baseline="0" dirty="0" smtClean="0"/>
              <a:t>Então, o objetivo desse trabalho será reduzir o tempo de busca por fichas de pacientes.</a:t>
            </a:r>
          </a:p>
        </p:txBody>
      </p:sp>
      <p:sp>
        <p:nvSpPr>
          <p:cNvPr id="4" name="Slide Number Placeholder 3"/>
          <p:cNvSpPr>
            <a:spLocks noGrp="1"/>
          </p:cNvSpPr>
          <p:nvPr>
            <p:ph type="sldNum" sz="quarter" idx="10"/>
          </p:nvPr>
        </p:nvSpPr>
        <p:spPr/>
        <p:txBody>
          <a:bodyPr/>
          <a:lstStyle/>
          <a:p>
            <a:fld id="{F576F63A-A8DB-4183-85C6-5B0CDC40B68B}" type="slidenum">
              <a:rPr lang="pt-BR" smtClean="0"/>
              <a:t>3</a:t>
            </a:fld>
            <a:endParaRPr lang="pt-BR"/>
          </a:p>
        </p:txBody>
      </p:sp>
    </p:spTree>
    <p:extLst>
      <p:ext uri="{BB962C8B-B14F-4D97-AF65-F5344CB8AC3E}">
        <p14:creationId xmlns:p14="http://schemas.microsoft.com/office/powerpoint/2010/main" val="335286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a realização desse trabalho foi</a:t>
            </a:r>
            <a:r>
              <a:rPr lang="pt-BR" baseline="0" dirty="0" smtClean="0"/>
              <a:t> realizada uma etapa de projeto, onde foram desenvolvidos uma especificação e análise de requisitos, um backlog de produto baseado nesses requisitos e um diagrama de arquitetura para esquematizar o sistema a ser desenvolvido.</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4</a:t>
            </a:fld>
            <a:endParaRPr lang="pt-BR"/>
          </a:p>
        </p:txBody>
      </p:sp>
    </p:spTree>
    <p:extLst>
      <p:ext uri="{BB962C8B-B14F-4D97-AF65-F5344CB8AC3E}">
        <p14:creationId xmlns:p14="http://schemas.microsoft.com/office/powerpoint/2010/main" val="162976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Como</a:t>
            </a:r>
            <a:r>
              <a:rPr lang="pt-BR" baseline="0" dirty="0" smtClean="0"/>
              <a:t> dito, será desenvolvido um sistema web para gerenciamento da clínica. A tecnologia escolhida foi Ruby on Rails.</a:t>
            </a:r>
          </a:p>
          <a:p>
            <a:r>
              <a:rPr lang="pt-BR" dirty="0" smtClean="0"/>
              <a:t>Este diagrama mostra a arquitetura completa do sistema, incluindo:</a:t>
            </a:r>
          </a:p>
          <a:p>
            <a:pPr marL="228600" indent="-228600">
              <a:buAutoNum type="arabicParenR"/>
            </a:pPr>
            <a:r>
              <a:rPr lang="pt-BR" baseline="0" dirty="0" smtClean="0"/>
              <a:t>Os </a:t>
            </a:r>
            <a:r>
              <a:rPr lang="pt-BR" dirty="0" smtClean="0"/>
              <a:t>usuários com</a:t>
            </a:r>
            <a:r>
              <a:rPr lang="pt-BR" baseline="0" dirty="0" smtClean="0"/>
              <a:t> os perfis existentes: Médico profissional da clínica, Secretária da clínica e Administrador</a:t>
            </a:r>
            <a:r>
              <a:rPr lang="pt-BR" dirty="0" smtClean="0"/>
              <a:t> do sistema</a:t>
            </a:r>
          </a:p>
          <a:p>
            <a:pPr marL="228600" indent="-228600">
              <a:buAutoNum type="arabicParenR"/>
            </a:pPr>
            <a:r>
              <a:rPr lang="pt-BR" baseline="0" dirty="0" smtClean="0"/>
              <a:t>A interface web do usuário basicamente baseada em páginas HTML, estilos CSS e funcionalidades JavaScript</a:t>
            </a:r>
          </a:p>
          <a:p>
            <a:pPr marL="228600" indent="-228600">
              <a:buAutoNum type="arabicParenR"/>
            </a:pPr>
            <a:r>
              <a:rPr lang="pt-BR" baseline="0" dirty="0" smtClean="0"/>
              <a:t>As entidades externas com as quais o sistema fará algum tipo de integração ou utilizará algum tipo de serviço</a:t>
            </a:r>
          </a:p>
          <a:p>
            <a:pPr marL="228600" indent="-228600">
              <a:buAutoNum type="arabicParenR"/>
            </a:pPr>
            <a:r>
              <a:rPr lang="pt-BR" baseline="0" dirty="0" smtClean="0"/>
              <a:t>Os módulos do sistema, descrevendo suas funcionalidades – com as Gems do Ruby on Rails dentro, que serão utilizadas para implementar essas funcionalidades</a:t>
            </a:r>
          </a:p>
          <a:p>
            <a:pPr marL="228600" indent="-228600">
              <a:buAutoNum type="arabicParenR"/>
            </a:pPr>
            <a:r>
              <a:rPr lang="pt-BR" baseline="0" dirty="0" smtClean="0"/>
              <a:t>E o banco de dados para armazenamento de todas as informações</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5</a:t>
            </a:fld>
            <a:endParaRPr lang="pt-BR"/>
          </a:p>
        </p:txBody>
      </p:sp>
    </p:spTree>
    <p:extLst>
      <p:ext uri="{BB962C8B-B14F-4D97-AF65-F5344CB8AC3E}">
        <p14:creationId xmlns:p14="http://schemas.microsoft.com/office/powerpoint/2010/main" val="188085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Então temos aqui:</a:t>
            </a:r>
          </a:p>
          <a:p>
            <a:pPr marL="228600" indent="-228600">
              <a:buAutoNum type="arabicParenR"/>
            </a:pPr>
            <a:r>
              <a:rPr lang="pt-BR" baseline="0" dirty="0" smtClean="0"/>
              <a:t>O módulo de autenticação e autorização, utilizando Sorcery e Cancan. Esse módulo é responsável por criar as sessões de usuários, validar a autenticação e controlar as autorizações do usuário. Como a autorização é orientada a recursos, os fluxos de todos os módulos passam por essa “camada” de autorização.</a:t>
            </a:r>
          </a:p>
          <a:p>
            <a:pPr marL="228600" indent="-228600">
              <a:buAutoNum type="arabicParenR"/>
            </a:pPr>
            <a:r>
              <a:rPr lang="pt-BR" baseline="0" dirty="0" smtClean="0"/>
              <a:t>O módulo de gerenciar usuários, responsável pela criação, alteração e exclusão de usuários Administradores, Médicos e Secretárias no sistema. Esse módulo utiliza o módulo de envio de e-mails para enviar instruções e o link de alteração de senha (autenticação via token).</a:t>
            </a:r>
          </a:p>
          <a:p>
            <a:pPr marL="228600" indent="-228600">
              <a:buAutoNum type="arabicParenR"/>
            </a:pPr>
            <a:r>
              <a:rPr lang="pt-BR" baseline="0" dirty="0" smtClean="0"/>
              <a:t>O módulo de gerenciar anotações, ou também apelidado de “Bloquinhos de Notas”, será responsável por manter as anotações e recados de cada usuário, para si mesmo ou para outros usuários do sistema</a:t>
            </a:r>
          </a:p>
          <a:p>
            <a:pPr marL="228600" indent="-228600">
              <a:buAutoNum type="arabicParenR"/>
            </a:pPr>
            <a:r>
              <a:rPr lang="pt-BR" baseline="0" dirty="0" smtClean="0"/>
              <a:t>O módulo de gerenciar pagamentos, ou “Agendas Financeiras”, será onde os usuários poderão adicionar, alterar ou remover registros de pagamentos a efetuar ou efetuados, a receber ou recebidos, terá um interface de agenda</a:t>
            </a:r>
          </a:p>
          <a:p>
            <a:pPr marL="228600" indent="-228600">
              <a:buAutoNum type="arabicParenR"/>
            </a:pPr>
            <a:r>
              <a:rPr lang="pt-BR" baseline="0" dirty="0" smtClean="0"/>
              <a:t>O módulo de gerenciar cadastros é o responsável por manter os cadastros de pessoas ou contatos que não são de usuários do sistema. Esse módulo inclui os cadastros de Pacientes, Contatos (como laboratórios, médicos de outras especialidades, serviços para a clínica [disk água..]) e o próprio cadastro da Clínica. Esse módulo utiliza o módulo de envio de e-mail pois ao alterar alguma informação da clínica (telefone, endereço) será sugerido enviar um e-mail avisando a todos os pacientes.</a:t>
            </a:r>
          </a:p>
          <a:p>
            <a:pPr marL="228600" indent="-228600">
              <a:buAutoNum type="arabicParenR"/>
            </a:pPr>
            <a:r>
              <a:rPr lang="pt-BR" baseline="0" dirty="0" smtClean="0"/>
              <a:t>O módulo de busca de cadastros será o responsável por implementar a busca inteligente de pacientes ou contatos, baseada em redes complexas com grafos de derivação de palavras. Assim, a busca será capaz de encontrar nomes parecidos, nomes com grafias diferentes ou erros de digitação</a:t>
            </a:r>
          </a:p>
          <a:p>
            <a:pPr marL="228600" indent="-228600">
              <a:buAutoNum type="arabicParenR"/>
            </a:pPr>
            <a:r>
              <a:rPr lang="pt-BR" baseline="0" dirty="0" smtClean="0"/>
              <a:t>Ainda aqui no cantinho terá um pequeno módulo de importação de XML, utilizando a gem Nokogiri, para ler os arquivos XML que contém a lista de CIDs (Código Internacional da Doença) e de Códigos de Procedimentos Médicos e carregar essas listas no banco do sistema.</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6</a:t>
            </a:fld>
            <a:endParaRPr lang="pt-BR"/>
          </a:p>
        </p:txBody>
      </p:sp>
    </p:spTree>
    <p:extLst>
      <p:ext uri="{BB962C8B-B14F-4D97-AF65-F5344CB8AC3E}">
        <p14:creationId xmlns:p14="http://schemas.microsoft.com/office/powerpoint/2010/main" val="389415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Aqui do outro lado temos:</a:t>
            </a:r>
          </a:p>
          <a:p>
            <a:pPr marL="228600" indent="-228600">
              <a:buAutoNum type="arabicParenR"/>
            </a:pPr>
            <a:r>
              <a:rPr lang="pt-BR" dirty="0" smtClean="0"/>
              <a:t>O módulo de gerenciar atividades médicas e prontuários, que</a:t>
            </a:r>
            <a:r>
              <a:rPr lang="pt-BR" baseline="0" dirty="0" smtClean="0"/>
              <a:t> será responsável por 2 atividades principais:</a:t>
            </a:r>
          </a:p>
          <a:p>
            <a:pPr marL="171450" indent="-171450">
              <a:buFontTx/>
              <a:buChar char="-"/>
            </a:pPr>
            <a:r>
              <a:rPr lang="pt-BR" baseline="0" dirty="0" smtClean="0"/>
              <a:t>O agendamento de consultas, pela Secretária, contendo uma agenda para cada médico, onde ela poderá inserir, alterar e excluir consultas</a:t>
            </a:r>
          </a:p>
          <a:p>
            <a:pPr marL="171450" indent="-171450">
              <a:buFontTx/>
              <a:buChar char="-"/>
            </a:pPr>
            <a:r>
              <a:rPr lang="pt-BR" baseline="0" dirty="0" smtClean="0"/>
              <a:t>A execução de consultas, pelo Médico, contendo uma interface de atualização dos prontuários dos pacientes agendados onde ele preenche a consulta (diagnóstico, orientações), o CID da mesma e pode anexar um arquivo de exame do paciente e/ou gerar receitas e guias de novos exames</a:t>
            </a:r>
          </a:p>
          <a:p>
            <a:pPr marL="0" indent="0">
              <a:buFontTx/>
              <a:buNone/>
            </a:pPr>
            <a:r>
              <a:rPr lang="pt-BR" baseline="0" dirty="0" smtClean="0"/>
              <a:t>Esse módulo recebe o paciente da Busca, pois na agenda haverá um “autocompletar” baseado na busca inteligente de pacientes</a:t>
            </a:r>
          </a:p>
          <a:p>
            <a:pPr marL="0" indent="0">
              <a:buFontTx/>
              <a:buNone/>
            </a:pPr>
            <a:r>
              <a:rPr lang="pt-BR" baseline="0" dirty="0" smtClean="0"/>
              <a:t>2) O módulo de geração de receitas e guias de exame, que será acionado a partir do prontuário, o médico gera uma receita, preenche-a e a receita é salva no banco e é gerado um arquivo PDF para impressão, utilizando a gem Prawn</a:t>
            </a:r>
          </a:p>
          <a:p>
            <a:pPr marL="0" indent="0">
              <a:buFontTx/>
              <a:buNone/>
            </a:pPr>
            <a:r>
              <a:rPr lang="pt-BR" baseline="0" dirty="0" smtClean="0"/>
              <a:t>3) O módulo de gerar relatórios mensais, que será resposável por criar relatórios com os filtros especificados pelo usuário (período, médico, convênio..) e gerar um arquivo PDF do relatório, também utilizando a gem Prawn</a:t>
            </a:r>
          </a:p>
          <a:p>
            <a:pPr marL="0" indent="0">
              <a:buFontTx/>
              <a:buNone/>
            </a:pPr>
            <a:r>
              <a:rPr lang="pt-BR" baseline="0" dirty="0" smtClean="0"/>
              <a:t>4) Por fim, mas de forma alguma menos importante, o módulo de geração de estatísticas, requisitado para ajudar o médico a ter números confiáveis para pesquisas utilizando seus pacientes. Esse módulo irá receber filtros e opções de montagem de tabelas, com as informações escolhidas, gerar gráficos na tela para o usuário, utilizando o GoogleCharts. Ainda será possível exportar as tabelas e gráficos gerados para um arquivo de planilha XLS, utilizando a gem Axlsx.</a:t>
            </a:r>
          </a:p>
        </p:txBody>
      </p:sp>
      <p:sp>
        <p:nvSpPr>
          <p:cNvPr id="4" name="Slide Number Placeholder 3"/>
          <p:cNvSpPr>
            <a:spLocks noGrp="1"/>
          </p:cNvSpPr>
          <p:nvPr>
            <p:ph type="sldNum" sz="quarter" idx="10"/>
          </p:nvPr>
        </p:nvSpPr>
        <p:spPr/>
        <p:txBody>
          <a:bodyPr/>
          <a:lstStyle/>
          <a:p>
            <a:fld id="{F576F63A-A8DB-4183-85C6-5B0CDC40B68B}" type="slidenum">
              <a:rPr lang="pt-BR" smtClean="0"/>
              <a:t>7</a:t>
            </a:fld>
            <a:endParaRPr lang="pt-BR"/>
          </a:p>
        </p:txBody>
      </p:sp>
    </p:spTree>
    <p:extLst>
      <p:ext uri="{BB962C8B-B14F-4D97-AF65-F5344CB8AC3E}">
        <p14:creationId xmlns:p14="http://schemas.microsoft.com/office/powerpoint/2010/main" val="62403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a:t>
            </a:r>
            <a:r>
              <a:rPr lang="pt-BR" baseline="0" dirty="0" smtClean="0"/>
              <a:t> trabalho está sendo realizado com a metodologia de projeto Scrum, e foi dividido em 7 Sprints e mais algumas etapas.</a:t>
            </a:r>
          </a:p>
          <a:p>
            <a:r>
              <a:rPr lang="pt-BR" baseline="0" dirty="0" smtClean="0"/>
              <a:t>Hoje, dia 26/06, já foi feita a etapa de projeto e criação do backlog do produto e o Sprint 1, e está sendo realizado o Sprint 2, com término dia 29/06.</a:t>
            </a:r>
            <a:endParaRPr lang="pt-BR" dirty="0"/>
          </a:p>
        </p:txBody>
      </p:sp>
      <p:sp>
        <p:nvSpPr>
          <p:cNvPr id="4" name="Slide Number Placeholder 3"/>
          <p:cNvSpPr>
            <a:spLocks noGrp="1"/>
          </p:cNvSpPr>
          <p:nvPr>
            <p:ph type="sldNum" sz="quarter" idx="10"/>
          </p:nvPr>
        </p:nvSpPr>
        <p:spPr/>
        <p:txBody>
          <a:bodyPr/>
          <a:lstStyle/>
          <a:p>
            <a:fld id="{F576F63A-A8DB-4183-85C6-5B0CDC40B68B}" type="slidenum">
              <a:rPr lang="pt-BR" smtClean="0"/>
              <a:t>8</a:t>
            </a:fld>
            <a:endParaRPr lang="pt-BR"/>
          </a:p>
        </p:txBody>
      </p:sp>
    </p:spTree>
    <p:extLst>
      <p:ext uri="{BB962C8B-B14F-4D97-AF65-F5344CB8AC3E}">
        <p14:creationId xmlns:p14="http://schemas.microsoft.com/office/powerpoint/2010/main" val="126588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3631D4D-545D-4A34-9434-A3DE4D16668E}" type="datetime1">
              <a:rPr lang="pt-BR" smtClean="0"/>
              <a:t>19/03/2014</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913D6293-DBA6-4239-BE1C-6787D265FAC0}" type="slidenum">
              <a:rPr lang="pt-BR" smtClean="0"/>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26B911-3238-4EEB-A555-89A4836B7243}" type="datetime1">
              <a:rPr lang="pt-BR" smtClean="0"/>
              <a:t>19/03/2014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EBD828-0579-4032-AD15-F9AB65F3C676}" type="datetime1">
              <a:rPr lang="pt-BR" smtClean="0"/>
              <a:t>19/03/2014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D5FBA8-743C-4918-9ECF-CADAB58CD523}" type="datetime1">
              <a:rPr lang="pt-BR" smtClean="0"/>
              <a:t>19/03/2014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22FA40-48A8-46EB-94B6-DD3D71CB7A6E}" type="datetime1">
              <a:rPr lang="pt-BR" smtClean="0"/>
              <a:t>19/03/2014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3D6293-DBA6-4239-BE1C-6787D265FAC0}" type="slidenum">
              <a:rPr lang="pt-BR" smtClean="0"/>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A91446-4C0B-44C9-898E-686B9DBC5D65}" type="datetime1">
              <a:rPr lang="pt-BR" smtClean="0"/>
              <a:t>19/03/2014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4BC1FC-5834-44F0-8A01-0065C7A96A1F}" type="datetime1">
              <a:rPr lang="pt-BR" smtClean="0"/>
              <a:t>19/03/2014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F19FAB-C0C0-40A9-BD62-3AF5AC6CDF47}" type="datetime1">
              <a:rPr lang="pt-BR" smtClean="0"/>
              <a:t>19/03/2014</a:t>
            </a:fld>
            <a:endParaRPr lang="pt-BR"/>
          </a:p>
        </p:txBody>
      </p:sp>
      <p:sp>
        <p:nvSpPr>
          <p:cNvPr id="8" name="Slide Number Placeholder 7"/>
          <p:cNvSpPr>
            <a:spLocks noGrp="1"/>
          </p:cNvSpPr>
          <p:nvPr>
            <p:ph type="sldNum" sz="quarter" idx="11"/>
          </p:nvPr>
        </p:nvSpPr>
        <p:spPr/>
        <p:txBody>
          <a:bodyPr/>
          <a:lstStyle/>
          <a:p>
            <a:fld id="{913D6293-DBA6-4239-BE1C-6787D265FAC0}" type="slidenum">
              <a:rPr lang="pt-BR" smtClean="0"/>
              <a:t>‹#›</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FF6FD-CB5B-497E-BE93-E7F3E22C6F81}" type="datetime1">
              <a:rPr lang="pt-BR" smtClean="0"/>
              <a:t>19/03/2014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F5E047-B2D1-4E21-AD4B-1D4D5B93FEF1}" type="datetime1">
              <a:rPr lang="pt-BR" smtClean="0"/>
              <a:t>19/03/2014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156448" y="6422064"/>
            <a:ext cx="762000" cy="365125"/>
          </a:xfrm>
        </p:spPr>
        <p:txBody>
          <a:bodyPr/>
          <a:lstStyle/>
          <a:p>
            <a:fld id="{913D6293-DBA6-4239-BE1C-6787D265FAC0}" type="slidenum">
              <a:rPr lang="pt-BR" smtClean="0"/>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6B33DA4-080D-4851-B098-395A65CBAD43}" type="datetime1">
              <a:rPr lang="pt-BR" smtClean="0"/>
              <a:t>19/03/2014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3D6293-DBA6-4239-BE1C-6787D265FAC0}" type="slidenum">
              <a:rPr lang="pt-BR" smtClean="0"/>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E1B23E3-3F02-44D5-AAD1-904F5E8A23D4}" type="datetime1">
              <a:rPr lang="pt-BR" smtClean="0"/>
              <a:t>19/03/2014</a:t>
            </a:fld>
            <a:endParaRPr lang="pt-B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13D6293-DBA6-4239-BE1C-6787D265FAC0}" type="slidenum">
              <a:rPr lang="pt-BR" smtClean="0"/>
              <a:t>‹#›</a:t>
            </a:fld>
            <a:endParaRPr lang="pt-B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80728"/>
            <a:ext cx="7200800" cy="1780108"/>
          </a:xfrm>
        </p:spPr>
        <p:txBody>
          <a:bodyPr>
            <a:normAutofit/>
          </a:bodyPr>
          <a:lstStyle/>
          <a:p>
            <a:pPr algn="ctr"/>
            <a:r>
              <a:rPr lang="pt-BR" sz="5400" dirty="0" smtClean="0"/>
              <a:t>WebClínica</a:t>
            </a:r>
            <a:endParaRPr lang="pt-BR" sz="5400" dirty="0"/>
          </a:p>
        </p:txBody>
      </p:sp>
      <p:sp>
        <p:nvSpPr>
          <p:cNvPr id="3" name="Subtitle 2"/>
          <p:cNvSpPr>
            <a:spLocks noGrp="1"/>
          </p:cNvSpPr>
          <p:nvPr>
            <p:ph type="subTitle" idx="1"/>
          </p:nvPr>
        </p:nvSpPr>
        <p:spPr>
          <a:xfrm>
            <a:off x="251520" y="3107928"/>
            <a:ext cx="7128792" cy="2121272"/>
          </a:xfrm>
        </p:spPr>
        <p:txBody>
          <a:bodyPr>
            <a:normAutofit lnSpcReduction="10000"/>
          </a:bodyPr>
          <a:lstStyle/>
          <a:p>
            <a:pPr algn="ctr"/>
            <a:r>
              <a:rPr lang="pt-BR" dirty="0" smtClean="0"/>
              <a:t>Trabalho de Conclusão de Curso</a:t>
            </a:r>
          </a:p>
          <a:p>
            <a:pPr algn="ctr"/>
            <a:endParaRPr lang="pt-BR" dirty="0"/>
          </a:p>
          <a:p>
            <a:pPr algn="ctr"/>
            <a:endParaRPr lang="pt-BR" dirty="0" smtClean="0"/>
          </a:p>
          <a:p>
            <a:pPr algn="ctr"/>
            <a:r>
              <a:rPr lang="pt-BR" dirty="0" smtClean="0"/>
              <a:t>Tuane Quintella de Andrade</a:t>
            </a:r>
          </a:p>
          <a:p>
            <a:pPr algn="ctr"/>
            <a:r>
              <a:rPr lang="pt-BR" dirty="0" smtClean="0"/>
              <a:t>Pontifícia Universidade Católica de Campinas</a:t>
            </a:r>
          </a:p>
          <a:p>
            <a:pPr algn="ctr"/>
            <a:r>
              <a:rPr lang="pt-BR" dirty="0" smtClean="0"/>
              <a:t>Graduação em Engenharia de Computação</a:t>
            </a:r>
            <a:endParaRPr lang="pt-BR" dirty="0"/>
          </a:p>
        </p:txBody>
      </p:sp>
    </p:spTree>
    <p:extLst>
      <p:ext uri="{BB962C8B-B14F-4D97-AF65-F5344CB8AC3E}">
        <p14:creationId xmlns:p14="http://schemas.microsoft.com/office/powerpoint/2010/main" val="79846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Introdução</a:t>
            </a:r>
            <a:endParaRPr lang="pt-BR" dirty="0"/>
          </a:p>
        </p:txBody>
      </p:sp>
      <p:sp>
        <p:nvSpPr>
          <p:cNvPr id="3" name="Content Placeholder 2"/>
          <p:cNvSpPr>
            <a:spLocks noGrp="1"/>
          </p:cNvSpPr>
          <p:nvPr>
            <p:ph idx="1"/>
          </p:nvPr>
        </p:nvSpPr>
        <p:spPr>
          <a:xfrm>
            <a:off x="872067" y="2930632"/>
            <a:ext cx="7408333" cy="3450696"/>
          </a:xfrm>
        </p:spPr>
        <p:txBody>
          <a:bodyPr/>
          <a:lstStyle/>
          <a:p>
            <a:r>
              <a:rPr lang="pt-BR" dirty="0" smtClean="0"/>
              <a:t>Projeto de informatização de clínica médica a partir do desenvolvimento de um sistema web de gerenciamento.</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2</a:t>
            </a:fld>
            <a:endParaRPr lang="pt-BR"/>
          </a:p>
        </p:txBody>
      </p:sp>
    </p:spTree>
    <p:extLst>
      <p:ext uri="{BB962C8B-B14F-4D97-AF65-F5344CB8AC3E}">
        <p14:creationId xmlns:p14="http://schemas.microsoft.com/office/powerpoint/2010/main" val="76706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Objetivo</a:t>
            </a:r>
            <a:endParaRPr lang="pt-BR" dirty="0"/>
          </a:p>
        </p:txBody>
      </p:sp>
      <p:sp>
        <p:nvSpPr>
          <p:cNvPr id="2" name="Content Placeholder 1"/>
          <p:cNvSpPr>
            <a:spLocks noGrp="1"/>
          </p:cNvSpPr>
          <p:nvPr>
            <p:ph idx="1"/>
          </p:nvPr>
        </p:nvSpPr>
        <p:spPr>
          <a:xfrm>
            <a:off x="872067" y="2858624"/>
            <a:ext cx="7408333" cy="3450696"/>
          </a:xfrm>
        </p:spPr>
        <p:txBody>
          <a:bodyPr/>
          <a:lstStyle/>
          <a:p>
            <a:r>
              <a:rPr lang="pt-BR" dirty="0" smtClean="0"/>
              <a:t>Reduzir o tempo de busca por fichas de pacientes</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3</a:t>
            </a:fld>
            <a:endParaRPr lang="pt-BR"/>
          </a:p>
        </p:txBody>
      </p:sp>
    </p:spTree>
    <p:extLst>
      <p:ext uri="{BB962C8B-B14F-4D97-AF65-F5344CB8AC3E}">
        <p14:creationId xmlns:p14="http://schemas.microsoft.com/office/powerpoint/2010/main" val="131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smtClean="0"/>
              <a:t>Projeto</a:t>
            </a:r>
            <a:endParaRPr lang="pt-BR" dirty="0"/>
          </a:p>
        </p:txBody>
      </p:sp>
      <p:sp>
        <p:nvSpPr>
          <p:cNvPr id="2" name="Content Placeholder 1"/>
          <p:cNvSpPr>
            <a:spLocks noGrp="1"/>
          </p:cNvSpPr>
          <p:nvPr>
            <p:ph idx="1"/>
          </p:nvPr>
        </p:nvSpPr>
        <p:spPr/>
        <p:txBody>
          <a:bodyPr/>
          <a:lstStyle/>
          <a:p>
            <a:r>
              <a:rPr lang="pt-BR" dirty="0" smtClean="0"/>
              <a:t>Análise de requisitos</a:t>
            </a:r>
          </a:p>
          <a:p>
            <a:endParaRPr lang="pt-BR" dirty="0"/>
          </a:p>
          <a:p>
            <a:r>
              <a:rPr lang="pt-BR" dirty="0" smtClean="0"/>
              <a:t>Backlog do produto</a:t>
            </a:r>
          </a:p>
          <a:p>
            <a:endParaRPr lang="pt-BR" dirty="0"/>
          </a:p>
          <a:p>
            <a:r>
              <a:rPr lang="pt-BR" dirty="0" smtClean="0"/>
              <a:t>Diagrama de arquitetura</a:t>
            </a:r>
            <a:endParaRPr lang="pt-BR" dirty="0"/>
          </a:p>
        </p:txBody>
      </p:sp>
      <p:sp>
        <p:nvSpPr>
          <p:cNvPr id="4" name="Slide Number Placeholder 3"/>
          <p:cNvSpPr>
            <a:spLocks noGrp="1"/>
          </p:cNvSpPr>
          <p:nvPr>
            <p:ph type="sldNum" sz="quarter" idx="12"/>
          </p:nvPr>
        </p:nvSpPr>
        <p:spPr/>
        <p:txBody>
          <a:bodyPr/>
          <a:lstStyle/>
          <a:p>
            <a:fld id="{913D6293-DBA6-4239-BE1C-6787D265FAC0}" type="slidenum">
              <a:rPr lang="pt-BR" smtClean="0"/>
              <a:t>4</a:t>
            </a:fld>
            <a:endParaRPr lang="pt-BR"/>
          </a:p>
        </p:txBody>
      </p:sp>
    </p:spTree>
    <p:extLst>
      <p:ext uri="{BB962C8B-B14F-4D97-AF65-F5344CB8AC3E}">
        <p14:creationId xmlns:p14="http://schemas.microsoft.com/office/powerpoint/2010/main" val="173051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434480" y="44624"/>
            <a:ext cx="6275040" cy="504056"/>
          </a:xfrm>
        </p:spPr>
        <p:txBody>
          <a:bodyPr>
            <a:noAutofit/>
          </a:bodyPr>
          <a:lstStyle/>
          <a:p>
            <a:r>
              <a:rPr lang="pt-BR" sz="3200" dirty="0" smtClean="0">
                <a:solidFill>
                  <a:schemeClr val="tx2"/>
                </a:solidFill>
              </a:rPr>
              <a:t>Diagrama de Arquitetura</a:t>
            </a:r>
            <a:endParaRPr lang="pt-BR" sz="3200" dirty="0">
              <a:solidFill>
                <a:schemeClr val="tx2"/>
              </a:solidFill>
            </a:endParaRPr>
          </a:p>
        </p:txBody>
      </p:sp>
      <p:sp>
        <p:nvSpPr>
          <p:cNvPr id="3" name="Slide Number Placeholder 2"/>
          <p:cNvSpPr>
            <a:spLocks noGrp="1"/>
          </p:cNvSpPr>
          <p:nvPr>
            <p:ph type="sldNum" sz="quarter" idx="12"/>
          </p:nvPr>
        </p:nvSpPr>
        <p:spPr/>
        <p:txBody>
          <a:bodyPr/>
          <a:lstStyle/>
          <a:p>
            <a:fld id="{913D6293-DBA6-4239-BE1C-6787D265FAC0}" type="slidenum">
              <a:rPr lang="pt-BR" smtClean="0"/>
              <a:t>5</a:t>
            </a:fld>
            <a:endParaRPr lang="pt-BR"/>
          </a:p>
        </p:txBody>
      </p:sp>
      <p:pic>
        <p:nvPicPr>
          <p:cNvPr id="3074" name="Picture 2" descr="E:\Tutti\Documents\Faculdade\TCC\Documentos\Projeto\DiagramaDeArquitetu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48680"/>
            <a:ext cx="8955051" cy="622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4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3D6293-DBA6-4239-BE1C-6787D265FAC0}" type="slidenum">
              <a:rPr lang="pt-BR" smtClean="0"/>
              <a:t>6</a:t>
            </a:fld>
            <a:endParaRPr lang="pt-BR"/>
          </a:p>
        </p:txBody>
      </p:sp>
      <p:pic>
        <p:nvPicPr>
          <p:cNvPr id="5" name="Picture 2" descr="E:\Tutti\Documents\Faculdade\TCC\Documentos\Projeto\DiagramaDeArquitetur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40" t="15073" r="-138" b="3679"/>
          <a:stretch/>
        </p:blipFill>
        <p:spPr bwMode="auto">
          <a:xfrm>
            <a:off x="0" y="0"/>
            <a:ext cx="914028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08520" y="1052736"/>
            <a:ext cx="7200800"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ounded Rectangle 6"/>
          <p:cNvSpPr/>
          <p:nvPr/>
        </p:nvSpPr>
        <p:spPr>
          <a:xfrm>
            <a:off x="4067944" y="2708920"/>
            <a:ext cx="936104" cy="9361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4347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13D6293-DBA6-4239-BE1C-6787D265FAC0}" type="slidenum">
              <a:rPr lang="pt-BR" smtClean="0"/>
              <a:t>7</a:t>
            </a:fld>
            <a:endParaRPr lang="pt-BR"/>
          </a:p>
        </p:txBody>
      </p:sp>
      <p:pic>
        <p:nvPicPr>
          <p:cNvPr id="5" name="Picture 2" descr="E:\Tutti\Documents\Faculdade\TCC\Documentos\Projeto\DiagramaDeArquitetur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314" r="24702" b="3438"/>
          <a:stretch/>
        </p:blipFill>
        <p:spPr bwMode="auto">
          <a:xfrm>
            <a:off x="0" y="0"/>
            <a:ext cx="91402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0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pt-BR" dirty="0"/>
          </a:p>
        </p:txBody>
      </p:sp>
      <p:sp>
        <p:nvSpPr>
          <p:cNvPr id="7" name="Slide Number Placeholder 6"/>
          <p:cNvSpPr>
            <a:spLocks noGrp="1"/>
          </p:cNvSpPr>
          <p:nvPr>
            <p:ph type="sldNum" sz="quarter" idx="12"/>
          </p:nvPr>
        </p:nvSpPr>
        <p:spPr/>
        <p:txBody>
          <a:bodyPr/>
          <a:lstStyle/>
          <a:p>
            <a:fld id="{913D6293-DBA6-4239-BE1C-6787D265FAC0}" type="slidenum">
              <a:rPr lang="pt-BR" smtClean="0"/>
              <a:t>8</a:t>
            </a:fld>
            <a:endParaRPr lang="pt-BR"/>
          </a:p>
        </p:txBody>
      </p:sp>
      <p:sp>
        <p:nvSpPr>
          <p:cNvPr id="2" name="Content Placeholder 1"/>
          <p:cNvSpPr>
            <a:spLocks noGrp="1"/>
          </p:cNvSpPr>
          <p:nvPr>
            <p:ph idx="1"/>
          </p:nvPr>
        </p:nvSpPr>
        <p:spPr/>
        <p:txBody>
          <a:bodyPr/>
          <a:lstStyle/>
          <a:p>
            <a:endParaRPr lang="pt-BR"/>
          </a:p>
        </p:txBody>
      </p:sp>
    </p:spTree>
    <p:extLst>
      <p:ext uri="{BB962C8B-B14F-4D97-AF65-F5344CB8AC3E}">
        <p14:creationId xmlns:p14="http://schemas.microsoft.com/office/powerpoint/2010/main" val="4020307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102</TotalTime>
  <Words>1046</Words>
  <Application>Microsoft Office PowerPoint</Application>
  <PresentationFormat>On-screen Show (4:3)</PresentationFormat>
  <Paragraphs>63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WebClínica</vt:lpstr>
      <vt:lpstr>Introdução</vt:lpstr>
      <vt:lpstr>Objetivo</vt:lpstr>
      <vt:lpstr>Projeto</vt:lpstr>
      <vt:lpstr>Diagrama de Arquitetura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Tuane Quintella</dc:creator>
  <cp:lastModifiedBy>Tania</cp:lastModifiedBy>
  <cp:revision>13</cp:revision>
  <dcterms:created xsi:type="dcterms:W3CDTF">2012-06-26T05:06:28Z</dcterms:created>
  <dcterms:modified xsi:type="dcterms:W3CDTF">2014-03-20T01:28:45Z</dcterms:modified>
</cp:coreProperties>
</file>