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  <p:sldMasterId id="2147483661" r:id="rId2"/>
  </p:sldMasterIdLst>
  <p:sldIdLst>
    <p:sldId id="264" r:id="rId3"/>
    <p:sldId id="270" r:id="rId4"/>
    <p:sldId id="269" r:id="rId5"/>
    <p:sldId id="268" r:id="rId6"/>
    <p:sldId id="267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69A86-C2C7-3D46-9411-AE5FE79987E3}" v="66" dt="2024-03-25T04:08:20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716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95800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442" y="268927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193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4779-4CEE-EEAD-8A66-EE043E90B44F}"/>
              </a:ext>
            </a:extLst>
          </p:cNvPr>
          <p:cNvSpPr/>
          <p:nvPr userDrawn="1"/>
        </p:nvSpPr>
        <p:spPr>
          <a:xfrm>
            <a:off x="1611313" y="3215390"/>
            <a:ext cx="2638398" cy="3642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235A04-C2C9-A7DC-3FE5-1E7D27C0E1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400" y="2627313"/>
            <a:ext cx="2525713" cy="331628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104C814-4179-5378-738C-F0AEB2D153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326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655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15">
          <p15:clr>
            <a:srgbClr val="FBAE40"/>
          </p15:clr>
        </p15:guide>
        <p15:guide id="9" pos="2167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0" y="0"/>
            <a:ext cx="53589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81500" y="2171699"/>
            <a:ext cx="2971800" cy="45497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B3586BE-78C6-E426-9F3C-F59381E5CD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632">
          <p15:clr>
            <a:srgbClr val="FBAE40"/>
          </p15:clr>
        </p15:guide>
        <p15:guide id="6" orient="horz" pos="1368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2760">
          <p15:clr>
            <a:srgbClr val="FBAE40"/>
          </p15:clr>
        </p15:guide>
        <p15:guide id="11" pos="7159">
          <p15:clr>
            <a:srgbClr val="FBAE40"/>
          </p15:clr>
        </p15:guide>
        <p15:guide id="12" pos="672">
          <p15:clr>
            <a:srgbClr val="FBAE40"/>
          </p15:clr>
        </p15:guide>
        <p15:guide id="14" orient="horz" pos="2448">
          <p15:clr>
            <a:srgbClr val="FBAE40"/>
          </p15:clr>
        </p15:guide>
        <p15:guide id="15" pos="70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46" y="4618037"/>
            <a:ext cx="9314540" cy="1325563"/>
          </a:xfrm>
        </p:spPr>
        <p:txBody>
          <a:bodyPr anchor="b">
            <a:noAutofit/>
          </a:bodyPr>
          <a:lstStyle>
            <a:lvl1pPr algn="r"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9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560">
          <p15:clr>
            <a:srgbClr val="FBAE40"/>
          </p15:clr>
        </p15:guide>
        <p15:guide id="7" orient="horz" pos="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960C-86A7-6728-9263-973B76A8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2423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63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44">
          <p15:clr>
            <a:srgbClr val="F26B43"/>
          </p15:clr>
        </p15:guide>
        <p15:guide id="4" pos="7416">
          <p15:clr>
            <a:srgbClr val="F26B43"/>
          </p15:clr>
        </p15:guide>
        <p15:guide id="5" pos="3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36A1-1A23-FDCA-E791-278F673B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 Architecture in Q&amp;A System using LLM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F0848-B081-1EB4-54CE-A4262714BD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Created by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5B7BB-086A-0BEE-471F-DC71F427D3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Your Name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B06C9A0E-26E2-7FD6-DC5E-752B88D7EC1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97953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B877-96F6-C247-AFE9-AC1ED1C0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RAG Architecture?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0B2A4-B96B-0985-1A4B-865448F34C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Question Retrieval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E4450-D7C9-955D-83D8-3BF833E2D6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Answer Generation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010FC-CE85-C889-B3CA-5DC40FAD87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Answer Aggregation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FD65EE-C71B-4076-F906-40311DE556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RAG architecture retrieves relevant questions from a large repository based on the input query. It makes use of advanced search and retrieval algorithms to efficiently locate pertinent questions.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9EC893-D5BC-4CE0-2310-5ED64EDF1D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Once the relevant questions are retrieved, the system generates concise and accurate answers using a language model like LLM. This ensures high-quality responses to user queries.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CCCE26-7AC9-C382-F1F9-0E8786E066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In RAG architecture, the generated answers are aggregated and ranked based on their relevance and accuracy before being presented to the user. This process enhances the overall quality of the responses.</a:t>
            </a:r>
          </a:p>
        </p:txBody>
      </p:sp>
    </p:spTree>
    <p:extLst>
      <p:ext uri="{BB962C8B-B14F-4D97-AF65-F5344CB8AC3E}">
        <p14:creationId xmlns:p14="http://schemas.microsoft.com/office/powerpoint/2010/main" val="132906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5DEE-A2E5-DC6C-F954-F72E6D54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LLM Integration</a:t>
            </a:r>
          </a:p>
        </p:txBody>
      </p:sp>
      <p:pic>
        <p:nvPicPr>
          <p:cNvPr id="9" name="Picture Placeholder 8" descr="A person sitting on a window sill writing on a notepad&#10;&#10;Description automatically generated">
            <a:extLst>
              <a:ext uri="{FF2B5EF4-FFF2-40B4-BE49-F238E27FC236}">
                <a16:creationId xmlns:a16="http://schemas.microsoft.com/office/drawing/2014/main" id="{4F875CE9-2C9D-CCA6-202F-2230644B176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8824" r="28824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20EB1-FA13-6AE3-E84D-4438B9ED718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/>
              <a:t>Integration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F6045F-9F07-03A0-94AC-06EF466723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LLM, or Language Model for Information Retrieval, is seamlessly integrated into RAG architecture to enhance the answer generation process. It leverages advanced natural language processing capabilities to improve response quality.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875DE2-E11C-524B-41B5-8536CFA5689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The integration of LLM within RAG architecture significantly improves the precision and relevance of the answers provided to users. This results in a more effective and user-friendly Q&amp;A system.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A6A3B5-1859-CF56-9384-99ECD578D82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Photos provided by Pexels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CFC7680-5C4F-18F9-229F-2F6D06C198C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/>
              <a:t>Significance</a:t>
            </a:r>
          </a:p>
        </p:txBody>
      </p:sp>
    </p:spTree>
    <p:extLst>
      <p:ext uri="{BB962C8B-B14F-4D97-AF65-F5344CB8AC3E}">
        <p14:creationId xmlns:p14="http://schemas.microsoft.com/office/powerpoint/2010/main" val="350333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4A5F-3DE1-D81F-3A8B-CBCB62C5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RAG Architecture 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FB796-C3B3-43DE-8E2B-75EFD8F19C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Query Processing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5F2E6-3D75-B041-A993-5991D9E402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Answer Generation with LLM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32E5F-AFF9-629F-8C8B-B5B897D581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Answer Aggregation and Ranking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052CA2-DA92-42AE-6102-A660281338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When a query is submitted, RAG architecture processes the input, identifies key components, and initiates the question retrieval phase to locate relevant questions.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625065-D0CB-8133-AAB2-5ABE8788357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LLM is employed for answer generation, utilizing its language understanding capabilities to produce well-structured and coherent responses.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7D0C014-D434-2350-EE84-01B5534D03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The final step involves aggregating the generated answers and ranking them based on relevance, ensuring that the most accurate responses are presented to the user.</a:t>
            </a:r>
          </a:p>
        </p:txBody>
      </p:sp>
    </p:spTree>
    <p:extLst>
      <p:ext uri="{BB962C8B-B14F-4D97-AF65-F5344CB8AC3E}">
        <p14:creationId xmlns:p14="http://schemas.microsoft.com/office/powerpoint/2010/main" val="282974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5F6E-0E60-782C-DB2E-EF8FB228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RAG with LLM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B304E-8E23-3D9D-81F4-48E7BF7D51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Enhanced User Experience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8C730-4815-8845-5B0A-CF183335CF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Improved Answer Quality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067815-B0DA-71C3-38D0-86DB00C4A2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Increased Efficiency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B9F323-C3D4-7FCF-B8C3-F19283900B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The utilization of LLM within RAG architecture results in a more intuitive and accurate Q&amp;A experience for users, leading to higher satisfaction and engagement.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644032-BC3F-3A3C-EDAC-01962C2E650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With LLM's advanced language processing capabilities, the overall quality and relevance of the generated answers are significantly improved, ensuring valuable and precise information for users.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B3ECE5E-20B6-E958-9CCC-731F3385E0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The integration of LLM streamlines the answer generation process, making it more efficient and reducing the time taken to provide responses, leading to faster user queries resolution.</a:t>
            </a:r>
          </a:p>
        </p:txBody>
      </p:sp>
    </p:spTree>
    <p:extLst>
      <p:ext uri="{BB962C8B-B14F-4D97-AF65-F5344CB8AC3E}">
        <p14:creationId xmlns:p14="http://schemas.microsoft.com/office/powerpoint/2010/main" val="373073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11A0-C338-63AA-7599-91073D9D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536F6-15FA-E34D-DA6C-D59FFE074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Enterprise Q&amp;A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16980-BACF-AE98-656A-5648E91897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Customer Support Platforms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17C6E2-9E86-81D6-763A-73BE2A06BA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Several enterprise Q&amp;A systems have successfully implemented RAG architecture with LLM integration, leading to improved knowledge sharing and rapid access to information within organizations.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43B13F-27DF-8DC8-E218-706007470A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In the context of customer support platforms, RAG architecture powered by LLM has facilitated more accurate and timely responses to customer queries, enhancing overall customer satisfaction.</a:t>
            </a:r>
          </a:p>
        </p:txBody>
      </p:sp>
      <p:pic>
        <p:nvPicPr>
          <p:cNvPr id="9" name="Picture Placeholder 8" descr="A person writing on a piece of paper&#10;&#10;Description automatically generated">
            <a:extLst>
              <a:ext uri="{FF2B5EF4-FFF2-40B4-BE49-F238E27FC236}">
                <a16:creationId xmlns:a16="http://schemas.microsoft.com/office/drawing/2014/main" id="{D560007B-A330-F547-0102-CD5F4433C0C5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8137" r="28137"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F0E57E-0442-D6F2-5AB3-5406DCB093F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Photos provided by Pexels</a:t>
            </a:r>
          </a:p>
        </p:txBody>
      </p:sp>
    </p:spTree>
    <p:extLst>
      <p:ext uri="{BB962C8B-B14F-4D97-AF65-F5344CB8AC3E}">
        <p14:creationId xmlns:p14="http://schemas.microsoft.com/office/powerpoint/2010/main" val="122343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3006-87DD-09EB-1EB8-34D3945C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 and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D7B20-5FD0-4DD9-0D55-0090729B1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Engage with the Audience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27EDB-764F-E1D5-9BDD-BAB9A15209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Facilitate Discussion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13EA5-D8C4-1631-7167-785A32590F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This session is an opportunity for the audience to ask questions and share insights on RAG architecture and LLM integration in Q&amp;A systems. It encourages open dialogue and knowledge exchange.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B1D05A-77D4-65F4-027F-66AAE5BC467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The Q&amp;A and discussion segment aims to facilitate a deeper understanding of the topic, addressing any queries and fostering diverse perspectives for a comprehensive exploration of the subject.</a:t>
            </a:r>
          </a:p>
        </p:txBody>
      </p:sp>
      <p:pic>
        <p:nvPicPr>
          <p:cNvPr id="9" name="Picture Placeholder 8" descr="A wooden tray with a variety of bathroom items on it&#10;&#10;Description automatically generated">
            <a:extLst>
              <a:ext uri="{FF2B5EF4-FFF2-40B4-BE49-F238E27FC236}">
                <a16:creationId xmlns:a16="http://schemas.microsoft.com/office/drawing/2014/main" id="{EBA513F7-6D4F-FC6E-24BC-CF22D57932C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4600" r="24600"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25A404-4A80-060B-51DA-0B00F73F5F5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Photos provided by Pexels</a:t>
            </a:r>
          </a:p>
        </p:txBody>
      </p:sp>
    </p:spTree>
    <p:extLst>
      <p:ext uri="{BB962C8B-B14F-4D97-AF65-F5344CB8AC3E}">
        <p14:creationId xmlns:p14="http://schemas.microsoft.com/office/powerpoint/2010/main" val="1527746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1_Office Theme</vt:lpstr>
      <vt:lpstr>RAG Architecture in Q&amp;A System using LLM</vt:lpstr>
      <vt:lpstr>What is RAG Architecture?</vt:lpstr>
      <vt:lpstr>LLM Integration</vt:lpstr>
      <vt:lpstr>RAG Architecture Workflow</vt:lpstr>
      <vt:lpstr>Benefits of RAG with LLM</vt:lpstr>
      <vt:lpstr>Case Studies</vt:lpstr>
      <vt:lpstr>Q&amp;A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</cp:revision>
  <dcterms:created xsi:type="dcterms:W3CDTF">2024-03-25T04:03:56Z</dcterms:created>
  <dcterms:modified xsi:type="dcterms:W3CDTF">2024-03-25T04:10:08Z</dcterms:modified>
</cp:coreProperties>
</file>