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91" r:id="rId3"/>
    <p:sldId id="309" r:id="rId4"/>
    <p:sldId id="311" r:id="rId5"/>
    <p:sldId id="260" r:id="rId6"/>
    <p:sldId id="269" r:id="rId7"/>
    <p:sldId id="270" r:id="rId8"/>
    <p:sldId id="315" r:id="rId9"/>
    <p:sldId id="316" r:id="rId10"/>
    <p:sldId id="313" r:id="rId11"/>
    <p:sldId id="293" r:id="rId12"/>
    <p:sldId id="305" r:id="rId13"/>
    <p:sldId id="322" r:id="rId14"/>
    <p:sldId id="323" r:id="rId15"/>
    <p:sldId id="295" r:id="rId16"/>
    <p:sldId id="324" r:id="rId17"/>
    <p:sldId id="319" r:id="rId18"/>
    <p:sldId id="321" r:id="rId19"/>
    <p:sldId id="277" r:id="rId20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 Tutzauer" initials="L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0259" autoAdjust="0"/>
  </p:normalViewPr>
  <p:slideViewPr>
    <p:cSldViewPr showGuides="1">
      <p:cViewPr varScale="1">
        <p:scale>
          <a:sx n="91" d="100"/>
          <a:sy n="91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30421-DACA-40FD-B2CA-6AF2B4A9B0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1182DED-D67D-4FC2-A327-4AB81DFEAF51}">
      <dgm:prSet phldrT="[Text]" custT="1"/>
      <dgm:spPr/>
      <dgm:t>
        <a:bodyPr/>
        <a:lstStyle/>
        <a:p>
          <a:r>
            <a:rPr lang="de-DE" sz="2000" dirty="0"/>
            <a:t>Auto</a:t>
          </a:r>
        </a:p>
      </dgm:t>
    </dgm:pt>
    <dgm:pt modelId="{179F8426-6126-4920-8E20-3807A1BDD338}" type="parTrans" cxnId="{1607D9F1-B7A6-4A11-AC94-4DD1C5A35665}">
      <dgm:prSet/>
      <dgm:spPr/>
      <dgm:t>
        <a:bodyPr/>
        <a:lstStyle/>
        <a:p>
          <a:endParaRPr lang="de-DE"/>
        </a:p>
      </dgm:t>
    </dgm:pt>
    <dgm:pt modelId="{B04DE0A7-03FE-4F89-91D4-CD2783492D8B}" type="sibTrans" cxnId="{1607D9F1-B7A6-4A11-AC94-4DD1C5A35665}">
      <dgm:prSet/>
      <dgm:spPr/>
      <dgm:t>
        <a:bodyPr/>
        <a:lstStyle/>
        <a:p>
          <a:endParaRPr lang="de-DE"/>
        </a:p>
      </dgm:t>
    </dgm:pt>
    <dgm:pt modelId="{3C72DE74-86AB-48BF-81B7-2B404A546887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ID: </a:t>
          </a:r>
          <a:r>
            <a:rPr lang="de-DE" sz="1600" dirty="0" err="1"/>
            <a:t>int</a:t>
          </a:r>
          <a:endParaRPr lang="de-DE" sz="1600" dirty="0"/>
        </a:p>
      </dgm:t>
    </dgm:pt>
    <dgm:pt modelId="{3E46B258-09D9-4CB3-83D6-4D7F163750D0}" type="parTrans" cxnId="{4AB9F4E2-2084-4DA1-9A30-D7FB0F25212A}">
      <dgm:prSet/>
      <dgm:spPr/>
      <dgm:t>
        <a:bodyPr/>
        <a:lstStyle/>
        <a:p>
          <a:endParaRPr lang="de-DE"/>
        </a:p>
      </dgm:t>
    </dgm:pt>
    <dgm:pt modelId="{2241A0E7-84DB-474A-B978-8C48E4F8275E}" type="sibTrans" cxnId="{4AB9F4E2-2084-4DA1-9A30-D7FB0F25212A}">
      <dgm:prSet/>
      <dgm:spPr/>
      <dgm:t>
        <a:bodyPr/>
        <a:lstStyle/>
        <a:p>
          <a:endParaRPr lang="de-DE"/>
        </a:p>
      </dgm:t>
    </dgm:pt>
    <dgm:pt modelId="{D777C6BF-5CF1-4626-BF9E-68D91B1E1118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Name: String</a:t>
          </a:r>
        </a:p>
      </dgm:t>
    </dgm:pt>
    <dgm:pt modelId="{5528BB4B-2BB7-45A2-A092-712506C2F0BC}" type="parTrans" cxnId="{5DB798DE-0947-41A8-8F1A-C0CD7EA72BBC}">
      <dgm:prSet/>
      <dgm:spPr/>
      <dgm:t>
        <a:bodyPr/>
        <a:lstStyle/>
        <a:p>
          <a:endParaRPr lang="de-DE"/>
        </a:p>
      </dgm:t>
    </dgm:pt>
    <dgm:pt modelId="{C68EDC36-55F3-45EB-AD68-97BE71B9D9D0}" type="sibTrans" cxnId="{5DB798DE-0947-41A8-8F1A-C0CD7EA72BBC}">
      <dgm:prSet/>
      <dgm:spPr/>
      <dgm:t>
        <a:bodyPr/>
        <a:lstStyle/>
        <a:p>
          <a:endParaRPr lang="de-DE"/>
        </a:p>
      </dgm:t>
    </dgm:pt>
    <dgm:pt modelId="{44C6CD7C-7A98-4372-AC1B-712E8A06CCF9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List&lt;Ausstattung&gt;</a:t>
          </a:r>
        </a:p>
      </dgm:t>
    </dgm:pt>
    <dgm:pt modelId="{6DB4CB37-FB16-48A3-AA08-55E98B5E60ED}" type="parTrans" cxnId="{E9D1C641-F426-4ED5-910D-62E158C7159A}">
      <dgm:prSet/>
      <dgm:spPr/>
      <dgm:t>
        <a:bodyPr/>
        <a:lstStyle/>
        <a:p>
          <a:endParaRPr lang="de-DE"/>
        </a:p>
      </dgm:t>
    </dgm:pt>
    <dgm:pt modelId="{8C8283EC-3D37-4BD3-89E8-942BA7D8F447}" type="sibTrans" cxnId="{E9D1C641-F426-4ED5-910D-62E158C7159A}">
      <dgm:prSet/>
      <dgm:spPr/>
      <dgm:t>
        <a:bodyPr/>
        <a:lstStyle/>
        <a:p>
          <a:endParaRPr lang="de-DE"/>
        </a:p>
      </dgm:t>
    </dgm:pt>
    <dgm:pt modelId="{CF4B1865-D79B-4F3F-9A71-F72B21A90070}" type="pres">
      <dgm:prSet presAssocID="{B9030421-DACA-40FD-B2CA-6AF2B4A9B070}" presName="Name0" presStyleCnt="0">
        <dgm:presLayoutVars>
          <dgm:dir/>
          <dgm:animLvl val="lvl"/>
          <dgm:resizeHandles val="exact"/>
        </dgm:presLayoutVars>
      </dgm:prSet>
      <dgm:spPr/>
    </dgm:pt>
    <dgm:pt modelId="{56220125-C101-4088-A928-7A6EA01EE01F}" type="pres">
      <dgm:prSet presAssocID="{D1182DED-D67D-4FC2-A327-4AB81DFEAF51}" presName="composite" presStyleCnt="0"/>
      <dgm:spPr/>
    </dgm:pt>
    <dgm:pt modelId="{4D9A209D-C199-4201-A45E-E0A3690FB121}" type="pres">
      <dgm:prSet presAssocID="{D1182DED-D67D-4FC2-A327-4AB81DFEAF51}" presName="parTx" presStyleLbl="alignNode1" presStyleIdx="0" presStyleCnt="1" custLinFactNeighborX="-1536" custLinFactNeighborY="2042">
        <dgm:presLayoutVars>
          <dgm:chMax val="0"/>
          <dgm:chPref val="0"/>
          <dgm:bulletEnabled val="1"/>
        </dgm:presLayoutVars>
      </dgm:prSet>
      <dgm:spPr/>
    </dgm:pt>
    <dgm:pt modelId="{CE756D63-F3F8-4C0B-B996-4A06E5FA3081}" type="pres">
      <dgm:prSet presAssocID="{D1182DED-D67D-4FC2-A327-4AB81DFEAF51}" presName="desTx" presStyleLbl="alignAccFollowNode1" presStyleIdx="0" presStyleCnt="1" custLinFactNeighborX="-5012" custLinFactNeighborY="-473">
        <dgm:presLayoutVars>
          <dgm:bulletEnabled val="1"/>
        </dgm:presLayoutVars>
      </dgm:prSet>
      <dgm:spPr/>
    </dgm:pt>
  </dgm:ptLst>
  <dgm:cxnLst>
    <dgm:cxn modelId="{B7EA7221-53C8-40D0-AA07-21CC7D4B8825}" type="presOf" srcId="{B9030421-DACA-40FD-B2CA-6AF2B4A9B070}" destId="{CF4B1865-D79B-4F3F-9A71-F72B21A90070}" srcOrd="0" destOrd="0" presId="urn:microsoft.com/office/officeart/2005/8/layout/hList1"/>
    <dgm:cxn modelId="{E9D1C641-F426-4ED5-910D-62E158C7159A}" srcId="{D1182DED-D67D-4FC2-A327-4AB81DFEAF51}" destId="{44C6CD7C-7A98-4372-AC1B-712E8A06CCF9}" srcOrd="2" destOrd="0" parTransId="{6DB4CB37-FB16-48A3-AA08-55E98B5E60ED}" sibTransId="{8C8283EC-3D37-4BD3-89E8-942BA7D8F447}"/>
    <dgm:cxn modelId="{92A9AA50-426B-45B1-9ED1-31FE70E74165}" type="presOf" srcId="{44C6CD7C-7A98-4372-AC1B-712E8A06CCF9}" destId="{CE756D63-F3F8-4C0B-B996-4A06E5FA3081}" srcOrd="0" destOrd="2" presId="urn:microsoft.com/office/officeart/2005/8/layout/hList1"/>
    <dgm:cxn modelId="{C67C3E7A-DC01-4016-9997-17EA181E785C}" type="presOf" srcId="{D1182DED-D67D-4FC2-A327-4AB81DFEAF51}" destId="{4D9A209D-C199-4201-A45E-E0A3690FB121}" srcOrd="0" destOrd="0" presId="urn:microsoft.com/office/officeart/2005/8/layout/hList1"/>
    <dgm:cxn modelId="{F14412AB-B834-4803-BEF0-23C68DD41AAF}" type="presOf" srcId="{3C72DE74-86AB-48BF-81B7-2B404A546887}" destId="{CE756D63-F3F8-4C0B-B996-4A06E5FA3081}" srcOrd="0" destOrd="0" presId="urn:microsoft.com/office/officeart/2005/8/layout/hList1"/>
    <dgm:cxn modelId="{D77FDDBB-B35D-44AB-B5C6-34770CC37102}" type="presOf" srcId="{D777C6BF-5CF1-4626-BF9E-68D91B1E1118}" destId="{CE756D63-F3F8-4C0B-B996-4A06E5FA3081}" srcOrd="0" destOrd="1" presId="urn:microsoft.com/office/officeart/2005/8/layout/hList1"/>
    <dgm:cxn modelId="{5DB798DE-0947-41A8-8F1A-C0CD7EA72BBC}" srcId="{D1182DED-D67D-4FC2-A327-4AB81DFEAF51}" destId="{D777C6BF-5CF1-4626-BF9E-68D91B1E1118}" srcOrd="1" destOrd="0" parTransId="{5528BB4B-2BB7-45A2-A092-712506C2F0BC}" sibTransId="{C68EDC36-55F3-45EB-AD68-97BE71B9D9D0}"/>
    <dgm:cxn modelId="{4AB9F4E2-2084-4DA1-9A30-D7FB0F25212A}" srcId="{D1182DED-D67D-4FC2-A327-4AB81DFEAF51}" destId="{3C72DE74-86AB-48BF-81B7-2B404A546887}" srcOrd="0" destOrd="0" parTransId="{3E46B258-09D9-4CB3-83D6-4D7F163750D0}" sibTransId="{2241A0E7-84DB-474A-B978-8C48E4F8275E}"/>
    <dgm:cxn modelId="{1607D9F1-B7A6-4A11-AC94-4DD1C5A35665}" srcId="{B9030421-DACA-40FD-B2CA-6AF2B4A9B070}" destId="{D1182DED-D67D-4FC2-A327-4AB81DFEAF51}" srcOrd="0" destOrd="0" parTransId="{179F8426-6126-4920-8E20-3807A1BDD338}" sibTransId="{B04DE0A7-03FE-4F89-91D4-CD2783492D8B}"/>
    <dgm:cxn modelId="{585D06F4-E36C-4F3E-9BDA-9EA252636D8E}" type="presParOf" srcId="{CF4B1865-D79B-4F3F-9A71-F72B21A90070}" destId="{56220125-C101-4088-A928-7A6EA01EE01F}" srcOrd="0" destOrd="0" presId="urn:microsoft.com/office/officeart/2005/8/layout/hList1"/>
    <dgm:cxn modelId="{E4901C91-028B-4B1F-92AD-1370CDC77FE2}" type="presParOf" srcId="{56220125-C101-4088-A928-7A6EA01EE01F}" destId="{4D9A209D-C199-4201-A45E-E0A3690FB121}" srcOrd="0" destOrd="0" presId="urn:microsoft.com/office/officeart/2005/8/layout/hList1"/>
    <dgm:cxn modelId="{17F317CB-0B7A-4E18-828A-F560A219DD78}" type="presParOf" srcId="{56220125-C101-4088-A928-7A6EA01EE01F}" destId="{CE756D63-F3F8-4C0B-B996-4A06E5FA30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84B83-A83D-40AA-8728-BF24F509E2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19085CC-5DEB-43D9-93F3-FDDBA8CDDE45}">
      <dgm:prSet phldrT="[Text]" custT="1"/>
      <dgm:spPr/>
      <dgm:t>
        <a:bodyPr/>
        <a:lstStyle/>
        <a:p>
          <a:r>
            <a:rPr lang="de-DE" sz="2000" dirty="0"/>
            <a:t>Ausstattung</a:t>
          </a:r>
        </a:p>
      </dgm:t>
    </dgm:pt>
    <dgm:pt modelId="{CE57AE27-7D5F-4FAF-B67A-D46411077FC1}" type="parTrans" cxnId="{2087BF67-6967-4E7C-A8A7-D0186E7AAE4B}">
      <dgm:prSet/>
      <dgm:spPr/>
      <dgm:t>
        <a:bodyPr/>
        <a:lstStyle/>
        <a:p>
          <a:endParaRPr lang="de-DE"/>
        </a:p>
      </dgm:t>
    </dgm:pt>
    <dgm:pt modelId="{ACFA0D5D-C13E-4038-B727-45C1FA622D0C}" type="sibTrans" cxnId="{2087BF67-6967-4E7C-A8A7-D0186E7AAE4B}">
      <dgm:prSet/>
      <dgm:spPr/>
      <dgm:t>
        <a:bodyPr/>
        <a:lstStyle/>
        <a:p>
          <a:endParaRPr lang="de-DE"/>
        </a:p>
      </dgm:t>
    </dgm:pt>
    <dgm:pt modelId="{C46C592B-A0BD-4A5E-8136-4EF63E1F3AD0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600" dirty="0"/>
            <a:t>Regensensor: String</a:t>
          </a:r>
        </a:p>
      </dgm:t>
    </dgm:pt>
    <dgm:pt modelId="{AF1862C4-5A35-4EEC-BE69-E1737B717BFF}" type="parTrans" cxnId="{F8D2E6D7-A00B-458B-AA38-E852C55B2366}">
      <dgm:prSet/>
      <dgm:spPr/>
      <dgm:t>
        <a:bodyPr/>
        <a:lstStyle/>
        <a:p>
          <a:endParaRPr lang="de-DE"/>
        </a:p>
      </dgm:t>
    </dgm:pt>
    <dgm:pt modelId="{643F5E15-6FFA-45B5-9F9D-5282E82C53D5}" type="sibTrans" cxnId="{F8D2E6D7-A00B-458B-AA38-E852C55B2366}">
      <dgm:prSet/>
      <dgm:spPr/>
      <dgm:t>
        <a:bodyPr/>
        <a:lstStyle/>
        <a:p>
          <a:endParaRPr lang="de-DE"/>
        </a:p>
      </dgm:t>
    </dgm:pt>
    <dgm:pt modelId="{7C5D5494-5302-4EA5-8B5A-3DC703E60633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600" dirty="0"/>
            <a:t>Klimaanlage: String</a:t>
          </a:r>
        </a:p>
      </dgm:t>
    </dgm:pt>
    <dgm:pt modelId="{4C7833F4-3823-4E8C-8183-E9BC98C0D4DC}" type="parTrans" cxnId="{362B4F2D-C1D1-4704-B76E-08012489F9E3}">
      <dgm:prSet/>
      <dgm:spPr/>
      <dgm:t>
        <a:bodyPr/>
        <a:lstStyle/>
        <a:p>
          <a:endParaRPr lang="de-DE"/>
        </a:p>
      </dgm:t>
    </dgm:pt>
    <dgm:pt modelId="{312D4C86-D93C-4AF8-9374-19929230D0AC}" type="sibTrans" cxnId="{362B4F2D-C1D1-4704-B76E-08012489F9E3}">
      <dgm:prSet/>
      <dgm:spPr/>
      <dgm:t>
        <a:bodyPr/>
        <a:lstStyle/>
        <a:p>
          <a:endParaRPr lang="de-DE"/>
        </a:p>
      </dgm:t>
    </dgm:pt>
    <dgm:pt modelId="{C9FA7BBD-2A42-4900-9A61-195B23FBCAD6}" type="pres">
      <dgm:prSet presAssocID="{94D84B83-A83D-40AA-8728-BF24F509E20C}" presName="Name0" presStyleCnt="0">
        <dgm:presLayoutVars>
          <dgm:dir/>
          <dgm:animLvl val="lvl"/>
          <dgm:resizeHandles val="exact"/>
        </dgm:presLayoutVars>
      </dgm:prSet>
      <dgm:spPr/>
    </dgm:pt>
    <dgm:pt modelId="{8A261350-7EB5-4BB6-9B89-A1F9DB1A3E20}" type="pres">
      <dgm:prSet presAssocID="{D19085CC-5DEB-43D9-93F3-FDDBA8CDDE45}" presName="composite" presStyleCnt="0"/>
      <dgm:spPr/>
    </dgm:pt>
    <dgm:pt modelId="{FE82299B-8779-4996-A1B3-BD0A4D372F2E}" type="pres">
      <dgm:prSet presAssocID="{D19085CC-5DEB-43D9-93F3-FDDBA8CDDE45}" presName="parTx" presStyleLbl="alignNode1" presStyleIdx="0" presStyleCnt="1" custLinFactNeighborX="245" custLinFactNeighborY="-239">
        <dgm:presLayoutVars>
          <dgm:chMax val="0"/>
          <dgm:chPref val="0"/>
          <dgm:bulletEnabled val="1"/>
        </dgm:presLayoutVars>
      </dgm:prSet>
      <dgm:spPr/>
    </dgm:pt>
    <dgm:pt modelId="{70DFD3CA-5140-45F2-B580-230D7C09B796}" type="pres">
      <dgm:prSet presAssocID="{D19085CC-5DEB-43D9-93F3-FDDBA8CDDE45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362B4F2D-C1D1-4704-B76E-08012489F9E3}" srcId="{D19085CC-5DEB-43D9-93F3-FDDBA8CDDE45}" destId="{7C5D5494-5302-4EA5-8B5A-3DC703E60633}" srcOrd="1" destOrd="0" parTransId="{4C7833F4-3823-4E8C-8183-E9BC98C0D4DC}" sibTransId="{312D4C86-D93C-4AF8-9374-19929230D0AC}"/>
    <dgm:cxn modelId="{18A33330-5706-4D30-B2AF-E25075340B6A}" type="presOf" srcId="{D19085CC-5DEB-43D9-93F3-FDDBA8CDDE45}" destId="{FE82299B-8779-4996-A1B3-BD0A4D372F2E}" srcOrd="0" destOrd="0" presId="urn:microsoft.com/office/officeart/2005/8/layout/hList1"/>
    <dgm:cxn modelId="{2087BF67-6967-4E7C-A8A7-D0186E7AAE4B}" srcId="{94D84B83-A83D-40AA-8728-BF24F509E20C}" destId="{D19085CC-5DEB-43D9-93F3-FDDBA8CDDE45}" srcOrd="0" destOrd="0" parTransId="{CE57AE27-7D5F-4FAF-B67A-D46411077FC1}" sibTransId="{ACFA0D5D-C13E-4038-B727-45C1FA622D0C}"/>
    <dgm:cxn modelId="{CD000088-1CCF-42F4-947D-B5C0E97C0AE8}" type="presOf" srcId="{94D84B83-A83D-40AA-8728-BF24F509E20C}" destId="{C9FA7BBD-2A42-4900-9A61-195B23FBCAD6}" srcOrd="0" destOrd="0" presId="urn:microsoft.com/office/officeart/2005/8/layout/hList1"/>
    <dgm:cxn modelId="{E3D77A98-2AA8-47BF-BB8B-8FBFC55F2057}" type="presOf" srcId="{C46C592B-A0BD-4A5E-8136-4EF63E1F3AD0}" destId="{70DFD3CA-5140-45F2-B580-230D7C09B796}" srcOrd="0" destOrd="0" presId="urn:microsoft.com/office/officeart/2005/8/layout/hList1"/>
    <dgm:cxn modelId="{F8D2E6D7-A00B-458B-AA38-E852C55B2366}" srcId="{D19085CC-5DEB-43D9-93F3-FDDBA8CDDE45}" destId="{C46C592B-A0BD-4A5E-8136-4EF63E1F3AD0}" srcOrd="0" destOrd="0" parTransId="{AF1862C4-5A35-4EEC-BE69-E1737B717BFF}" sibTransId="{643F5E15-6FFA-45B5-9F9D-5282E82C53D5}"/>
    <dgm:cxn modelId="{9BFE54E3-2C68-42C0-86FB-104689A4ABF6}" type="presOf" srcId="{7C5D5494-5302-4EA5-8B5A-3DC703E60633}" destId="{70DFD3CA-5140-45F2-B580-230D7C09B796}" srcOrd="0" destOrd="1" presId="urn:microsoft.com/office/officeart/2005/8/layout/hList1"/>
    <dgm:cxn modelId="{2F25F265-E213-4CE0-8E60-7E4030A10F84}" type="presParOf" srcId="{C9FA7BBD-2A42-4900-9A61-195B23FBCAD6}" destId="{8A261350-7EB5-4BB6-9B89-A1F9DB1A3E20}" srcOrd="0" destOrd="0" presId="urn:microsoft.com/office/officeart/2005/8/layout/hList1"/>
    <dgm:cxn modelId="{1D1C74B6-DC01-4BF7-8E22-B2F31A9F8C05}" type="presParOf" srcId="{8A261350-7EB5-4BB6-9B89-A1F9DB1A3E20}" destId="{FE82299B-8779-4996-A1B3-BD0A4D372F2E}" srcOrd="0" destOrd="0" presId="urn:microsoft.com/office/officeart/2005/8/layout/hList1"/>
    <dgm:cxn modelId="{DB649B55-1F56-43B6-9C0E-DD7193F93AC0}" type="presParOf" srcId="{8A261350-7EB5-4BB6-9B89-A1F9DB1A3E20}" destId="{70DFD3CA-5140-45F2-B580-230D7C09B7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030421-DACA-40FD-B2CA-6AF2B4A9B0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1182DED-D67D-4FC2-A327-4AB81DFEAF51}">
      <dgm:prSet phldrT="[Text]" custT="1"/>
      <dgm:spPr/>
      <dgm:t>
        <a:bodyPr/>
        <a:lstStyle/>
        <a:p>
          <a:r>
            <a:rPr lang="de-DE" sz="1800" dirty="0"/>
            <a:t>Student</a:t>
          </a:r>
        </a:p>
      </dgm:t>
    </dgm:pt>
    <dgm:pt modelId="{179F8426-6126-4920-8E20-3807A1BDD338}" type="parTrans" cxnId="{1607D9F1-B7A6-4A11-AC94-4DD1C5A35665}">
      <dgm:prSet/>
      <dgm:spPr/>
      <dgm:t>
        <a:bodyPr/>
        <a:lstStyle/>
        <a:p>
          <a:endParaRPr lang="de-DE"/>
        </a:p>
      </dgm:t>
    </dgm:pt>
    <dgm:pt modelId="{B04DE0A7-03FE-4F89-91D4-CD2783492D8B}" type="sibTrans" cxnId="{1607D9F1-B7A6-4A11-AC94-4DD1C5A35665}">
      <dgm:prSet/>
      <dgm:spPr/>
      <dgm:t>
        <a:bodyPr/>
        <a:lstStyle/>
        <a:p>
          <a:endParaRPr lang="de-DE"/>
        </a:p>
      </dgm:t>
    </dgm:pt>
    <dgm:pt modelId="{3C72DE74-86AB-48BF-81B7-2B404A546887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ID: </a:t>
          </a:r>
          <a:r>
            <a:rPr lang="de-DE" sz="1600" dirty="0" err="1"/>
            <a:t>int</a:t>
          </a:r>
          <a:endParaRPr lang="de-DE" sz="1600" dirty="0"/>
        </a:p>
      </dgm:t>
    </dgm:pt>
    <dgm:pt modelId="{3E46B258-09D9-4CB3-83D6-4D7F163750D0}" type="parTrans" cxnId="{4AB9F4E2-2084-4DA1-9A30-D7FB0F25212A}">
      <dgm:prSet/>
      <dgm:spPr/>
      <dgm:t>
        <a:bodyPr/>
        <a:lstStyle/>
        <a:p>
          <a:endParaRPr lang="de-DE"/>
        </a:p>
      </dgm:t>
    </dgm:pt>
    <dgm:pt modelId="{2241A0E7-84DB-474A-B978-8C48E4F8275E}" type="sibTrans" cxnId="{4AB9F4E2-2084-4DA1-9A30-D7FB0F25212A}">
      <dgm:prSet/>
      <dgm:spPr/>
      <dgm:t>
        <a:bodyPr/>
        <a:lstStyle/>
        <a:p>
          <a:endParaRPr lang="de-DE"/>
        </a:p>
      </dgm:t>
    </dgm:pt>
    <dgm:pt modelId="{D777C6BF-5CF1-4626-BF9E-68D91B1E1118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Name: String</a:t>
          </a:r>
        </a:p>
      </dgm:t>
    </dgm:pt>
    <dgm:pt modelId="{5528BB4B-2BB7-45A2-A092-712506C2F0BC}" type="parTrans" cxnId="{5DB798DE-0947-41A8-8F1A-C0CD7EA72BBC}">
      <dgm:prSet/>
      <dgm:spPr/>
      <dgm:t>
        <a:bodyPr/>
        <a:lstStyle/>
        <a:p>
          <a:endParaRPr lang="de-DE"/>
        </a:p>
      </dgm:t>
    </dgm:pt>
    <dgm:pt modelId="{C68EDC36-55F3-45EB-AD68-97BE71B9D9D0}" type="sibTrans" cxnId="{5DB798DE-0947-41A8-8F1A-C0CD7EA72BBC}">
      <dgm:prSet/>
      <dgm:spPr/>
      <dgm:t>
        <a:bodyPr/>
        <a:lstStyle/>
        <a:p>
          <a:endParaRPr lang="de-DE"/>
        </a:p>
      </dgm:t>
    </dgm:pt>
    <dgm:pt modelId="{44C6CD7C-7A98-4372-AC1B-712E8A06CCF9}">
      <dgm:prSet phldrT="[Text]" custT="1"/>
      <dgm:spPr/>
      <dgm:t>
        <a:bodyPr/>
        <a:lstStyle/>
        <a:p>
          <a:pPr>
            <a:buNone/>
          </a:pPr>
          <a:r>
            <a:rPr lang="de-DE" sz="1600" dirty="0"/>
            <a:t>Kurse: List&lt;Kurs&gt;</a:t>
          </a:r>
        </a:p>
      </dgm:t>
    </dgm:pt>
    <dgm:pt modelId="{6DB4CB37-FB16-48A3-AA08-55E98B5E60ED}" type="parTrans" cxnId="{E9D1C641-F426-4ED5-910D-62E158C7159A}">
      <dgm:prSet/>
      <dgm:spPr/>
      <dgm:t>
        <a:bodyPr/>
        <a:lstStyle/>
        <a:p>
          <a:endParaRPr lang="de-DE"/>
        </a:p>
      </dgm:t>
    </dgm:pt>
    <dgm:pt modelId="{8C8283EC-3D37-4BD3-89E8-942BA7D8F447}" type="sibTrans" cxnId="{E9D1C641-F426-4ED5-910D-62E158C7159A}">
      <dgm:prSet/>
      <dgm:spPr/>
      <dgm:t>
        <a:bodyPr/>
        <a:lstStyle/>
        <a:p>
          <a:endParaRPr lang="de-DE"/>
        </a:p>
      </dgm:t>
    </dgm:pt>
    <dgm:pt modelId="{CF4B1865-D79B-4F3F-9A71-F72B21A90070}" type="pres">
      <dgm:prSet presAssocID="{B9030421-DACA-40FD-B2CA-6AF2B4A9B070}" presName="Name0" presStyleCnt="0">
        <dgm:presLayoutVars>
          <dgm:dir/>
          <dgm:animLvl val="lvl"/>
          <dgm:resizeHandles val="exact"/>
        </dgm:presLayoutVars>
      </dgm:prSet>
      <dgm:spPr/>
    </dgm:pt>
    <dgm:pt modelId="{56220125-C101-4088-A928-7A6EA01EE01F}" type="pres">
      <dgm:prSet presAssocID="{D1182DED-D67D-4FC2-A327-4AB81DFEAF51}" presName="composite" presStyleCnt="0"/>
      <dgm:spPr/>
    </dgm:pt>
    <dgm:pt modelId="{4D9A209D-C199-4201-A45E-E0A3690FB121}" type="pres">
      <dgm:prSet presAssocID="{D1182DED-D67D-4FC2-A327-4AB81DFEAF51}" presName="parTx" presStyleLbl="alignNode1" presStyleIdx="0" presStyleCnt="1" custLinFactNeighborX="-1536" custLinFactNeighborY="2042">
        <dgm:presLayoutVars>
          <dgm:chMax val="0"/>
          <dgm:chPref val="0"/>
          <dgm:bulletEnabled val="1"/>
        </dgm:presLayoutVars>
      </dgm:prSet>
      <dgm:spPr/>
    </dgm:pt>
    <dgm:pt modelId="{CE756D63-F3F8-4C0B-B996-4A06E5FA3081}" type="pres">
      <dgm:prSet presAssocID="{D1182DED-D67D-4FC2-A327-4AB81DFEAF51}" presName="desTx" presStyleLbl="alignAccFollowNode1" presStyleIdx="0" presStyleCnt="1" custLinFactNeighborX="-5012" custLinFactNeighborY="-473">
        <dgm:presLayoutVars>
          <dgm:bulletEnabled val="1"/>
        </dgm:presLayoutVars>
      </dgm:prSet>
      <dgm:spPr/>
    </dgm:pt>
  </dgm:ptLst>
  <dgm:cxnLst>
    <dgm:cxn modelId="{B7EA7221-53C8-40D0-AA07-21CC7D4B8825}" type="presOf" srcId="{B9030421-DACA-40FD-B2CA-6AF2B4A9B070}" destId="{CF4B1865-D79B-4F3F-9A71-F72B21A90070}" srcOrd="0" destOrd="0" presId="urn:microsoft.com/office/officeart/2005/8/layout/hList1"/>
    <dgm:cxn modelId="{E9D1C641-F426-4ED5-910D-62E158C7159A}" srcId="{D1182DED-D67D-4FC2-A327-4AB81DFEAF51}" destId="{44C6CD7C-7A98-4372-AC1B-712E8A06CCF9}" srcOrd="2" destOrd="0" parTransId="{6DB4CB37-FB16-48A3-AA08-55E98B5E60ED}" sibTransId="{8C8283EC-3D37-4BD3-89E8-942BA7D8F447}"/>
    <dgm:cxn modelId="{92A9AA50-426B-45B1-9ED1-31FE70E74165}" type="presOf" srcId="{44C6CD7C-7A98-4372-AC1B-712E8A06CCF9}" destId="{CE756D63-F3F8-4C0B-B996-4A06E5FA3081}" srcOrd="0" destOrd="2" presId="urn:microsoft.com/office/officeart/2005/8/layout/hList1"/>
    <dgm:cxn modelId="{C67C3E7A-DC01-4016-9997-17EA181E785C}" type="presOf" srcId="{D1182DED-D67D-4FC2-A327-4AB81DFEAF51}" destId="{4D9A209D-C199-4201-A45E-E0A3690FB121}" srcOrd="0" destOrd="0" presId="urn:microsoft.com/office/officeart/2005/8/layout/hList1"/>
    <dgm:cxn modelId="{F14412AB-B834-4803-BEF0-23C68DD41AAF}" type="presOf" srcId="{3C72DE74-86AB-48BF-81B7-2B404A546887}" destId="{CE756D63-F3F8-4C0B-B996-4A06E5FA3081}" srcOrd="0" destOrd="0" presId="urn:microsoft.com/office/officeart/2005/8/layout/hList1"/>
    <dgm:cxn modelId="{D77FDDBB-B35D-44AB-B5C6-34770CC37102}" type="presOf" srcId="{D777C6BF-5CF1-4626-BF9E-68D91B1E1118}" destId="{CE756D63-F3F8-4C0B-B996-4A06E5FA3081}" srcOrd="0" destOrd="1" presId="urn:microsoft.com/office/officeart/2005/8/layout/hList1"/>
    <dgm:cxn modelId="{5DB798DE-0947-41A8-8F1A-C0CD7EA72BBC}" srcId="{D1182DED-D67D-4FC2-A327-4AB81DFEAF51}" destId="{D777C6BF-5CF1-4626-BF9E-68D91B1E1118}" srcOrd="1" destOrd="0" parTransId="{5528BB4B-2BB7-45A2-A092-712506C2F0BC}" sibTransId="{C68EDC36-55F3-45EB-AD68-97BE71B9D9D0}"/>
    <dgm:cxn modelId="{4AB9F4E2-2084-4DA1-9A30-D7FB0F25212A}" srcId="{D1182DED-D67D-4FC2-A327-4AB81DFEAF51}" destId="{3C72DE74-86AB-48BF-81B7-2B404A546887}" srcOrd="0" destOrd="0" parTransId="{3E46B258-09D9-4CB3-83D6-4D7F163750D0}" sibTransId="{2241A0E7-84DB-474A-B978-8C48E4F8275E}"/>
    <dgm:cxn modelId="{1607D9F1-B7A6-4A11-AC94-4DD1C5A35665}" srcId="{B9030421-DACA-40FD-B2CA-6AF2B4A9B070}" destId="{D1182DED-D67D-4FC2-A327-4AB81DFEAF51}" srcOrd="0" destOrd="0" parTransId="{179F8426-6126-4920-8E20-3807A1BDD338}" sibTransId="{B04DE0A7-03FE-4F89-91D4-CD2783492D8B}"/>
    <dgm:cxn modelId="{585D06F4-E36C-4F3E-9BDA-9EA252636D8E}" type="presParOf" srcId="{CF4B1865-D79B-4F3F-9A71-F72B21A90070}" destId="{56220125-C101-4088-A928-7A6EA01EE01F}" srcOrd="0" destOrd="0" presId="urn:microsoft.com/office/officeart/2005/8/layout/hList1"/>
    <dgm:cxn modelId="{E4901C91-028B-4B1F-92AD-1370CDC77FE2}" type="presParOf" srcId="{56220125-C101-4088-A928-7A6EA01EE01F}" destId="{4D9A209D-C199-4201-A45E-E0A3690FB121}" srcOrd="0" destOrd="0" presId="urn:microsoft.com/office/officeart/2005/8/layout/hList1"/>
    <dgm:cxn modelId="{17F317CB-0B7A-4E18-828A-F560A219DD78}" type="presParOf" srcId="{56220125-C101-4088-A928-7A6EA01EE01F}" destId="{CE756D63-F3F8-4C0B-B996-4A06E5FA30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D84B83-A83D-40AA-8728-BF24F509E2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19085CC-5DEB-43D9-93F3-FDDBA8CDDE45}">
      <dgm:prSet phldrT="[Text]" custT="1"/>
      <dgm:spPr/>
      <dgm:t>
        <a:bodyPr/>
        <a:lstStyle/>
        <a:p>
          <a:r>
            <a:rPr lang="de-DE" sz="1800" dirty="0"/>
            <a:t>Kurse</a:t>
          </a:r>
        </a:p>
      </dgm:t>
    </dgm:pt>
    <dgm:pt modelId="{CE57AE27-7D5F-4FAF-B67A-D46411077FC1}" type="parTrans" cxnId="{2087BF67-6967-4E7C-A8A7-D0186E7AAE4B}">
      <dgm:prSet/>
      <dgm:spPr/>
      <dgm:t>
        <a:bodyPr/>
        <a:lstStyle/>
        <a:p>
          <a:endParaRPr lang="de-DE"/>
        </a:p>
      </dgm:t>
    </dgm:pt>
    <dgm:pt modelId="{ACFA0D5D-C13E-4038-B727-45C1FA622D0C}" type="sibTrans" cxnId="{2087BF67-6967-4E7C-A8A7-D0186E7AAE4B}">
      <dgm:prSet/>
      <dgm:spPr/>
      <dgm:t>
        <a:bodyPr/>
        <a:lstStyle/>
        <a:p>
          <a:endParaRPr lang="de-DE"/>
        </a:p>
      </dgm:t>
    </dgm:pt>
    <dgm:pt modelId="{C46C592B-A0BD-4A5E-8136-4EF63E1F3AD0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600" dirty="0"/>
            <a:t>PP: String</a:t>
          </a:r>
        </a:p>
      </dgm:t>
    </dgm:pt>
    <dgm:pt modelId="{AF1862C4-5A35-4EEC-BE69-E1737B717BFF}" type="parTrans" cxnId="{F8D2E6D7-A00B-458B-AA38-E852C55B2366}">
      <dgm:prSet/>
      <dgm:spPr/>
      <dgm:t>
        <a:bodyPr/>
        <a:lstStyle/>
        <a:p>
          <a:endParaRPr lang="de-DE"/>
        </a:p>
      </dgm:t>
    </dgm:pt>
    <dgm:pt modelId="{643F5E15-6FFA-45B5-9F9D-5282E82C53D5}" type="sibTrans" cxnId="{F8D2E6D7-A00B-458B-AA38-E852C55B2366}">
      <dgm:prSet/>
      <dgm:spPr/>
      <dgm:t>
        <a:bodyPr/>
        <a:lstStyle/>
        <a:p>
          <a:endParaRPr lang="de-DE"/>
        </a:p>
      </dgm:t>
    </dgm:pt>
    <dgm:pt modelId="{4ACFEE95-6057-40ED-9000-5F8744932911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600" dirty="0"/>
            <a:t>Teilnehmer: List&lt;Student&gt;</a:t>
          </a:r>
        </a:p>
      </dgm:t>
    </dgm:pt>
    <dgm:pt modelId="{270174DA-599A-4F32-A235-14FAD27BC643}" type="parTrans" cxnId="{E4CC49E5-B0E4-4130-B46C-A32ACED9AB86}">
      <dgm:prSet/>
      <dgm:spPr/>
      <dgm:t>
        <a:bodyPr/>
        <a:lstStyle/>
        <a:p>
          <a:endParaRPr lang="de-DE"/>
        </a:p>
      </dgm:t>
    </dgm:pt>
    <dgm:pt modelId="{E6E5C9B3-23CD-4BA5-9842-5BADA5A40BFA}" type="sibTrans" cxnId="{E4CC49E5-B0E4-4130-B46C-A32ACED9AB86}">
      <dgm:prSet/>
      <dgm:spPr/>
      <dgm:t>
        <a:bodyPr/>
        <a:lstStyle/>
        <a:p>
          <a:endParaRPr lang="de-DE"/>
        </a:p>
      </dgm:t>
    </dgm:pt>
    <dgm:pt modelId="{5687883B-AB21-4DAC-9808-658BCFF403C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sz="1600" dirty="0"/>
            <a:t>Kurs: String</a:t>
          </a:r>
        </a:p>
      </dgm:t>
    </dgm:pt>
    <dgm:pt modelId="{E8CE34BC-9ECD-4682-9399-8C3679F41859}" type="parTrans" cxnId="{B0ED0811-956B-451D-A10B-19B1F47F1734}">
      <dgm:prSet/>
      <dgm:spPr/>
      <dgm:t>
        <a:bodyPr/>
        <a:lstStyle/>
        <a:p>
          <a:endParaRPr lang="de-DE"/>
        </a:p>
      </dgm:t>
    </dgm:pt>
    <dgm:pt modelId="{863A207F-5DBC-4F1B-99B4-567E8161AE4C}" type="sibTrans" cxnId="{B0ED0811-956B-451D-A10B-19B1F47F1734}">
      <dgm:prSet/>
      <dgm:spPr/>
      <dgm:t>
        <a:bodyPr/>
        <a:lstStyle/>
        <a:p>
          <a:endParaRPr lang="de-DE"/>
        </a:p>
      </dgm:t>
    </dgm:pt>
    <dgm:pt modelId="{C9FA7BBD-2A42-4900-9A61-195B23FBCAD6}" type="pres">
      <dgm:prSet presAssocID="{94D84B83-A83D-40AA-8728-BF24F509E20C}" presName="Name0" presStyleCnt="0">
        <dgm:presLayoutVars>
          <dgm:dir/>
          <dgm:animLvl val="lvl"/>
          <dgm:resizeHandles val="exact"/>
        </dgm:presLayoutVars>
      </dgm:prSet>
      <dgm:spPr/>
    </dgm:pt>
    <dgm:pt modelId="{8A261350-7EB5-4BB6-9B89-A1F9DB1A3E20}" type="pres">
      <dgm:prSet presAssocID="{D19085CC-5DEB-43D9-93F3-FDDBA8CDDE45}" presName="composite" presStyleCnt="0"/>
      <dgm:spPr/>
    </dgm:pt>
    <dgm:pt modelId="{FE82299B-8779-4996-A1B3-BD0A4D372F2E}" type="pres">
      <dgm:prSet presAssocID="{D19085CC-5DEB-43D9-93F3-FDDBA8CDDE45}" presName="parTx" presStyleLbl="alignNode1" presStyleIdx="0" presStyleCnt="1" custLinFactNeighborX="1630" custLinFactNeighborY="1650">
        <dgm:presLayoutVars>
          <dgm:chMax val="0"/>
          <dgm:chPref val="0"/>
          <dgm:bulletEnabled val="1"/>
        </dgm:presLayoutVars>
      </dgm:prSet>
      <dgm:spPr/>
    </dgm:pt>
    <dgm:pt modelId="{70DFD3CA-5140-45F2-B580-230D7C09B796}" type="pres">
      <dgm:prSet presAssocID="{D19085CC-5DEB-43D9-93F3-FDDBA8CDDE45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B0ED0811-956B-451D-A10B-19B1F47F1734}" srcId="{D19085CC-5DEB-43D9-93F3-FDDBA8CDDE45}" destId="{5687883B-AB21-4DAC-9808-658BCFF403CF}" srcOrd="1" destOrd="0" parTransId="{E8CE34BC-9ECD-4682-9399-8C3679F41859}" sibTransId="{863A207F-5DBC-4F1B-99B4-567E8161AE4C}"/>
    <dgm:cxn modelId="{18A33330-5706-4D30-B2AF-E25075340B6A}" type="presOf" srcId="{D19085CC-5DEB-43D9-93F3-FDDBA8CDDE45}" destId="{FE82299B-8779-4996-A1B3-BD0A4D372F2E}" srcOrd="0" destOrd="0" presId="urn:microsoft.com/office/officeart/2005/8/layout/hList1"/>
    <dgm:cxn modelId="{2087BF67-6967-4E7C-A8A7-D0186E7AAE4B}" srcId="{94D84B83-A83D-40AA-8728-BF24F509E20C}" destId="{D19085CC-5DEB-43D9-93F3-FDDBA8CDDE45}" srcOrd="0" destOrd="0" parTransId="{CE57AE27-7D5F-4FAF-B67A-D46411077FC1}" sibTransId="{ACFA0D5D-C13E-4038-B727-45C1FA622D0C}"/>
    <dgm:cxn modelId="{3BC15B80-934C-466D-838B-D1978F76063A}" type="presOf" srcId="{5687883B-AB21-4DAC-9808-658BCFF403CF}" destId="{70DFD3CA-5140-45F2-B580-230D7C09B796}" srcOrd="0" destOrd="1" presId="urn:microsoft.com/office/officeart/2005/8/layout/hList1"/>
    <dgm:cxn modelId="{CD000088-1CCF-42F4-947D-B5C0E97C0AE8}" type="presOf" srcId="{94D84B83-A83D-40AA-8728-BF24F509E20C}" destId="{C9FA7BBD-2A42-4900-9A61-195B23FBCAD6}" srcOrd="0" destOrd="0" presId="urn:microsoft.com/office/officeart/2005/8/layout/hList1"/>
    <dgm:cxn modelId="{E3D77A98-2AA8-47BF-BB8B-8FBFC55F2057}" type="presOf" srcId="{C46C592B-A0BD-4A5E-8136-4EF63E1F3AD0}" destId="{70DFD3CA-5140-45F2-B580-230D7C09B796}" srcOrd="0" destOrd="0" presId="urn:microsoft.com/office/officeart/2005/8/layout/hList1"/>
    <dgm:cxn modelId="{F8D2E6D7-A00B-458B-AA38-E852C55B2366}" srcId="{D19085CC-5DEB-43D9-93F3-FDDBA8CDDE45}" destId="{C46C592B-A0BD-4A5E-8136-4EF63E1F3AD0}" srcOrd="0" destOrd="0" parTransId="{AF1862C4-5A35-4EEC-BE69-E1737B717BFF}" sibTransId="{643F5E15-6FFA-45B5-9F9D-5282E82C53D5}"/>
    <dgm:cxn modelId="{33AFD4DA-DC60-47AB-A608-ADF9EE43B8E4}" type="presOf" srcId="{4ACFEE95-6057-40ED-9000-5F8744932911}" destId="{70DFD3CA-5140-45F2-B580-230D7C09B796}" srcOrd="0" destOrd="2" presId="urn:microsoft.com/office/officeart/2005/8/layout/hList1"/>
    <dgm:cxn modelId="{E4CC49E5-B0E4-4130-B46C-A32ACED9AB86}" srcId="{D19085CC-5DEB-43D9-93F3-FDDBA8CDDE45}" destId="{4ACFEE95-6057-40ED-9000-5F8744932911}" srcOrd="2" destOrd="0" parTransId="{270174DA-599A-4F32-A235-14FAD27BC643}" sibTransId="{E6E5C9B3-23CD-4BA5-9842-5BADA5A40BFA}"/>
    <dgm:cxn modelId="{2F25F265-E213-4CE0-8E60-7E4030A10F84}" type="presParOf" srcId="{C9FA7BBD-2A42-4900-9A61-195B23FBCAD6}" destId="{8A261350-7EB5-4BB6-9B89-A1F9DB1A3E20}" srcOrd="0" destOrd="0" presId="urn:microsoft.com/office/officeart/2005/8/layout/hList1"/>
    <dgm:cxn modelId="{1D1C74B6-DC01-4BF7-8E22-B2F31A9F8C05}" type="presParOf" srcId="{8A261350-7EB5-4BB6-9B89-A1F9DB1A3E20}" destId="{FE82299B-8779-4996-A1B3-BD0A4D372F2E}" srcOrd="0" destOrd="0" presId="urn:microsoft.com/office/officeart/2005/8/layout/hList1"/>
    <dgm:cxn modelId="{DB649B55-1F56-43B6-9C0E-DD7193F93AC0}" type="presParOf" srcId="{8A261350-7EB5-4BB6-9B89-A1F9DB1A3E20}" destId="{70DFD3CA-5140-45F2-B580-230D7C09B7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A209D-C199-4201-A45E-E0A3690FB121}">
      <dsp:nvSpPr>
        <dsp:cNvPr id="0" name=""/>
        <dsp:cNvSpPr/>
      </dsp:nvSpPr>
      <dsp:spPr>
        <a:xfrm>
          <a:off x="0" y="14712"/>
          <a:ext cx="1945655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Auto</a:t>
          </a:r>
        </a:p>
      </dsp:txBody>
      <dsp:txXfrm>
        <a:off x="0" y="14712"/>
        <a:ext cx="1945655" cy="633600"/>
      </dsp:txXfrm>
    </dsp:sp>
    <dsp:sp modelId="{CE756D63-F3F8-4C0B-B996-4A06E5FA3081}">
      <dsp:nvSpPr>
        <dsp:cNvPr id="0" name=""/>
        <dsp:cNvSpPr/>
      </dsp:nvSpPr>
      <dsp:spPr>
        <a:xfrm>
          <a:off x="0" y="630803"/>
          <a:ext cx="1945655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ID: </a:t>
          </a:r>
          <a:r>
            <a:rPr lang="de-DE" sz="1600" kern="1200" dirty="0" err="1"/>
            <a:t>int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Name: String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List&lt;Ausstattung&gt;</a:t>
          </a:r>
        </a:p>
      </dsp:txBody>
      <dsp:txXfrm>
        <a:off x="0" y="630803"/>
        <a:ext cx="1945655" cy="966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299B-8779-4996-A1B3-BD0A4D372F2E}">
      <dsp:nvSpPr>
        <dsp:cNvPr id="0" name=""/>
        <dsp:cNvSpPr/>
      </dsp:nvSpPr>
      <dsp:spPr>
        <a:xfrm>
          <a:off x="0" y="1429"/>
          <a:ext cx="223224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Ausstattung</a:t>
          </a:r>
        </a:p>
      </dsp:txBody>
      <dsp:txXfrm>
        <a:off x="0" y="1429"/>
        <a:ext cx="2232249" cy="547200"/>
      </dsp:txXfrm>
    </dsp:sp>
    <dsp:sp modelId="{70DFD3CA-5140-45F2-B580-230D7C09B796}">
      <dsp:nvSpPr>
        <dsp:cNvPr id="0" name=""/>
        <dsp:cNvSpPr/>
      </dsp:nvSpPr>
      <dsp:spPr>
        <a:xfrm>
          <a:off x="0" y="549937"/>
          <a:ext cx="22322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600" kern="1200" dirty="0"/>
            <a:t>Regensensor: String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600" kern="1200" dirty="0"/>
            <a:t>Klimaanlage: String</a:t>
          </a:r>
        </a:p>
      </dsp:txBody>
      <dsp:txXfrm>
        <a:off x="0" y="549937"/>
        <a:ext cx="2232249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A209D-C199-4201-A45E-E0A3690FB121}">
      <dsp:nvSpPr>
        <dsp:cNvPr id="0" name=""/>
        <dsp:cNvSpPr/>
      </dsp:nvSpPr>
      <dsp:spPr>
        <a:xfrm>
          <a:off x="0" y="28246"/>
          <a:ext cx="163946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Student</a:t>
          </a:r>
        </a:p>
      </dsp:txBody>
      <dsp:txXfrm>
        <a:off x="0" y="28246"/>
        <a:ext cx="1639464" cy="576000"/>
      </dsp:txXfrm>
    </dsp:sp>
    <dsp:sp modelId="{CE756D63-F3F8-4C0B-B996-4A06E5FA3081}">
      <dsp:nvSpPr>
        <dsp:cNvPr id="0" name=""/>
        <dsp:cNvSpPr/>
      </dsp:nvSpPr>
      <dsp:spPr>
        <a:xfrm>
          <a:off x="0" y="587940"/>
          <a:ext cx="1639464" cy="9607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ID: </a:t>
          </a:r>
          <a:r>
            <a:rPr lang="de-DE" sz="1600" kern="1200" dirty="0" err="1"/>
            <a:t>int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Name: String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Kurse: List&lt;Kurs&gt;</a:t>
          </a:r>
        </a:p>
      </dsp:txBody>
      <dsp:txXfrm>
        <a:off x="0" y="587940"/>
        <a:ext cx="1639464" cy="960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299B-8779-4996-A1B3-BD0A4D372F2E}">
      <dsp:nvSpPr>
        <dsp:cNvPr id="0" name=""/>
        <dsp:cNvSpPr/>
      </dsp:nvSpPr>
      <dsp:spPr>
        <a:xfrm>
          <a:off x="0" y="30374"/>
          <a:ext cx="243564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Kurse</a:t>
          </a:r>
        </a:p>
      </dsp:txBody>
      <dsp:txXfrm>
        <a:off x="0" y="30374"/>
        <a:ext cx="2435644" cy="633600"/>
      </dsp:txXfrm>
    </dsp:sp>
    <dsp:sp modelId="{70DFD3CA-5140-45F2-B580-230D7C09B796}">
      <dsp:nvSpPr>
        <dsp:cNvPr id="0" name=""/>
        <dsp:cNvSpPr/>
      </dsp:nvSpPr>
      <dsp:spPr>
        <a:xfrm>
          <a:off x="0" y="653520"/>
          <a:ext cx="2435644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600" kern="1200" dirty="0"/>
            <a:t>PP: String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600" kern="1200" dirty="0"/>
            <a:t>Kurs: String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de-DE" sz="1600" kern="1200" dirty="0"/>
            <a:t>Teilnehmer: List&lt;Student&gt;</a:t>
          </a:r>
        </a:p>
      </dsp:txBody>
      <dsp:txXfrm>
        <a:off x="0" y="653520"/>
        <a:ext cx="2435644" cy="966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15.08.2019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748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15.08.2019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93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Herzlich Willkommen zu meinem Abschlussvortrag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 dirty="0"/>
              <a:t>Köhl wollte ein Archivierungssystem eingebaut haben, aus Gründen das System schneller zu machen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 dirty="0"/>
              <a:t>Nach meinen Recherchen herausgefunden, dass die Datenbankgröße nicht so groß ist, dass es zu Leistungsproblemen kommen sollte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 dirty="0"/>
              <a:t>Aus diesem Grund wurde sich darauf geeinigt das Thema umzuschreiben.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de-DE" altLang="de-DE" dirty="0"/>
              <a:t>So wurde aus der Implementierung eines Archivierungstools, die Konzeption und Implementierung eines Archivierungssystems</a:t>
            </a:r>
          </a:p>
          <a:p>
            <a:pPr marL="628650" lvl="1" indent="-171450" eaLnBrk="1" hangingPunct="1">
              <a:spcBef>
                <a:spcPct val="0"/>
              </a:spcBef>
              <a:buFontTx/>
              <a:buChar char="-"/>
            </a:pPr>
            <a:endParaRPr lang="de-DE" altLang="de-DE" dirty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PK -&gt; </a:t>
            </a:r>
            <a:r>
              <a:rPr lang="de-DE" dirty="0" err="1"/>
              <a:t>Orderid</a:t>
            </a:r>
            <a:r>
              <a:rPr lang="de-DE" dirty="0"/>
              <a:t> -&gt; löschen und auf </a:t>
            </a:r>
            <a:r>
              <a:rPr lang="de-DE" dirty="0" err="1"/>
              <a:t>orderdate</a:t>
            </a:r>
            <a:r>
              <a:rPr lang="de-DE" dirty="0"/>
              <a:t> setzen</a:t>
            </a:r>
          </a:p>
          <a:p>
            <a:r>
              <a:rPr lang="de-DE" dirty="0" err="1"/>
              <a:t>Fk</a:t>
            </a:r>
            <a:r>
              <a:rPr lang="de-DE" dirty="0"/>
              <a:t> die auf diesen </a:t>
            </a:r>
            <a:r>
              <a:rPr lang="de-DE" dirty="0" err="1"/>
              <a:t>Pk</a:t>
            </a:r>
            <a:r>
              <a:rPr lang="de-DE" dirty="0"/>
              <a:t> vorher löschen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4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042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Köhl und ist Zustand und Problematik</a:t>
            </a:r>
          </a:p>
          <a:p>
            <a:pPr marL="228600" indent="-228600">
              <a:buAutoNum type="arabicPeriod"/>
            </a:pPr>
            <a:r>
              <a:rPr lang="de-DE" dirty="0"/>
              <a:t>Maßnahmen die System performanter machen basierend auf Design und Konfiguration</a:t>
            </a:r>
          </a:p>
          <a:p>
            <a:pPr marL="228600" indent="-228600">
              <a:buAutoNum type="arabicPeriod"/>
            </a:pPr>
            <a:r>
              <a:rPr lang="de-DE" dirty="0"/>
              <a:t>Da letztendlich eine prototypische Implementierung eines Archivierungssystem erstellt werden soll, vorerst Archivierungsmethoden die mit Köhl ausgearbeitet wurden und verworfen</a:t>
            </a:r>
          </a:p>
          <a:p>
            <a:pPr marL="228600" indent="-228600">
              <a:buAutoNum type="arabicPeriod"/>
            </a:pPr>
            <a:r>
              <a:rPr lang="de-DE" dirty="0"/>
              <a:t>Die Partitionierung, welche im eigentlichen Sinne keine Partitionierung ist, wurde zuletzt als Wahl der Archivierung genutzt und umgesetzt</a:t>
            </a:r>
          </a:p>
          <a:p>
            <a:pPr marL="228600" indent="-228600">
              <a:buAutoNum type="arabicPeriod"/>
            </a:pPr>
            <a:r>
              <a:rPr lang="de-DE" dirty="0"/>
              <a:t>Im Kapitel Proof-</a:t>
            </a:r>
            <a:r>
              <a:rPr lang="de-DE" dirty="0" err="1"/>
              <a:t>Of</a:t>
            </a:r>
            <a:r>
              <a:rPr lang="de-DE" dirty="0"/>
              <a:t>-Concept – wird die Umgesetzte Partitionierung in Form einer Live Demo gezeigt</a:t>
            </a:r>
          </a:p>
          <a:p>
            <a:pPr marL="228600" indent="-228600">
              <a:buAutoNum type="arabicPeriod"/>
            </a:pPr>
            <a:r>
              <a:rPr lang="de-DE" dirty="0"/>
              <a:t>Zu guter Letzt folgt eine Auswertung und Vergleich der Performanz zwischen Partitionierung und nicht Partitionierten Datenbanken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67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Verbinden von den Steuersystemen der Fertigung, Produktion und Distribution</a:t>
            </a:r>
          </a:p>
          <a:p>
            <a:r>
              <a:rPr lang="de-DE" dirty="0"/>
              <a:t>https://files.feedplace.de/koehl/KCD_KOEHL_LOGO_4c_59mm.jpg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46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46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Objektrelationale Abbildung.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 unterschiedliche Speichermodelle verwendet werden müssen diese erst umgeformt werden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Zum einen werden die Daten klassifiziert nach Objekten gespeichert auf der anderen Seite in Tabellarischer Form klassifiziert nach deren Eigenschaften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Hier kommt Hibernate ins Spiel was die </a:t>
            </a:r>
            <a:r>
              <a:rPr lang="de-DE" dirty="0" err="1"/>
              <a:t>ObjRelAbbildung</a:t>
            </a:r>
            <a:r>
              <a:rPr lang="de-DE" dirty="0"/>
              <a:t> für den Benutzer übernimmt.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Objekt wird </a:t>
            </a:r>
            <a:r>
              <a:rPr lang="de-DE" dirty="0" err="1"/>
              <a:t>Tabelllenname</a:t>
            </a:r>
            <a:r>
              <a:rPr lang="de-DE" dirty="0"/>
              <a:t> , </a:t>
            </a:r>
            <a:r>
              <a:rPr lang="de-DE" dirty="0" err="1"/>
              <a:t>attribute</a:t>
            </a:r>
            <a:r>
              <a:rPr lang="de-DE" dirty="0"/>
              <a:t> die Spalten. Ein Datensatz wäre ein Objekt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98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@Annotationen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Many reinbringen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45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/>
              <a:t>Mit den Indizes lassen sich Tabellen in einer bestimmten Reihenfolge sortieren (Eine Physisch, das andere Inhaltsverzeichnis, extra Seiten)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/>
              <a:t>Mat = </a:t>
            </a:r>
            <a:r>
              <a:rPr lang="de-DE" dirty="0" err="1"/>
              <a:t>oracle</a:t>
            </a:r>
            <a:r>
              <a:rPr lang="de-DE" dirty="0"/>
              <a:t>, das andere SQL Server: </a:t>
            </a:r>
          </a:p>
          <a:p>
            <a:pPr marL="228600" indent="-228600">
              <a:buFontTx/>
              <a:buAutoNum type="arabicPeriod"/>
            </a:pPr>
            <a:r>
              <a:rPr lang="de-DE" dirty="0"/>
              <a:t>Atomare Spalten -&gt;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tutzauer</a:t>
            </a:r>
            <a:r>
              <a:rPr lang="de-DE" dirty="0"/>
              <a:t> -&gt; </a:t>
            </a:r>
            <a:r>
              <a:rPr lang="de-DE" dirty="0" err="1"/>
              <a:t>sortierung</a:t>
            </a:r>
            <a:r>
              <a:rPr lang="de-DE" dirty="0"/>
              <a:t> nur mit komplexen Zeichenketten Manipulationsfunktionen</a:t>
            </a:r>
          </a:p>
          <a:p>
            <a:pPr marL="685800" lvl="1" indent="-228600">
              <a:buFontTx/>
              <a:buAutoNum type="arabicPeriod"/>
            </a:pPr>
            <a:r>
              <a:rPr lang="de-DE" dirty="0" err="1"/>
              <a:t>Fals</a:t>
            </a:r>
            <a:r>
              <a:rPr lang="de-DE" dirty="0"/>
              <a:t> immer nur in dieser </a:t>
            </a:r>
            <a:r>
              <a:rPr lang="de-DE" dirty="0" err="1"/>
              <a:t>kombination</a:t>
            </a:r>
            <a:r>
              <a:rPr lang="de-DE" dirty="0"/>
              <a:t> abgefragt -&gt; schnelleres Lesen</a:t>
            </a:r>
          </a:p>
          <a:p>
            <a:pPr marL="685800" lvl="1" indent="-228600">
              <a:buFontTx/>
              <a:buAutoNum type="arabicPeriod"/>
            </a:pPr>
            <a:r>
              <a:rPr lang="de-DE" dirty="0"/>
              <a:t>Informationen aus zwei Tabellen in eine setzen, somit spart man sich einen </a:t>
            </a:r>
            <a:r>
              <a:rPr lang="de-DE" dirty="0" err="1"/>
              <a:t>join</a:t>
            </a:r>
            <a:r>
              <a:rPr lang="de-DE" dirty="0"/>
              <a:t> und bekommt die Daten die gefordert sind aus einer Tabelle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Datenbankdesign:</a:t>
            </a:r>
          </a:p>
          <a:p>
            <a:r>
              <a:rPr lang="de-DE" dirty="0"/>
              <a:t>Wahl der Datenbank aus der Doku Bilder entnehmen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38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 Hibernate 5.0: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a.spalte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b.spalte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2, … FROM Tabelle a, Tabelle b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restriktion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N+1: "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value="true"/&gt;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01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Partitionierung geht es darum große Datenmengen in kleinere Partitionen zu unterteilen, um bei der Wiederbeschaffung eine höhere Performanz zu erzielen.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Partition1: Hot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Partition2: Cold Data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256328" y="1268760"/>
            <a:ext cx="8631343" cy="2232248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Konzeption und prototypische Implementierung eines leistungsoptimierten Archivierungssystems</a:t>
            </a:r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7FCE60-6BAB-4D46-A07B-C5745D433963}"/>
              </a:ext>
            </a:extLst>
          </p:cNvPr>
          <p:cNvSpPr txBox="1"/>
          <p:nvPr/>
        </p:nvSpPr>
        <p:spPr>
          <a:xfrm>
            <a:off x="256328" y="4365104"/>
            <a:ext cx="18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Leonard Tutzauer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102407-42A8-4CB0-8961-0AC72B589BA7}"/>
              </a:ext>
            </a:extLst>
          </p:cNvPr>
          <p:cNvSpPr txBox="1"/>
          <p:nvPr/>
        </p:nvSpPr>
        <p:spPr>
          <a:xfrm>
            <a:off x="256328" y="3696094"/>
            <a:ext cx="6835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2"/>
                </a:solidFill>
              </a:rPr>
              <a:t>Projekt in Kooperation mit dem Unternehmen Köhl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78BACE-A2D6-4A6E-9DD8-E0C540DB91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Logisches archivieren </a:t>
            </a:r>
          </a:p>
          <a:p>
            <a:pPr marL="1143000" lvl="1"/>
            <a:r>
              <a:rPr lang="de-DE" dirty="0"/>
              <a:t>Hilfsspalte: Boolean</a:t>
            </a:r>
          </a:p>
          <a:p>
            <a:pPr marL="1143000" lvl="1"/>
            <a:r>
              <a:rPr lang="de-DE" dirty="0"/>
              <a:t>Kriterium benötigt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Auslagern in Archivtabellen in der selben Datenbank</a:t>
            </a:r>
          </a:p>
          <a:p>
            <a:pPr marL="1143000" lvl="1"/>
            <a:r>
              <a:rPr lang="de-DE" dirty="0"/>
              <a:t>Tabellen mit Union-Operator vereinen</a:t>
            </a:r>
          </a:p>
          <a:p>
            <a:pPr marL="1143000" lvl="1"/>
            <a:r>
              <a:rPr lang="de-DE" dirty="0"/>
              <a:t>Hilfsspalte (Ursprung der Daten)</a:t>
            </a:r>
          </a:p>
          <a:p>
            <a:pPr marL="1143000" lvl="1"/>
            <a:r>
              <a:rPr lang="de-DE" dirty="0"/>
              <a:t>Kriterium benötigt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Auslagern in unterschiedliche Datenbanken</a:t>
            </a:r>
          </a:p>
          <a:p>
            <a:pPr marL="1143000" lvl="1"/>
            <a:r>
              <a:rPr lang="de-DE" dirty="0"/>
              <a:t>Tabelle mit Union-Operator vereinen</a:t>
            </a:r>
          </a:p>
          <a:p>
            <a:pPr marL="1143000" lvl="1"/>
            <a:r>
              <a:rPr lang="de-DE" dirty="0"/>
              <a:t>Hilfstabelle anlegen mit allen Relationen</a:t>
            </a:r>
          </a:p>
          <a:p>
            <a:pPr marL="1143000" lvl="1"/>
            <a:r>
              <a:rPr lang="de-DE" dirty="0"/>
              <a:t>Tabellen erzeugen und Relationen setzen</a:t>
            </a:r>
          </a:p>
          <a:p>
            <a:pPr marL="1143000" lvl="1"/>
            <a:r>
              <a:rPr lang="de-DE" dirty="0"/>
              <a:t>Kriterium benötigt</a:t>
            </a:r>
          </a:p>
          <a:p>
            <a:pPr marL="1143000" lvl="1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F675D-DCBE-4B35-94AA-7936ED7275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E748E-0E4B-4BC6-9B7A-2A2DABC7CC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9881E7-FEDA-4156-8135-22EFF351E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41141C-EA0C-493D-B43C-70F1131C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Archivierungsverfahren</a:t>
            </a:r>
          </a:p>
        </p:txBody>
      </p:sp>
    </p:spTree>
    <p:extLst>
      <p:ext uri="{BB962C8B-B14F-4D97-AF65-F5344CB8AC3E}">
        <p14:creationId xmlns:p14="http://schemas.microsoft.com/office/powerpoint/2010/main" val="371294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568952" cy="489654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Horizontale Partition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Datensätze abgebildet in Partitionen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Spalten in jeder Partition gleich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Partitionierung durch Kriterium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DBMS verwaltet die Ablage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Dateigruppen (Filegroups)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Merge</a:t>
            </a:r>
            <a:r>
              <a:rPr lang="de-DE" dirty="0"/>
              <a:t>, Split, Switch &amp; </a:t>
            </a:r>
            <a:r>
              <a:rPr lang="de-DE" dirty="0" err="1"/>
              <a:t>Truncate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 SQL-Server 2005 Enterprise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 SQL-Server 2016 Standard Edition</a:t>
            </a:r>
          </a:p>
          <a:p>
            <a:pPr marL="1143000" lvl="1"/>
            <a:r>
              <a:rPr lang="de-DE" dirty="0"/>
              <a:t>Support 15000 Partitionen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Archivierungsverfahren: Partitionierung</a:t>
            </a:r>
          </a:p>
        </p:txBody>
      </p:sp>
    </p:spTree>
    <p:extLst>
      <p:ext uri="{BB962C8B-B14F-4D97-AF65-F5344CB8AC3E}">
        <p14:creationId xmlns:p14="http://schemas.microsoft.com/office/powerpoint/2010/main" val="163648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Partitionsfunktion:</a:t>
            </a:r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Partitionsschema: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Partitionierung: Partitionsfunktion und -Schema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F6A583F-4DF5-46FE-8A0D-4DE235A5A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745839"/>
              </p:ext>
            </p:extLst>
          </p:nvPr>
        </p:nvGraphicFramePr>
        <p:xfrm>
          <a:off x="400050" y="1771650"/>
          <a:ext cx="575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4" imgW="5747434" imgH="578770" progId="Word.Document.12">
                  <p:embed/>
                </p:oleObj>
              </mc:Choice>
              <mc:Fallback>
                <p:oleObj name="Document" r:id="rId4" imgW="5747434" imgH="5787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050" y="1771650"/>
                        <a:ext cx="57531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655B09DA-B2C3-4629-856E-92355502B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99146"/>
              </p:ext>
            </p:extLst>
          </p:nvPr>
        </p:nvGraphicFramePr>
        <p:xfrm>
          <a:off x="263976" y="3190196"/>
          <a:ext cx="5753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6" imgW="5747434" imgH="595307" progId="Word.Document.12">
                  <p:embed/>
                </p:oleObj>
              </mc:Choice>
              <mc:Fallback>
                <p:oleObj name="Document" r:id="rId6" imgW="5747434" imgH="595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976" y="3190196"/>
                        <a:ext cx="57531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9416BFBF-A06E-47DE-8778-2E6B5AD57096}"/>
              </a:ext>
            </a:extLst>
          </p:cNvPr>
          <p:cNvSpPr/>
          <p:nvPr/>
        </p:nvSpPr>
        <p:spPr>
          <a:xfrm>
            <a:off x="1187624" y="4278894"/>
            <a:ext cx="6408117" cy="107215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450021E-C613-4A8C-A367-31E7A1EC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75859"/>
              </p:ext>
            </p:extLst>
          </p:nvPr>
        </p:nvGraphicFramePr>
        <p:xfrm>
          <a:off x="1353555" y="457756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0059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9726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372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Partition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00314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123327C1-FA2B-4288-8F3D-6A8215B9A972}"/>
              </a:ext>
            </a:extLst>
          </p:cNvPr>
          <p:cNvSpPr txBox="1"/>
          <p:nvPr/>
        </p:nvSpPr>
        <p:spPr>
          <a:xfrm>
            <a:off x="3108355" y="423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ED033B-788C-4EB4-9410-EC5AE8CF096C}"/>
              </a:ext>
            </a:extLst>
          </p:cNvPr>
          <p:cNvSpPr txBox="1"/>
          <p:nvPr/>
        </p:nvSpPr>
        <p:spPr>
          <a:xfrm>
            <a:off x="5098270" y="42164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912CBB7-B4C6-45C8-85BB-2E1C4DB76A09}"/>
              </a:ext>
            </a:extLst>
          </p:cNvPr>
          <p:cNvSpPr txBox="1"/>
          <p:nvPr/>
        </p:nvSpPr>
        <p:spPr>
          <a:xfrm>
            <a:off x="3099946" y="539293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Datengruppe: PRIMARY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EB4946-1A3B-44B8-B440-7171744CFFB1}"/>
              </a:ext>
            </a:extLst>
          </p:cNvPr>
          <p:cNvSpPr txBox="1"/>
          <p:nvPr/>
        </p:nvSpPr>
        <p:spPr>
          <a:xfrm>
            <a:off x="1815812" y="4924852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&lt; 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DE1A692-F79D-4BF8-A356-6F3A27BB19D1}"/>
              </a:ext>
            </a:extLst>
          </p:cNvPr>
          <p:cNvSpPr txBox="1"/>
          <p:nvPr/>
        </p:nvSpPr>
        <p:spPr>
          <a:xfrm>
            <a:off x="3519807" y="4919520"/>
            <a:ext cx="17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 &gt;= Data &lt; 100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573B8C-8DDD-4130-8486-4023A1F6E1C2}"/>
              </a:ext>
            </a:extLst>
          </p:cNvPr>
          <p:cNvSpPr txBox="1"/>
          <p:nvPr/>
        </p:nvSpPr>
        <p:spPr>
          <a:xfrm>
            <a:off x="5679959" y="4902226"/>
            <a:ext cx="13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 &gt;= 100</a:t>
            </a:r>
          </a:p>
        </p:txBody>
      </p:sp>
    </p:spTree>
    <p:extLst>
      <p:ext uri="{BB962C8B-B14F-4D97-AF65-F5344CB8AC3E}">
        <p14:creationId xmlns:p14="http://schemas.microsoft.com/office/powerpoint/2010/main" val="15787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6241EC-2650-4C6F-89A7-7061AF8EA1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9015" y="1133847"/>
            <a:ext cx="8640000" cy="5040560"/>
          </a:xfrm>
        </p:spPr>
        <p:txBody>
          <a:bodyPr/>
          <a:lstStyle/>
          <a:p>
            <a:r>
              <a:rPr lang="de-DE" dirty="0"/>
              <a:t>Gruppierter Index muss Partitionsspalte enthalten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Gruppierter Schlüssel mit dem PK und der Partitionsspalte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Gruppierter Index mit der Partitionsspalte und nicht gruppierter als PK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5FBEC-E690-490E-95F8-E71BF8EB74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A544F2-67B5-406D-B3C3-9751C689C6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F52E5D-687F-4F4A-BE0B-546420F2A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1AD5677-6DDA-4E59-8F91-0DFA6557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Partitionierung: Schlüssel und Indizes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E00A8F22-20D8-40A0-AD77-7AC08C45A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3285"/>
              </p:ext>
            </p:extLst>
          </p:nvPr>
        </p:nvGraphicFramePr>
        <p:xfrm>
          <a:off x="723106" y="2780928"/>
          <a:ext cx="74485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3" imgW="7436801" imgH="2986560" progId="Word.Document.12">
                  <p:embed/>
                </p:oleObj>
              </mc:Choice>
              <mc:Fallback>
                <p:oleObj name="Document" r:id="rId3" imgW="7436801" imgH="2986560" progId="Word.Document.12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6CACB084-12BC-4BB0-B90E-173130B73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106" y="2780928"/>
                        <a:ext cx="7448550" cy="298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55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D9135E-EC8E-4FE4-9076-1FEF7639D3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DF0617-89C0-483F-B38F-0E8380D3B2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E636BB-609A-407A-8059-1910F84997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B3FE5B-6AEA-4C27-BE78-8BBB2A60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-Concept: Klassendiagramm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6EB110-6C35-4FC9-9490-0B082224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2" y="1124744"/>
            <a:ext cx="8307796" cy="48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Tabellen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OrderItem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dirty="0"/>
              <a:t>Datensätze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Customer: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Product</a:t>
            </a:r>
            <a:r>
              <a:rPr lang="de-DE" dirty="0"/>
              <a:t>: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Orders: 300000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OrderItem</a:t>
            </a:r>
            <a:r>
              <a:rPr lang="de-DE" dirty="0"/>
              <a:t>: 1000000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-Concept: Hibernate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E7F68E-4CE0-46D1-9C96-957943E07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" r="7036"/>
          <a:stretch/>
        </p:blipFill>
        <p:spPr>
          <a:xfrm>
            <a:off x="3635896" y="1068162"/>
            <a:ext cx="4808960" cy="47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63921A-22D2-4726-A57C-EBB91D2580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9920F2-BA07-43F0-BC44-E2E2F53FA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1C3FD-C21E-42AB-8758-99223DCB1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A5C66A8-778E-4703-AD50-80B6E163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-Concept: Partitionierung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1F31CA7C-41E5-4F5C-9374-0360E716A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24617"/>
              </p:ext>
            </p:extLst>
          </p:nvPr>
        </p:nvGraphicFramePr>
        <p:xfrm>
          <a:off x="390525" y="1162050"/>
          <a:ext cx="836295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3" imgW="8348807" imgH="4381200" progId="Word.Document.12">
                  <p:embed/>
                </p:oleObj>
              </mc:Choice>
              <mc:Fallback>
                <p:oleObj name="Document" r:id="rId3" imgW="8348807" imgH="43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1162050"/>
                        <a:ext cx="836295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67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D9662-9422-425C-B876-307B38D11F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43908" y="3212976"/>
            <a:ext cx="1656184" cy="432048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D6D99A-9878-4DD4-A8ED-E2AAA26476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263CB-ED02-4C97-AD70-1BBC096BE3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36389-7393-453B-B0D8-1990A7DE1F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1EEE68D-8B9A-4DB3-8B5A-51084BDF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</a:t>
            </a:r>
          </a:p>
        </p:txBody>
      </p:sp>
    </p:spTree>
    <p:extLst>
      <p:ext uri="{BB962C8B-B14F-4D97-AF65-F5344CB8AC3E}">
        <p14:creationId xmlns:p14="http://schemas.microsoft.com/office/powerpoint/2010/main" val="156233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79E568-8D10-49D8-B8A3-7D7F01ACB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Vorteile von Partitionierung: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Änderungen nur auf der Serverseite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Businesslogik bleibt unverändert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Zeitstempel nutzbar als Kriterium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Abfragen ohne Kriterium vergleichbar schnell</a:t>
            </a:r>
          </a:p>
          <a:p>
            <a:pPr marL="1085850" lvl="1" indent="-285750"/>
            <a:r>
              <a:rPr lang="de-DE" dirty="0"/>
              <a:t>Mit Kriterium, um ein vielfaches schneller</a:t>
            </a:r>
          </a:p>
          <a:p>
            <a:pPr marL="1085850" lvl="1" indent="-285750"/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4EE8F9-DB6F-4A99-A330-3064B661EB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87F695-4F80-42AD-87E6-AD33443BA5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87D84C-CC33-4EB2-8355-80BAEDD34D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3847171-6C3E-4EFB-8D10-361D37F8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18873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FC6312-67B0-4594-A7EC-318BFCAF0D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E4844-26EA-43AF-A50F-6AEE810388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71A6C8-1A1E-49AE-891F-EDE452FF0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4EBACD-D0A6-4613-8DED-0DDDE1AC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976" y="4437112"/>
            <a:ext cx="3492685" cy="864096"/>
          </a:xfrm>
        </p:spPr>
        <p:txBody>
          <a:bodyPr>
            <a:normAutofit/>
          </a:bodyPr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446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D61B20-E37D-45D1-A50A-9E2B0E4C0D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Köhl – Manufacturing-IT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 err="1"/>
              <a:t>Performanzsteigerung</a:t>
            </a:r>
            <a:endParaRPr lang="de-DE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Archivierungsverfahren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Partitionierung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Proof-</a:t>
            </a:r>
            <a:r>
              <a:rPr lang="de-DE" dirty="0" err="1"/>
              <a:t>Of</a:t>
            </a:r>
            <a:r>
              <a:rPr lang="de-DE" dirty="0"/>
              <a:t>-Concept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3E167E-267C-489D-B07A-C686461352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A82A36-E6DB-47F7-8716-6B34269D8D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6333E1-FDA9-4D48-AC1F-FABB5969C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FD9652F-8D89-46D5-B583-716DF0EE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1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C00ACB-2985-4AFD-BF7F-AD399B1064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48245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Realisierung von Manufacturing-IT-Lösungen im Bereich Intra- und Produktionslogistik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Produktqualität sichern, Fertigungsprozesse optimieren und transparent gestalten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Realisiert logische Informationssysteme, die Warenwirtschaftssysteme mit den Steuersystemen in der Fertigung, Produktion und Distribution intelligent verbinden.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59D8C7-9843-4CE7-BF0B-DD384885F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CD171A-A9D2-43E3-9239-149BA27781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DAC2AF-E4D2-4337-92C2-01F682E8A1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CF9AE7F-368F-4FB1-B103-3A79CB18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Manufacturing-IT: Logistik- &amp; Informationssysteme (LIS)</a:t>
            </a:r>
          </a:p>
        </p:txBody>
      </p:sp>
      <p:pic>
        <p:nvPicPr>
          <p:cNvPr id="2050" name="Picture 2" descr="C:\Users\tutzauerl\Desktop\Master\Bilder\KCD_KOEHL_LOGO_4c_59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158595"/>
            <a:ext cx="3024336" cy="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65DD7F-E9BF-41B9-9163-DAC0FEFFE307}"/>
              </a:ext>
            </a:extLst>
          </p:cNvPr>
          <p:cNvSpPr txBox="1"/>
          <p:nvPr/>
        </p:nvSpPr>
        <p:spPr>
          <a:xfrm>
            <a:off x="5353370" y="6004689"/>
            <a:ext cx="2901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https://koehl.podspot.de/files/KCD_KOEHL_LOGO_4c_59mm.jpg</a:t>
            </a:r>
          </a:p>
        </p:txBody>
      </p:sp>
    </p:spTree>
    <p:extLst>
      <p:ext uri="{BB962C8B-B14F-4D97-AF65-F5344CB8AC3E}">
        <p14:creationId xmlns:p14="http://schemas.microsoft.com/office/powerpoint/2010/main" val="332873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C00ACB-2985-4AFD-BF7F-AD399B1064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59"/>
            <a:ext cx="8640000" cy="49513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Ist-Zustand:</a:t>
            </a:r>
          </a:p>
          <a:p>
            <a:pPr marL="1143000" lvl="1"/>
            <a:r>
              <a:rPr lang="de-DE" dirty="0"/>
              <a:t>Eine Datenbank: Produktivdaten und historische Daten</a:t>
            </a:r>
          </a:p>
          <a:p>
            <a:pPr marL="1143000" lvl="1"/>
            <a:r>
              <a:rPr lang="de-DE" dirty="0"/>
              <a:t>Architektur: Java EE</a:t>
            </a:r>
          </a:p>
          <a:p>
            <a:pPr marL="1143000" lvl="1"/>
            <a:r>
              <a:rPr lang="de-DE" dirty="0"/>
              <a:t>Datenbank: Microsoft SQL Server 2012</a:t>
            </a:r>
          </a:p>
          <a:p>
            <a:pPr marL="1143000" lvl="1"/>
            <a:r>
              <a:rPr lang="de-DE" dirty="0"/>
              <a:t>ORM: Hibernate</a:t>
            </a:r>
          </a:p>
          <a:p>
            <a:pPr marL="1143000" lvl="1"/>
            <a:r>
              <a:rPr lang="de-DE" dirty="0"/>
              <a:t>Webserver: </a:t>
            </a:r>
            <a:r>
              <a:rPr lang="de-DE" dirty="0" err="1"/>
              <a:t>JBoss</a:t>
            </a:r>
            <a:r>
              <a:rPr lang="de-DE" dirty="0"/>
              <a:t> 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Problem:</a:t>
            </a:r>
          </a:p>
          <a:p>
            <a:pPr marL="1143000" lvl="1"/>
            <a:r>
              <a:rPr lang="de-DE" dirty="0"/>
              <a:t>Viele Anfragen an die Datenbank führen dazu, dass das System verlangsamt wird und Benutzergruppen auf Ergebnisse von Abfragen warten müssen.</a:t>
            </a:r>
          </a:p>
          <a:p>
            <a:pPr marL="1143000" lvl="1"/>
            <a:r>
              <a:rPr lang="de-DE" dirty="0"/>
              <a:t>Produktion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59D8C7-9843-4CE7-BF0B-DD384885F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CD171A-A9D2-43E3-9239-149BA27781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Köhl – Manufacturing-IT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DAC2AF-E4D2-4337-92C2-01F682E8A1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CF9AE7F-368F-4FB1-B103-3A79CB18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Manufacturing-IT: Logistik- &amp; Informationssysteme (LIS)</a:t>
            </a:r>
          </a:p>
        </p:txBody>
      </p:sp>
      <p:pic>
        <p:nvPicPr>
          <p:cNvPr id="2050" name="Picture 2" descr="C:\Users\tutzauerl\Desktop\Master\Bilder\KCD_KOEHL_LOGO_4c_59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158595"/>
            <a:ext cx="3024336" cy="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65DD7F-E9BF-41B9-9163-DAC0FEFFE307}"/>
              </a:ext>
            </a:extLst>
          </p:cNvPr>
          <p:cNvSpPr txBox="1"/>
          <p:nvPr/>
        </p:nvSpPr>
        <p:spPr>
          <a:xfrm>
            <a:off x="5353370" y="6004689"/>
            <a:ext cx="2901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https://koehl.podspot.de/files/KCD_KOEHL_LOGO_4c_59mm.jpg</a:t>
            </a:r>
          </a:p>
        </p:txBody>
      </p:sp>
    </p:spTree>
    <p:extLst>
      <p:ext uri="{BB962C8B-B14F-4D97-AF65-F5344CB8AC3E}">
        <p14:creationId xmlns:p14="http://schemas.microsoft.com/office/powerpoint/2010/main" val="315199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C95A2-444A-4CBB-B0EE-AF35BF9BD1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Objektrelationale Abbildung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Many-</a:t>
            </a:r>
            <a:r>
              <a:rPr lang="de-DE" dirty="0" err="1"/>
              <a:t>To</a:t>
            </a:r>
            <a:r>
              <a:rPr lang="de-DE" dirty="0"/>
              <a:t>-Many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99E0B5-4AC6-4CFE-B798-CEA1FD4EA6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42316A-9EC1-4728-AC48-23110E8CE8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147504-E665-4EBA-8C3B-9FE61273B0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C215746-1C54-491F-845B-B35FD365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Manufacturing-IT (LIS): Hibernate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DCD5CD7-0575-4218-9905-A0B6ED59BC1F}"/>
              </a:ext>
            </a:extLst>
          </p:cNvPr>
          <p:cNvSpPr/>
          <p:nvPr/>
        </p:nvSpPr>
        <p:spPr>
          <a:xfrm>
            <a:off x="1935709" y="5013175"/>
            <a:ext cx="105211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DataObj</a:t>
            </a:r>
            <a:r>
              <a:rPr lang="de-DE" dirty="0"/>
              <a:t>.</a:t>
            </a:r>
          </a:p>
        </p:txBody>
      </p:sp>
      <p:sp>
        <p:nvSpPr>
          <p:cNvPr id="8" name="Flussdiagramm: Magnetplattenspeicher 7">
            <a:extLst>
              <a:ext uri="{FF2B5EF4-FFF2-40B4-BE49-F238E27FC236}">
                <a16:creationId xmlns:a16="http://schemas.microsoft.com/office/drawing/2014/main" id="{53BD800A-ED81-4566-A975-233F48A87070}"/>
              </a:ext>
            </a:extLst>
          </p:cNvPr>
          <p:cNvSpPr/>
          <p:nvPr/>
        </p:nvSpPr>
        <p:spPr>
          <a:xfrm>
            <a:off x="6804247" y="1412776"/>
            <a:ext cx="1224137" cy="7416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404B90-36DA-430F-B32D-FD5EB56B0474}"/>
              </a:ext>
            </a:extLst>
          </p:cNvPr>
          <p:cNvSpPr/>
          <p:nvPr/>
        </p:nvSpPr>
        <p:spPr>
          <a:xfrm>
            <a:off x="3671420" y="2687317"/>
            <a:ext cx="4221897" cy="218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CB7D7A-2F94-4152-8E15-82ABBD68E4BC}"/>
              </a:ext>
            </a:extLst>
          </p:cNvPr>
          <p:cNvSpPr/>
          <p:nvPr/>
        </p:nvSpPr>
        <p:spPr>
          <a:xfrm>
            <a:off x="827584" y="3961313"/>
            <a:ext cx="1296491" cy="43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Applikation</a:t>
            </a:r>
          </a:p>
        </p:txBody>
      </p:sp>
      <p:pic>
        <p:nvPicPr>
          <p:cNvPr id="31" name="Picture 2" descr="C:\Users\tutzauerl\Desktop\Master\Bilder\KCD_KOEHL_LOGO_4c_59mm.jpg">
            <a:extLst>
              <a:ext uri="{FF2B5EF4-FFF2-40B4-BE49-F238E27FC236}">
                <a16:creationId xmlns:a16="http://schemas.microsoft.com/office/drawing/2014/main" id="{63CA721F-F04C-404A-B4EA-A3BA7F12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103186"/>
            <a:ext cx="3024336" cy="84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594D9CF6-21C8-4A5A-B1B4-5EC818707E6D}"/>
              </a:ext>
            </a:extLst>
          </p:cNvPr>
          <p:cNvSpPr txBox="1"/>
          <p:nvPr/>
        </p:nvSpPr>
        <p:spPr>
          <a:xfrm>
            <a:off x="5353370" y="6004689"/>
            <a:ext cx="29017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https://koehl.podspot.de/files/KCD_KOEHL_LOGO_4c_59mm.jpg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3B06039-2D5D-40CC-B799-D3132D2E312D}"/>
              </a:ext>
            </a:extLst>
          </p:cNvPr>
          <p:cNvSpPr txBox="1"/>
          <p:nvPr/>
        </p:nvSpPr>
        <p:spPr>
          <a:xfrm>
            <a:off x="3802138" y="2687317"/>
            <a:ext cx="103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Hibernate</a:t>
            </a:r>
            <a:endParaRPr lang="de-DE" sz="1600" b="1" dirty="0">
              <a:solidFill>
                <a:schemeClr val="bg1"/>
              </a:solidFill>
              <a:latin typeface="Calibri (Textkörper)"/>
            </a:endParaRPr>
          </a:p>
        </p:txBody>
      </p:sp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69D11F7B-9F8E-48AC-AC70-662F58C0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49274"/>
              </p:ext>
            </p:extLst>
          </p:nvPr>
        </p:nvGraphicFramePr>
        <p:xfrm>
          <a:off x="5219260" y="2864033"/>
          <a:ext cx="2250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00">
                  <a:extLst>
                    <a:ext uri="{9D8B030D-6E8A-4147-A177-3AD203B41FA5}">
                      <a16:colId xmlns:a16="http://schemas.microsoft.com/office/drawing/2014/main" val="578340582"/>
                    </a:ext>
                  </a:extLst>
                </a:gridCol>
                <a:gridCol w="750200">
                  <a:extLst>
                    <a:ext uri="{9D8B030D-6E8A-4147-A177-3AD203B41FA5}">
                      <a16:colId xmlns:a16="http://schemas.microsoft.com/office/drawing/2014/main" val="4124139302"/>
                    </a:ext>
                  </a:extLst>
                </a:gridCol>
                <a:gridCol w="750200">
                  <a:extLst>
                    <a:ext uri="{9D8B030D-6E8A-4147-A177-3AD203B41FA5}">
                      <a16:colId xmlns:a16="http://schemas.microsoft.com/office/drawing/2014/main" val="2719192256"/>
                    </a:ext>
                  </a:extLst>
                </a:gridCol>
              </a:tblGrid>
              <a:tr h="302426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13999"/>
                  </a:ext>
                </a:extLst>
              </a:tr>
              <a:tr h="30242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42358"/>
                  </a:ext>
                </a:extLst>
              </a:tr>
              <a:tr h="30242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287"/>
                  </a:ext>
                </a:extLst>
              </a:tr>
            </a:tbl>
          </a:graphicData>
        </a:graphic>
      </p:graphicFrame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3430D551-CA27-4ACD-BEE5-0536A6EA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9285"/>
              </p:ext>
            </p:extLst>
          </p:nvPr>
        </p:nvGraphicFramePr>
        <p:xfrm>
          <a:off x="3807533" y="3499289"/>
          <a:ext cx="128394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45">
                  <a:extLst>
                    <a:ext uri="{9D8B030D-6E8A-4147-A177-3AD203B41FA5}">
                      <a16:colId xmlns:a16="http://schemas.microsoft.com/office/drawing/2014/main" val="1406660928"/>
                    </a:ext>
                  </a:extLst>
                </a:gridCol>
              </a:tblGrid>
              <a:tr h="344648">
                <a:tc>
                  <a:txBody>
                    <a:bodyPr/>
                    <a:lstStyle/>
                    <a:p>
                      <a:r>
                        <a:rPr lang="de-DE" dirty="0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30678"/>
                  </a:ext>
                </a:extLst>
              </a:tr>
              <a:tr h="756423">
                <a:tc>
                  <a:txBody>
                    <a:bodyPr/>
                    <a:lstStyle/>
                    <a:p>
                      <a:r>
                        <a:rPr lang="de-DE" sz="1600" dirty="0"/>
                        <a:t>ID: </a:t>
                      </a:r>
                      <a:r>
                        <a:rPr lang="de-DE" sz="1600" dirty="0" err="1"/>
                        <a:t>int</a:t>
                      </a:r>
                      <a:endParaRPr lang="de-DE" sz="1600" dirty="0"/>
                    </a:p>
                    <a:p>
                      <a:r>
                        <a:rPr lang="de-DE" sz="1600" dirty="0"/>
                        <a:t>Name: String</a:t>
                      </a:r>
                    </a:p>
                    <a:p>
                      <a:r>
                        <a:rPr lang="de-DE" sz="1600" dirty="0"/>
                        <a:t>PS: </a:t>
                      </a:r>
                      <a:r>
                        <a:rPr lang="de-DE" sz="1600" dirty="0" err="1"/>
                        <a:t>int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80331"/>
                  </a:ext>
                </a:extLst>
              </a:tr>
            </a:tbl>
          </a:graphicData>
        </a:graphic>
      </p:graphicFrame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793BC742-01C7-4411-847D-DA6F7F8991F7}"/>
              </a:ext>
            </a:extLst>
          </p:cNvPr>
          <p:cNvCxnSpPr>
            <a:cxnSpLocks/>
            <a:stCxn id="18" idx="2"/>
            <a:endCxn id="7" idx="1"/>
          </p:cNvCxnSpPr>
          <p:nvPr/>
        </p:nvCxnSpPr>
        <p:spPr>
          <a:xfrm rot="16200000" flipH="1">
            <a:off x="1287850" y="4581341"/>
            <a:ext cx="835838" cy="4598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C5A87A8B-8DE7-4C11-AB6A-8B82C3871B81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 flipV="1">
            <a:off x="2987826" y="3778238"/>
            <a:ext cx="683595" cy="14509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545E4360-B021-4622-AEDA-B03F2054BBE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0800000" flipV="1">
            <a:off x="5782369" y="1783599"/>
            <a:ext cx="1021878" cy="9037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F61E2E9-C0AC-4456-94B6-12D726857FB9}"/>
              </a:ext>
            </a:extLst>
          </p:cNvPr>
          <p:cNvSpPr txBox="1"/>
          <p:nvPr/>
        </p:nvSpPr>
        <p:spPr>
          <a:xfrm>
            <a:off x="6166171" y="3935904"/>
            <a:ext cx="1303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Tabelle: Auto</a:t>
            </a:r>
            <a:endParaRPr lang="de-DE" sz="1600" b="1" dirty="0">
              <a:solidFill>
                <a:schemeClr val="bg1"/>
              </a:solidFill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62833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5E20-B80D-423A-ACF2-7AA20B6991E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4D33FF64-A3FB-4BFC-BA0F-A64F5FE3D3F2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DCEFC-16E0-477B-9B4F-D2C6A64269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6169C-4266-4C6B-B5D1-8FB77D131A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73806B55-EB36-49A9-ADB4-61E75E31F1F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24FCF81-F605-4CA4-A73F-162D408A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Manufacturing-IT (LIS): Hibernate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-Many)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34398BE-272A-4FFF-BAF6-28E5F49E0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913721"/>
              </p:ext>
            </p:extLst>
          </p:nvPr>
        </p:nvGraphicFramePr>
        <p:xfrm>
          <a:off x="566782" y="3789040"/>
          <a:ext cx="1945655" cy="160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F57F5164-C7B1-431F-A29B-9BB6948ED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5322"/>
              </p:ext>
            </p:extLst>
          </p:nvPr>
        </p:nvGraphicFramePr>
        <p:xfrm>
          <a:off x="3332551" y="4625291"/>
          <a:ext cx="2232249" cy="1387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1F425CD-0664-4052-ADA1-4F958D70D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27839"/>
              </p:ext>
            </p:extLst>
          </p:nvPr>
        </p:nvGraphicFramePr>
        <p:xfrm>
          <a:off x="2966096" y="1232088"/>
          <a:ext cx="4819320" cy="120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440">
                  <a:extLst>
                    <a:ext uri="{9D8B030D-6E8A-4147-A177-3AD203B41FA5}">
                      <a16:colId xmlns:a16="http://schemas.microsoft.com/office/drawing/2014/main" val="3977615091"/>
                    </a:ext>
                  </a:extLst>
                </a:gridCol>
                <a:gridCol w="904810">
                  <a:extLst>
                    <a:ext uri="{9D8B030D-6E8A-4147-A177-3AD203B41FA5}">
                      <a16:colId xmlns:a16="http://schemas.microsoft.com/office/drawing/2014/main" val="924572773"/>
                    </a:ext>
                  </a:extLst>
                </a:gridCol>
                <a:gridCol w="2308070">
                  <a:extLst>
                    <a:ext uri="{9D8B030D-6E8A-4147-A177-3AD203B41FA5}">
                      <a16:colId xmlns:a16="http://schemas.microsoft.com/office/drawing/2014/main" val="3690941769"/>
                    </a:ext>
                  </a:extLst>
                </a:gridCol>
              </a:tblGrid>
              <a:tr h="537331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AUSSTATTUNG_NR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82032"/>
                  </a:ext>
                </a:extLst>
              </a:tr>
              <a:tr h="308609">
                <a:tc>
                  <a:txBody>
                    <a:bodyPr/>
                    <a:lstStyle/>
                    <a:p>
                      <a:r>
                        <a:rPr lang="de-DE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23864"/>
                  </a:ext>
                </a:extLst>
              </a:tr>
              <a:tr h="308609">
                <a:tc>
                  <a:txBody>
                    <a:bodyPr/>
                    <a:lstStyle/>
                    <a:p>
                      <a:r>
                        <a:rPr lang="de-DE" sz="1600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73999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EB0E9E1-D487-43F7-80B1-11832B6F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07085"/>
              </p:ext>
            </p:extLst>
          </p:nvPr>
        </p:nvGraphicFramePr>
        <p:xfrm>
          <a:off x="2995319" y="2983604"/>
          <a:ext cx="5287148" cy="138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787">
                  <a:extLst>
                    <a:ext uri="{9D8B030D-6E8A-4147-A177-3AD203B41FA5}">
                      <a16:colId xmlns:a16="http://schemas.microsoft.com/office/drawing/2014/main" val="18792299"/>
                    </a:ext>
                  </a:extLst>
                </a:gridCol>
                <a:gridCol w="1477978">
                  <a:extLst>
                    <a:ext uri="{9D8B030D-6E8A-4147-A177-3AD203B41FA5}">
                      <a16:colId xmlns:a16="http://schemas.microsoft.com/office/drawing/2014/main" val="3349397451"/>
                    </a:ext>
                  </a:extLst>
                </a:gridCol>
                <a:gridCol w="1762383">
                  <a:extLst>
                    <a:ext uri="{9D8B030D-6E8A-4147-A177-3AD203B41FA5}">
                      <a16:colId xmlns:a16="http://schemas.microsoft.com/office/drawing/2014/main" val="800558054"/>
                    </a:ext>
                  </a:extLst>
                </a:gridCol>
              </a:tblGrid>
              <a:tr h="647339">
                <a:tc>
                  <a:txBody>
                    <a:bodyPr/>
                    <a:lstStyle/>
                    <a:p>
                      <a:r>
                        <a:rPr lang="de-DE" sz="1600" dirty="0"/>
                        <a:t>AUSSTATTUNGS_NR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REGENSENSOR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KLIMAANLAGE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8300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r>
                        <a:rPr lang="de-DE" sz="1600" dirty="0"/>
                        <a:t>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09973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r>
                        <a:rPr lang="de-DE" sz="1600" dirty="0"/>
                        <a:t>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63307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8AC3B3E-BFE8-4986-AF21-5EE802658BB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2591" y="4981260"/>
            <a:ext cx="829960" cy="337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0CDBE98-D243-4BEA-8B96-B620E619B20D}"/>
              </a:ext>
            </a:extLst>
          </p:cNvPr>
          <p:cNvCxnSpPr>
            <a:cxnSpLocks/>
          </p:cNvCxnSpPr>
          <p:nvPr/>
        </p:nvCxnSpPr>
        <p:spPr>
          <a:xfrm flipH="1">
            <a:off x="5034666" y="2763233"/>
            <a:ext cx="15535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CD1FD9-B882-4155-8A2D-92AFB3166ACB}"/>
              </a:ext>
            </a:extLst>
          </p:cNvPr>
          <p:cNvCxnSpPr>
            <a:cxnSpLocks/>
          </p:cNvCxnSpPr>
          <p:nvPr/>
        </p:nvCxnSpPr>
        <p:spPr>
          <a:xfrm>
            <a:off x="5041364" y="2763233"/>
            <a:ext cx="0" cy="220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8E37633-7564-47D0-854B-CCFABFB26787}"/>
              </a:ext>
            </a:extLst>
          </p:cNvPr>
          <p:cNvCxnSpPr/>
          <p:nvPr/>
        </p:nvCxnSpPr>
        <p:spPr>
          <a:xfrm flipV="1">
            <a:off x="6600344" y="2403193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F835A3A-A55C-4C48-8977-4E0A3A395DF0}"/>
              </a:ext>
            </a:extLst>
          </p:cNvPr>
          <p:cNvSpPr txBox="1"/>
          <p:nvPr/>
        </p:nvSpPr>
        <p:spPr>
          <a:xfrm>
            <a:off x="2917571" y="2439979"/>
            <a:ext cx="127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Tabelle: Auto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212E979-46EE-433A-B367-39B01BEB7A9C}"/>
              </a:ext>
            </a:extLst>
          </p:cNvPr>
          <p:cNvSpPr txBox="1"/>
          <p:nvPr/>
        </p:nvSpPr>
        <p:spPr>
          <a:xfrm>
            <a:off x="6048422" y="437075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Tabelle: Ausstattung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215A81D-5AE6-4E36-BFB6-176286E91092}"/>
              </a:ext>
            </a:extLst>
          </p:cNvPr>
          <p:cNvSpPr txBox="1"/>
          <p:nvPr/>
        </p:nvSpPr>
        <p:spPr>
          <a:xfrm>
            <a:off x="2559941" y="461861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… N</a:t>
            </a:r>
          </a:p>
        </p:txBody>
      </p:sp>
    </p:spTree>
    <p:extLst>
      <p:ext uri="{BB962C8B-B14F-4D97-AF65-F5344CB8AC3E}">
        <p14:creationId xmlns:p14="http://schemas.microsoft.com/office/powerpoint/2010/main" val="56976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8B853-3A26-4F4E-83EE-84C6F1A4AE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4D33FF64-A3FB-4BFC-BA0F-A64F5FE3D3F2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1DB8E-F623-436B-8000-7F15DEEA2EB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C8DB5-CCDD-490F-B964-AFC497742D3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73806B55-EB36-49A9-ADB4-61E75E31F1F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B09DA43-794E-4C34-9993-5E125372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Manufacturing-IT (LIS): Hibernate (Many-</a:t>
            </a:r>
            <a:r>
              <a:rPr lang="de-DE" dirty="0" err="1"/>
              <a:t>To</a:t>
            </a:r>
            <a:r>
              <a:rPr lang="de-DE" dirty="0"/>
              <a:t>-Many)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CACF8482-EF0F-4185-8A77-EE7F45ACC835}"/>
              </a:ext>
            </a:extLst>
          </p:cNvPr>
          <p:cNvSpPr txBox="1">
            <a:spLocks/>
          </p:cNvSpPr>
          <p:nvPr/>
        </p:nvSpPr>
        <p:spPr>
          <a:xfrm>
            <a:off x="263525" y="6453188"/>
            <a:ext cx="1860550" cy="28575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4D33FF64-A3FB-4BFC-BA0F-A64F5FE3D3F2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18DB916B-1BE8-4DDF-B21E-7C72A2FDD603}"/>
              </a:ext>
            </a:extLst>
          </p:cNvPr>
          <p:cNvSpPr txBox="1">
            <a:spLocks/>
          </p:cNvSpPr>
          <p:nvPr/>
        </p:nvSpPr>
        <p:spPr>
          <a:xfrm>
            <a:off x="7451725" y="6453188"/>
            <a:ext cx="1439863" cy="28575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73806B55-EB36-49A9-ADB4-61E75E31F1F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1BFD1B16-3F26-499D-A812-48AE62362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24596"/>
              </p:ext>
            </p:extLst>
          </p:nvPr>
        </p:nvGraphicFramePr>
        <p:xfrm>
          <a:off x="721792" y="4047324"/>
          <a:ext cx="1639464" cy="156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m 22">
            <a:extLst>
              <a:ext uri="{FF2B5EF4-FFF2-40B4-BE49-F238E27FC236}">
                <a16:creationId xmlns:a16="http://schemas.microsoft.com/office/drawing/2014/main" id="{F9F30322-6395-4237-9997-3FB63A70D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998684"/>
              </p:ext>
            </p:extLst>
          </p:nvPr>
        </p:nvGraphicFramePr>
        <p:xfrm>
          <a:off x="3186294" y="4012343"/>
          <a:ext cx="2435644" cy="163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EF2F811-3152-4C00-91B9-F6F05A2A9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50699"/>
              </p:ext>
            </p:extLst>
          </p:nvPr>
        </p:nvGraphicFramePr>
        <p:xfrm>
          <a:off x="1316313" y="1811664"/>
          <a:ext cx="2334826" cy="1116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96">
                  <a:extLst>
                    <a:ext uri="{9D8B030D-6E8A-4147-A177-3AD203B41FA5}">
                      <a16:colId xmlns:a16="http://schemas.microsoft.com/office/drawing/2014/main" val="3977615091"/>
                    </a:ext>
                  </a:extLst>
                </a:gridCol>
                <a:gridCol w="962530">
                  <a:extLst>
                    <a:ext uri="{9D8B030D-6E8A-4147-A177-3AD203B41FA5}">
                      <a16:colId xmlns:a16="http://schemas.microsoft.com/office/drawing/2014/main" val="924572773"/>
                    </a:ext>
                  </a:extLst>
                </a:gridCol>
              </a:tblGrid>
              <a:tr h="372126">
                <a:tc>
                  <a:txBody>
                    <a:bodyPr/>
                    <a:lstStyle/>
                    <a:p>
                      <a:r>
                        <a:rPr lang="de-DE" dirty="0"/>
                        <a:t>STUDEN_NR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82032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r>
                        <a:rPr lang="de-DE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23864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r>
                        <a:rPr lang="de-DE" sz="1600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73999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9C75546-50AA-454D-9F91-5AC7AEA88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56299"/>
              </p:ext>
            </p:extLst>
          </p:nvPr>
        </p:nvGraphicFramePr>
        <p:xfrm>
          <a:off x="5731623" y="3353728"/>
          <a:ext cx="2713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9">
                  <a:extLst>
                    <a:ext uri="{9D8B030D-6E8A-4147-A177-3AD203B41FA5}">
                      <a16:colId xmlns:a16="http://schemas.microsoft.com/office/drawing/2014/main" val="18792299"/>
                    </a:ext>
                  </a:extLst>
                </a:gridCol>
                <a:gridCol w="1539801">
                  <a:extLst>
                    <a:ext uri="{9D8B030D-6E8A-4147-A177-3AD203B41FA5}">
                      <a16:colId xmlns:a16="http://schemas.microsoft.com/office/drawing/2014/main" val="33493974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de-DE" dirty="0"/>
                        <a:t>KURS_NR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KURS_NAME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83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de-DE" sz="1600" dirty="0"/>
                        <a:t>0098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0997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de-DE" sz="1600" dirty="0"/>
                        <a:t>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63307"/>
                  </a:ext>
                </a:extLst>
              </a:tr>
            </a:tbl>
          </a:graphicData>
        </a:graphic>
      </p:graphicFrame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C7C68E4E-519B-460C-A2F7-C618CD92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10177"/>
              </p:ext>
            </p:extLst>
          </p:nvPr>
        </p:nvGraphicFramePr>
        <p:xfrm>
          <a:off x="4353707" y="1175442"/>
          <a:ext cx="266394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95">
                  <a:extLst>
                    <a:ext uri="{9D8B030D-6E8A-4147-A177-3AD203B41FA5}">
                      <a16:colId xmlns:a16="http://schemas.microsoft.com/office/drawing/2014/main" val="1663963906"/>
                    </a:ext>
                  </a:extLst>
                </a:gridCol>
                <a:gridCol w="1195454">
                  <a:extLst>
                    <a:ext uri="{9D8B030D-6E8A-4147-A177-3AD203B41FA5}">
                      <a16:colId xmlns:a16="http://schemas.microsoft.com/office/drawing/2014/main" val="226811269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de-DE" sz="1800" dirty="0"/>
                        <a:t>STUDENT_NR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KURS_NR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9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99302"/>
                  </a:ext>
                </a:extLst>
              </a:tr>
            </a:tbl>
          </a:graphicData>
        </a:graphic>
      </p:graphicFrame>
      <p:sp>
        <p:nvSpPr>
          <p:cNvPr id="53" name="Textfeld 52">
            <a:extLst>
              <a:ext uri="{FF2B5EF4-FFF2-40B4-BE49-F238E27FC236}">
                <a16:creationId xmlns:a16="http://schemas.microsoft.com/office/drawing/2014/main" id="{3B208158-13C4-414F-B710-2CFD1BAF600D}"/>
              </a:ext>
            </a:extLst>
          </p:cNvPr>
          <p:cNvSpPr txBox="1"/>
          <p:nvPr/>
        </p:nvSpPr>
        <p:spPr>
          <a:xfrm>
            <a:off x="1247380" y="2928042"/>
            <a:ext cx="15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Tabelle: Student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DAF04E2-F412-4A47-84BF-01791229C84E}"/>
              </a:ext>
            </a:extLst>
          </p:cNvPr>
          <p:cNvSpPr txBox="1"/>
          <p:nvPr/>
        </p:nvSpPr>
        <p:spPr>
          <a:xfrm>
            <a:off x="7017656" y="4390048"/>
            <a:ext cx="133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Tabelle: Kurse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75C81FC-1905-44B7-8D51-395586FE5B6F}"/>
              </a:ext>
            </a:extLst>
          </p:cNvPr>
          <p:cNvSpPr txBox="1"/>
          <p:nvPr/>
        </p:nvSpPr>
        <p:spPr>
          <a:xfrm>
            <a:off x="4268148" y="2866146"/>
            <a:ext cx="11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Hilfs Tabelle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217EB98-646B-4CA7-BA49-A202EC2C98F1}"/>
              </a:ext>
            </a:extLst>
          </p:cNvPr>
          <p:cNvSpPr txBox="1"/>
          <p:nvPr/>
        </p:nvSpPr>
        <p:spPr>
          <a:xfrm>
            <a:off x="2327945" y="4593949"/>
            <a:ext cx="8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 …  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6A37300-103C-4D26-9489-414F85B84944}"/>
              </a:ext>
            </a:extLst>
          </p:cNvPr>
          <p:cNvCxnSpPr/>
          <p:nvPr/>
        </p:nvCxnSpPr>
        <p:spPr>
          <a:xfrm>
            <a:off x="3643817" y="2388012"/>
            <a:ext cx="709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23A5154-6827-44A7-804C-20B1CAC14D75}"/>
              </a:ext>
            </a:extLst>
          </p:cNvPr>
          <p:cNvCxnSpPr/>
          <p:nvPr/>
        </p:nvCxnSpPr>
        <p:spPr>
          <a:xfrm>
            <a:off x="6298269" y="2928042"/>
            <a:ext cx="0" cy="42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84D567E-B8EA-4DB4-A99B-5D953AD28093}"/>
              </a:ext>
            </a:extLst>
          </p:cNvPr>
          <p:cNvCxnSpPr/>
          <p:nvPr/>
        </p:nvCxnSpPr>
        <p:spPr>
          <a:xfrm>
            <a:off x="2361256" y="4941168"/>
            <a:ext cx="8250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5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E6C95C-09E0-4109-99D8-577CFFA0FE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Gruppierte und nicht gruppierte Indizes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Materialisierte und Indizierte Sichten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Datenbankdesign</a:t>
            </a:r>
          </a:p>
          <a:p>
            <a:pPr marL="1143000" lvl="1">
              <a:lnSpc>
                <a:spcPct val="150000"/>
              </a:lnSpc>
            </a:pPr>
            <a:r>
              <a:rPr lang="de-DE" dirty="0"/>
              <a:t>Normalisierung und </a:t>
            </a:r>
            <a:r>
              <a:rPr lang="de-DE" dirty="0" err="1"/>
              <a:t>Denormalisierung</a:t>
            </a:r>
            <a:endParaRPr lang="de-DE" dirty="0"/>
          </a:p>
          <a:p>
            <a:pPr marL="1143000" lvl="1">
              <a:lnSpc>
                <a:spcPct val="150000"/>
              </a:lnSpc>
            </a:pPr>
            <a:r>
              <a:rPr lang="de-DE" dirty="0"/>
              <a:t>Wahl des Primärschlüssels</a:t>
            </a:r>
          </a:p>
          <a:p>
            <a:pPr marL="1143000" lvl="1">
              <a:lnSpc>
                <a:spcPct val="150000"/>
              </a:lnSpc>
            </a:pPr>
            <a:r>
              <a:rPr lang="de-DE" dirty="0"/>
              <a:t>Zeichenbegrenzung</a:t>
            </a:r>
          </a:p>
          <a:p>
            <a:pPr marL="1143000" lvl="1">
              <a:lnSpc>
                <a:spcPct val="150000"/>
              </a:lnSpc>
            </a:pPr>
            <a:r>
              <a:rPr lang="de-DE" dirty="0"/>
              <a:t>Namensgebung für Spalten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Wahl der Datenbank </a:t>
            </a:r>
          </a:p>
          <a:p>
            <a:pPr marL="1143000" lvl="1">
              <a:lnSpc>
                <a:spcPct val="150000"/>
              </a:lnSpc>
            </a:pPr>
            <a:r>
              <a:rPr lang="de-DE" dirty="0"/>
              <a:t>Objektorientiert</a:t>
            </a:r>
          </a:p>
          <a:p>
            <a:pPr marL="1143000" lvl="1">
              <a:lnSpc>
                <a:spcPct val="150000"/>
              </a:lnSpc>
            </a:pPr>
            <a:r>
              <a:rPr lang="de-DE" dirty="0"/>
              <a:t>Relational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3F9425-1406-4DEC-93E6-72FCCAB2B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0D13F-223A-4834-AAA9-347FE758C6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E5798-BFDB-4077-99C9-B5207F77F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F69BCE-CE09-4053-BFC6-38D852E8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Performanzsteigerung</a:t>
            </a:r>
            <a:r>
              <a:rPr lang="de-DE" dirty="0"/>
              <a:t>: Design</a:t>
            </a:r>
          </a:p>
        </p:txBody>
      </p:sp>
    </p:spTree>
    <p:extLst>
      <p:ext uri="{BB962C8B-B14F-4D97-AF65-F5344CB8AC3E}">
        <p14:creationId xmlns:p14="http://schemas.microsoft.com/office/powerpoint/2010/main" val="108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422B4D-8F1D-4457-9CE2-79537BC467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Optimistic-Locking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AllocationSize</a:t>
            </a:r>
            <a:r>
              <a:rPr lang="de-DE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First- und Second-Level-Cache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Pagination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Cross-</a:t>
            </a:r>
            <a:r>
              <a:rPr lang="de-DE" dirty="0" err="1"/>
              <a:t>Join</a:t>
            </a:r>
            <a:r>
              <a:rPr lang="de-DE" dirty="0"/>
              <a:t> und </a:t>
            </a:r>
            <a:r>
              <a:rPr lang="de-DE" dirty="0" err="1"/>
              <a:t>Left-Join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Eager</a:t>
            </a:r>
            <a:r>
              <a:rPr lang="de-DE" dirty="0"/>
              <a:t>- und </a:t>
            </a:r>
            <a:r>
              <a:rPr lang="de-DE" dirty="0" err="1"/>
              <a:t>Lazy-Loading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N+1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Execution</a:t>
            </a:r>
            <a:r>
              <a:rPr lang="de-DE" dirty="0"/>
              <a:t> Plan Choice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Paralleles Ausführen erzwingen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BB3EA6-B834-4B84-963D-AF6CD36CFF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15.08.2019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0ECBF1-4B47-42E0-88CB-DCA0868D4E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B6F12-3A2A-48DA-AC6C-4FE40CC699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B535043-30EC-41ED-9D14-DEB1D9E6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Performanzsteigerung</a:t>
            </a:r>
            <a:r>
              <a:rPr lang="de-DE" dirty="0"/>
              <a:t>: Software Tuning</a:t>
            </a:r>
          </a:p>
        </p:txBody>
      </p:sp>
    </p:spTree>
    <p:extLst>
      <p:ext uri="{BB962C8B-B14F-4D97-AF65-F5344CB8AC3E}">
        <p14:creationId xmlns:p14="http://schemas.microsoft.com/office/powerpoint/2010/main" val="36147900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 (1)</Template>
  <TotalTime>0</TotalTime>
  <Words>1088</Words>
  <Application>Microsoft Office PowerPoint</Application>
  <PresentationFormat>Bildschirmpräsentation (4:3)</PresentationFormat>
  <Paragraphs>295</Paragraphs>
  <Slides>19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Alwyn New Lt</vt:lpstr>
      <vt:lpstr>Alwyn New Rg</vt:lpstr>
      <vt:lpstr>Arial</vt:lpstr>
      <vt:lpstr>Calibri</vt:lpstr>
      <vt:lpstr>Calibri (Textkörper)</vt:lpstr>
      <vt:lpstr>Verdana</vt:lpstr>
      <vt:lpstr>Larissa</vt:lpstr>
      <vt:lpstr>Document</vt:lpstr>
      <vt:lpstr>PowerPoint-Präsentation</vt:lpstr>
      <vt:lpstr>Agenda</vt:lpstr>
      <vt:lpstr>Manufacturing-IT: Logistik- &amp; Informationssysteme (LIS)</vt:lpstr>
      <vt:lpstr>Manufacturing-IT: Logistik- &amp; Informationssysteme (LIS)</vt:lpstr>
      <vt:lpstr>Manufacturing-IT (LIS): Hibernate</vt:lpstr>
      <vt:lpstr>Manufacturing-IT (LIS): Hibernate  (One-To-Many)</vt:lpstr>
      <vt:lpstr>Manufacturing-IT (LIS): Hibernate (Many-To-Many)</vt:lpstr>
      <vt:lpstr>Performanzsteigerung: Design</vt:lpstr>
      <vt:lpstr>Performanzsteigerung: Software Tuning</vt:lpstr>
      <vt:lpstr>Archivierungsverfahren</vt:lpstr>
      <vt:lpstr>Archivierungsverfahren: Partitionierung</vt:lpstr>
      <vt:lpstr>Partitionierung: Partitionsfunktion und -Schema</vt:lpstr>
      <vt:lpstr>Partitionierung: Schlüssel und Indizes</vt:lpstr>
      <vt:lpstr>Proof-of-Concept: Klassendiagramm</vt:lpstr>
      <vt:lpstr>Proof-of-Concept: Hibernate</vt:lpstr>
      <vt:lpstr>Proof-of-Concept: Partitionierung</vt:lpstr>
      <vt:lpstr>Proof-of-Concept</vt:lpstr>
      <vt:lpstr>Fazit</vt:lpstr>
      <vt:lpstr>Vielen Dank für Ihre Aufmerksamkeit!</vt:lpstr>
    </vt:vector>
  </TitlesOfParts>
  <Company>TUD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Tutzauer</dc:creator>
  <cp:lastModifiedBy>Leonard Tutzauer</cp:lastModifiedBy>
  <cp:revision>219</cp:revision>
  <dcterms:created xsi:type="dcterms:W3CDTF">2018-04-29T16:24:10Z</dcterms:created>
  <dcterms:modified xsi:type="dcterms:W3CDTF">2019-08-15T03:49:28Z</dcterms:modified>
</cp:coreProperties>
</file>