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6858000" cx="9144000"/>
  <p:notesSz cx="6797675" cy="9926625"/>
  <p:embeddedFontLst>
    <p:embeddedFont>
      <p:font typeface="Helvetica Neue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652E93-A778-4A24-9B8B-9DDDF5A07E53}">
  <a:tblStyle styleId="{83652E93-A778-4A24-9B8B-9DDDF5A07E5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HelveticaNeue-boldItalic.fntdata"/><Relationship Id="rId104" Type="http://schemas.openxmlformats.org/officeDocument/2006/relationships/font" Target="fonts/HelveticaNeue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HelveticaNeue-bold.fntdata"/><Relationship Id="rId102" Type="http://schemas.openxmlformats.org/officeDocument/2006/relationships/font" Target="fonts/HelveticaNeue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7" name="Google Shape;347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6" name="Google Shape;356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5" name="Google Shape;365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7" name="Google Shape;377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6" name="Google Shape;386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5" name="Google Shape;395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4" name="Google Shape;404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3" name="Google Shape;413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2" name="Google Shape;442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1" name="Google Shape;451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7" name="Google Shape;467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9" name="Google Shape;499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8" name="Google Shape;508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7" name="Google Shape;51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6" name="Google Shape;526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5" name="Google Shape;535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46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61" name="Google Shape;561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0" name="Google Shape;570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9" name="Google Shape;579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8" name="Google Shape;588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5" name="Google Shape;59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4" name="Google Shape;604;p5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5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5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41" name="Google Shape;641;p5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50" name="Google Shape;650;p5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5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67" name="Google Shape;667;p6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81" name="Google Shape;681;p6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92" name="Google Shape;692;p6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01" name="Google Shape;701;p6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0" name="Google Shape;710;p6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17" name="Google Shape;717;p6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26" name="Google Shape;726;p6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35" name="Google Shape;735;p6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44" name="Google Shape;744;p6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53" name="Google Shape;753;p6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62" name="Google Shape;762;p7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71" name="Google Shape;771;p7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80" name="Google Shape;780;p7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93" name="Google Shape;793;p7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2" name="Google Shape;802;p7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09" name="Google Shape;809;p7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18" name="Google Shape;818;p7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28" name="Google Shape;828;p7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37" name="Google Shape;837;p7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6" name="Google Shape;846;p7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53" name="Google Shape;853;p8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63" name="Google Shape;863;p8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8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80" name="Google Shape;880;p8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90" name="Google Shape;890;p8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0" name="Google Shape;900;p8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07" name="Google Shape;907;p8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16" name="Google Shape;916;p8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5" name="Google Shape;925;p8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32" name="Google Shape;932;p8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9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41" name="Google Shape;941;p9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9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50" name="Google Shape;950;p9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9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60" name="Google Shape;960;p9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69" name="Google Shape;969;p9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9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78" name="Google Shape;978;p9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88" name="Google Shape;988;p9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vuejs.org/guide/essentials/event-handling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npkg.com/vue@3" TargetMode="External"/><Relationship Id="rId4" Type="http://schemas.openxmlformats.org/officeDocument/2006/relationships/hyperlink" Target="https://unpkg.com/vue@3" TargetMode="External"/><Relationship Id="rId5" Type="http://schemas.openxmlformats.org/officeDocument/2006/relationships/hyperlink" Target="https://unpkg.com/vuex@4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cli.vuejs.org/zh/confi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coreybutler/nvm-windows" TargetMode="External"/><Relationship Id="rId4" Type="http://schemas.openxmlformats.org/officeDocument/2006/relationships/hyperlink" Target="https://github.com/nvm-sh/nv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next.router.vuejs.org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router.vuejs.org/guide/essentials/history-mod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next.vuex.vuejs.org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vitejs.dev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hyperlink" Target="https://caniuse.com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VueJS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</a:t>
            </a:r>
            <a:endParaRPr/>
          </a:p>
        </p:txBody>
      </p:sp>
      <p:cxnSp>
        <p:nvCxnSpPr>
          <p:cNvPr id="198" name="Google Shape;198;p22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2"/>
          <p:cNvSpPr txBox="1"/>
          <p:nvPr/>
        </p:nvSpPr>
        <p:spPr>
          <a:xfrm>
            <a:off x="395275" y="927100"/>
            <a:ext cx="46872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陣列解構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first = numArray[0]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second= numArray[1]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console.log(first)   // 1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[first,second,third,fourth] = numArray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console.log(first)    // 1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console.log(second)   // 3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[first,second,third,fourth,fifth] = numArray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undefined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[first,second,third,fourth,fifth=100] = numArray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100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忽略部分元素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 (three dots -&gt; rest op)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console.log(arr)       // 1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console.log(others)    // 3,5,7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5119675" y="927100"/>
            <a:ext cx="37728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物件解構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100,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y: 100,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r: 150,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x = circle.x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y = circle.y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 = circle.r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{x, y, r} = circle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{x, y, r, z = 123} = circle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..</a:t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3"/>
          <p:cNvSpPr txBox="1"/>
          <p:nvPr/>
        </p:nvSpPr>
        <p:spPr>
          <a:xfrm>
            <a:off x="395275" y="927100"/>
            <a:ext cx="83535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函數解構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100,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y: 100,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r: 150,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drawCircle(){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Math.sqrt(circle.x * circle.x + circle.y * circle.x)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drawCircle()  // 141.4213562373095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drawCircle({x,y}){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Math.sqrt(x * x + y * x)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drawCircle({x=123,y=456}){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Math.sqrt(x * x + y * x)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this</a:t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2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在 JavaScript 代表執行當下的外層物件，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所以 this 在執行時候才有意義，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至於 this 代表哪一個物件，跟它的情境(context)有關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箭頭函數內並沒有包含 this，所以 this 會往外層找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可參考 VueJS/basic/8_this在vue裡面代表的意義.html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arrow function</a:t>
            </a:r>
            <a:endParaRPr/>
          </a:p>
        </p:txBody>
      </p:sp>
      <p:cxnSp>
        <p:nvCxnSpPr>
          <p:cNvPr id="226" name="Google Shape;226;p2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25"/>
          <p:cNvSpPr txBox="1"/>
          <p:nvPr/>
        </p:nvSpPr>
        <p:spPr>
          <a:xfrm>
            <a:off x="395287" y="1125537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用更簡短的方式來宣告和定義函數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函數傳遞一個參數，不用加小括號   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。函數不傳參數或傳遞不只一個參數，一定要加小括號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。傳回值的敘述只有一行，可以省略大括號，並省略 return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IIFE (Immediately Invoked Function Expression)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Add = function(){}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呼叫方式: Add()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改成箭頭函數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Add = () =&gt;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spread | rest operator</a:t>
            </a:r>
            <a:endParaRPr/>
          </a:p>
        </p:txBody>
      </p:sp>
      <p:cxnSp>
        <p:nvCxnSpPr>
          <p:cNvPr id="235" name="Google Shape;235;p2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6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three dots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 operator (陣列解構時取剩餘的部分)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spread operator (展開陣列)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nums = [5, 6, 7]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addNumbers(nums[0], nums[1], nums[2])  // 之前這樣寫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addNumbers(...nums);  // 可以使用 spread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import 和 export </a:t>
            </a:r>
            <a:endParaRPr/>
          </a:p>
        </p:txBody>
      </p:sp>
      <p:cxnSp>
        <p:nvCxnSpPr>
          <p:cNvPr id="244" name="Google Shape;244;p2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27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export: 匯出「變數值」、「函數」或「物件」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。named export（具名匯出）：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匯出獨立的「變數值」、「函數」或「物件」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匯出前必須給名稱，匯入時也必須使用相同的名稱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一個檔案內可以有好幾個具名匯出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。default export：一個檔案只能有一個 default export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import: 匯入「變數值」、「函數」或「物件」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。匯入 named export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。匯入 default export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的基本語法</a:t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的開發方式</a:t>
            </a:r>
            <a:endParaRPr/>
          </a:p>
        </p:txBody>
      </p:sp>
      <p:cxnSp>
        <p:nvCxnSpPr>
          <p:cNvPr id="260" name="Google Shape;260;p2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62" name="Google Shape;262;p29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2447925"/>
                <a:gridCol w="2449500"/>
                <a:gridCol w="3455975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局部開發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SPA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SSR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逐步替換網頁元件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前端全由 Vue 處理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後端用 node 執行 Vue，處理完畫面之後傳送給使用者;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而前端也全由 Vue 來控制畫面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漸進式的開發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架構單純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架構較複雜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server 端限定是 node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土法煉鋼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SEO 不夠完善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良好的 SEO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最起碼要會使用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希望大家以這種方式為開發目標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學習順序(建議)</a:t>
            </a:r>
            <a:endParaRPr/>
          </a:p>
        </p:txBody>
      </p:sp>
      <p:cxnSp>
        <p:nvCxnSpPr>
          <p:cNvPr id="269" name="Google Shape;269;p3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30"/>
          <p:cNvSpPr txBox="1"/>
          <p:nvPr/>
        </p:nvSpPr>
        <p:spPr>
          <a:xfrm>
            <a:off x="403225" y="915987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Vue template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使用「指令 (directives)」將資料 render 到畫面上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Vue instance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介紹 Vue 有哪些屬性和方法可以使用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data, methods, computed, watch, life cycle hooks, template,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Vue component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可以重複使用的組件系統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單一檔案組件(.vue)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介紹打包轉換工具 (ex. vue-cli, vite)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Vue Ecosystem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。Vue 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。狀態管理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* Vuex (vue-cli)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* Pinia (vite)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兩種寫法 </a:t>
            </a:r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31"/>
          <p:cNvSpPr txBox="1"/>
          <p:nvPr/>
        </p:nvSpPr>
        <p:spPr>
          <a:xfrm>
            <a:off x="395287" y="927100"/>
            <a:ext cx="8353425" cy="189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Options API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data(){},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methods: {},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Vue.createApp(App).mount('#app')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395287" y="2924175"/>
            <a:ext cx="8424862" cy="3503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Composition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{ref} = Vue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setup(){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const message = ref('Hello')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message,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Vue.createApp(App).mount('#app')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template </a:t>
            </a:r>
            <a:endParaRPr/>
          </a:p>
        </p:txBody>
      </p:sp>
      <p:cxnSp>
        <p:nvCxnSpPr>
          <p:cNvPr id="288" name="Google Shape;288;p3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p32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 指令 (directives)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v-show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v-else-if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v-bind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v-pre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v-model</a:t>
            </a:r>
            <a:endParaRPr/>
          </a:p>
        </p:txBody>
      </p:sp>
      <p:cxnSp>
        <p:nvCxnSpPr>
          <p:cNvPr id="297" name="Google Shape;297;p3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33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作用: 表單元件和組件做雙向綁定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修飾符: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lazy: trigger when onblur(發生 change 事件)，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等待輸入完成再顯示結果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number: praseInt() | parseFloat()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trim: 排除輸入時的前後空白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v-show 和 v-if</a:t>
            </a:r>
            <a:endParaRPr/>
          </a:p>
        </p:txBody>
      </p:sp>
      <p:cxnSp>
        <p:nvCxnSpPr>
          <p:cNvPr id="306" name="Google Shape;306;p3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34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v-show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物件的可視性是透過 CSS 的 display 屬性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直接將物件從 DOM 新增或刪除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v-if, v-else-if, v-else</a:t>
            </a:r>
            <a:endParaRPr/>
          </a:p>
        </p:txBody>
      </p:sp>
      <p:cxnSp>
        <p:nvCxnSpPr>
          <p:cNvPr id="315" name="Google Shape;315;p3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35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多重選擇的處理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。二選一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v-if="條件判斷"&gt; 內容A &lt;/p&gt;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v-else&gt; 內容B 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。多選一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v-if="條件判斷"&gt; 內容A 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v-else-if="條件判斷"&gt; 內容B 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v-else&gt; 內容C 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v-for</a:t>
            </a:r>
            <a:endParaRPr/>
          </a:p>
        </p:txBody>
      </p:sp>
      <p:cxnSp>
        <p:nvCxnSpPr>
          <p:cNvPr id="324" name="Google Shape;324;p3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36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使用的概念為 JS 的 for in 迴圈(可以處理陣列和物件)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JS: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for(let i in 陣列){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for(let key in 物件){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&lt;ul&gt;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&lt;li v-for="color in colors"&gt;{{color}}&lt;/li&gt;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&lt;/ul&gt;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v-for 搭配 key 屬性</a:t>
            </a:r>
            <a:endParaRPr/>
          </a:p>
        </p:txBody>
      </p:sp>
      <p:cxnSp>
        <p:nvCxnSpPr>
          <p:cNvPr id="333" name="Google Shape;333;p3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37"/>
          <p:cNvSpPr txBox="1"/>
          <p:nvPr/>
        </p:nvSpPr>
        <p:spPr>
          <a:xfrm>
            <a:off x="457200" y="808025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使用 v-for 時務必使用 key 屬性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key 綁定的是唯一值 (例如 id 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不要使用 index 當 key 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v-on</a:t>
            </a:r>
            <a:endParaRPr/>
          </a:p>
        </p:txBody>
      </p:sp>
      <p:cxnSp>
        <p:nvCxnSpPr>
          <p:cNvPr id="342" name="Google Shape;342;p3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p38"/>
          <p:cNvSpPr txBox="1"/>
          <p:nvPr/>
        </p:nvSpPr>
        <p:spPr>
          <a:xfrm>
            <a:off x="466725" y="981075"/>
            <a:ext cx="8353425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建立事件聆聽功能的 「v-on: 事件」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縮寫為: 「@」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 v-on:click="action"&gt;&lt;/p&gt;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 @click="action"&gt;&lt;/p&gt;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如果呼叫 action 函數不傳參數，不用寫小括號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修飾符 (modifier): </a:t>
            </a:r>
            <a:r>
              <a:rPr b="0" i="0" lang="en-US" sz="13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https://vuejs.org/guide/essentials/event-handling.html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。stop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。prevent	   ex. &lt;form @submit.prevent=""&gt;&lt;/form&gt;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。{keyAlias} ex. &lt;input @keyup.enter="doSomething"&gt;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。capture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。self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。once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。left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。right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。middle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v-bind</a:t>
            </a:r>
            <a:endParaRPr/>
          </a:p>
        </p:txBody>
      </p:sp>
      <p:cxnSp>
        <p:nvCxnSpPr>
          <p:cNvPr id="351" name="Google Shape;351;p3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2" name="Google Shape;352;p39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屬性值要從 vue 取得，使用 「v-bind」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縮寫為: 「:」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v-bind:src="imgURL"&gt;&lt;/p&gt;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:src="imgURL"&gt;&lt;/p&gt;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instance . </a:t>
            </a:r>
            <a:endParaRPr/>
          </a:p>
        </p:txBody>
      </p:sp>
      <p:cxnSp>
        <p:nvCxnSpPr>
          <p:cNvPr id="360" name="Google Shape;360;p4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40"/>
          <p:cNvSpPr txBox="1"/>
          <p:nvPr/>
        </p:nvSpPr>
        <p:spPr>
          <a:xfrm>
            <a:off x="457200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變數放 data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data(){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message: 'Hello',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函數大部分放在 methods 物件裡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methods: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計算屬性: 函數小部分放在 computed 物件裡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放在裡面的函數不傳參數，一定要有傳回值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computed: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偵聽器: 偵測 data 和 computed 的變化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watch: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instance .. </a:t>
            </a:r>
            <a:endParaRPr/>
          </a:p>
        </p:txBody>
      </p:sp>
      <p:cxnSp>
        <p:nvCxnSpPr>
          <p:cNvPr id="369" name="Google Shape;369;p4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41"/>
          <p:cNvSpPr txBox="1"/>
          <p:nvPr/>
        </p:nvSpPr>
        <p:spPr>
          <a:xfrm>
            <a:off x="457200" y="912812"/>
            <a:ext cx="3970337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生命週期 Hooks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(Options API)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beforeCreate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created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beforeMount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mounted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beforeUpdate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updated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beforeUnmount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unmounted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1"/>
          <p:cNvSpPr txBox="1"/>
          <p:nvPr/>
        </p:nvSpPr>
        <p:spPr>
          <a:xfrm>
            <a:off x="4778375" y="908050"/>
            <a:ext cx="3970337" cy="352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生命週期 Hooks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(Composition API)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onBeforeMount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onMounted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onBeforeUpdate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onUpdated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onBeforeUnmount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onUnmounted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468312" y="4365625"/>
            <a:ext cx="828040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真實的標籤放在 template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template: `&lt;h1&gt;Hello&lt;/h1&gt;`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定義組件放在 components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components: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41"/>
          <p:cNvCxnSpPr/>
          <p:nvPr/>
        </p:nvCxnSpPr>
        <p:spPr>
          <a:xfrm>
            <a:off x="4356100" y="981075"/>
            <a:ext cx="0" cy="32400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Why Vue?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611187" y="1389062"/>
            <a:ext cx="2160587" cy="3263900"/>
            <a:chOff x="395536" y="1772816"/>
            <a:chExt cx="2160240" cy="3264754"/>
          </a:xfrm>
        </p:grpSpPr>
        <p:sp>
          <p:nvSpPr>
            <p:cNvPr id="105" name="Google Shape;105;p15"/>
            <p:cNvSpPr txBox="1"/>
            <p:nvPr/>
          </p:nvSpPr>
          <p:spPr>
            <a:xfrm flipH="1">
              <a:off x="395536" y="3837241"/>
              <a:ext cx="216024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Angular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Google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MVVM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39975" y="1772816"/>
              <a:ext cx="1871362" cy="1848333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3492500" y="1412875"/>
            <a:ext cx="2159000" cy="3263900"/>
            <a:chOff x="395536" y="1772816"/>
            <a:chExt cx="2160240" cy="3264754"/>
          </a:xfrm>
        </p:grpSpPr>
        <p:sp>
          <p:nvSpPr>
            <p:cNvPr id="108" name="Google Shape;108;p15"/>
            <p:cNvSpPr txBox="1"/>
            <p:nvPr/>
          </p:nvSpPr>
          <p:spPr>
            <a:xfrm flipH="1">
              <a:off x="395536" y="3837241"/>
              <a:ext cx="216024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Facebook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40082" y="1772816"/>
              <a:ext cx="1871149" cy="1848333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6300787" y="1412875"/>
            <a:ext cx="2159000" cy="3541712"/>
            <a:chOff x="395536" y="1772816"/>
            <a:chExt cx="2160240" cy="3541753"/>
          </a:xfrm>
        </p:grpSpPr>
        <p:sp>
          <p:nvSpPr>
            <p:cNvPr id="111" name="Google Shape;111;p15"/>
            <p:cNvSpPr txBox="1"/>
            <p:nvPr/>
          </p:nvSpPr>
          <p:spPr>
            <a:xfrm flipH="1">
              <a:off x="395536" y="3837241"/>
              <a:ext cx="216024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尤雨溪團隊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MVVM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40081" y="1772816"/>
              <a:ext cx="1871149" cy="1847871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113" name="Google Shape;113;p15"/>
          <p:cNvCxnSpPr>
            <a:stCxn id="106" idx="0"/>
          </p:cNvCxnSpPr>
          <p:nvPr/>
        </p:nvCxnSpPr>
        <p:spPr>
          <a:xfrm>
            <a:off x="1691481" y="1389062"/>
            <a:ext cx="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5"/>
          <p:cNvCxnSpPr>
            <a:stCxn id="106" idx="5"/>
          </p:cNvCxnSpPr>
          <p:nvPr/>
        </p:nvCxnSpPr>
        <p:spPr>
          <a:xfrm rot="10800000">
            <a:off x="1691413" y="2366900"/>
            <a:ext cx="661800" cy="5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1818550" y="1693925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" name="Google Shape;116;p15"/>
          <p:cNvCxnSpPr>
            <a:stCxn id="109" idx="0"/>
          </p:cNvCxnSpPr>
          <p:nvPr/>
        </p:nvCxnSpPr>
        <p:spPr>
          <a:xfrm>
            <a:off x="4572001" y="1412875"/>
            <a:ext cx="15300" cy="9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5"/>
          <p:cNvCxnSpPr/>
          <p:nvPr/>
        </p:nvCxnSpPr>
        <p:spPr>
          <a:xfrm flipH="1">
            <a:off x="4572000" y="1820925"/>
            <a:ext cx="739050" cy="5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5"/>
          <p:cNvSpPr txBox="1"/>
          <p:nvPr/>
        </p:nvSpPr>
        <p:spPr>
          <a:xfrm>
            <a:off x="4714150" y="1579625"/>
            <a:ext cx="4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183550" y="2544825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Angular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977400" y="2468625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15"/>
          <p:cNvCxnSpPr>
            <a:stCxn id="112" idx="0"/>
          </p:cNvCxnSpPr>
          <p:nvPr/>
        </p:nvCxnSpPr>
        <p:spPr>
          <a:xfrm>
            <a:off x="7380287" y="1412875"/>
            <a:ext cx="900" cy="9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5"/>
          <p:cNvCxnSpPr/>
          <p:nvPr/>
        </p:nvCxnSpPr>
        <p:spPr>
          <a:xfrm flipH="1" rot="10800000">
            <a:off x="7393850" y="1992671"/>
            <a:ext cx="8256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7508150" y="1599655"/>
            <a:ext cx="16614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TypeScript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7127150" y="2532125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Vue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與 CSS 有關的設定 </a:t>
            </a:r>
            <a:endParaRPr/>
          </a:p>
        </p:txBody>
      </p:sp>
      <p:cxnSp>
        <p:nvCxnSpPr>
          <p:cNvPr id="381" name="Google Shape;381;p4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42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綁定 class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標籤裡可以設定好幾個 class，可以由 Vue(v-bind) 來決定在什麼狀況下要出現什麼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class="active bold"&gt;&lt;/p&gt;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:class="theClass"&gt;&lt;/p&gt; 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。傳回字串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。傳回物件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綁定 style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賦予標籤 style 屬性，而 style 內的 CSS 屬性由 Vue 的計算屬性 (computed) 決定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:style="changeSize"&gt;&lt;/p&gt;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的非同步 </a:t>
            </a:r>
            <a:endParaRPr/>
          </a:p>
        </p:txBody>
      </p:sp>
      <p:cxnSp>
        <p:nvCxnSpPr>
          <p:cNvPr id="390" name="Google Shape;390;p4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43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非同步的做法有很多種，我們統稱為「AJAX」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使用 XMLHttpRequest 物件的屬性和方法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$.get()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$.post()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$.getJSON()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$.ajax()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ES6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使用 Promise 物件的 then function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ES6 以後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Async, Await (欲取代 then function)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套件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Axios.js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Fetch API (欲取代 XMLHttpRequest)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擇一撰寫即可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 相關的非同步，網路上提供的程式碼最多(目前)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建議使用 Axios, Fetch, 當然也要會 then, async, await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註冊. </a:t>
            </a:r>
            <a:endParaRPr/>
          </a:p>
        </p:txBody>
      </p:sp>
      <p:cxnSp>
        <p:nvCxnSpPr>
          <p:cNvPr id="399" name="Google Shape;399;p4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0" name="Google Shape;400;p44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註冊 (Options API 寫法)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 component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Vue.createApp({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data(){},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methods: {},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computed: {},</a:t>
            </a:r>
            <a:endParaRPr b="0" i="0" sz="20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components: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'my-component': 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my-component 是組件名稱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template: `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&lt;h1 style="color:red;"&gt;Hello&lt;/h1&gt;`,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App.mount('#app')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註冊.. 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p45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global component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Vue.createApp({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data(){},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methods: {},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computed: {},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App.component('counter', 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counter 是組件名稱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template: `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&lt;h1&gt;野原新之助&lt;/h1&gt;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&lt;img src="../../images/Shinnosuke/Shinnosuke10.png"&gt;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`,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App.mount('#app')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動態組件 </a:t>
            </a:r>
            <a:endParaRPr/>
          </a:p>
        </p:txBody>
      </p:sp>
      <p:cxnSp>
        <p:nvCxnSpPr>
          <p:cNvPr id="417" name="Google Shape;417;p4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8" name="Google Shape;418;p46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動態決定要出現哪一個組件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&lt;component :is="組件名稱"/&gt;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&lt;keep-alive&gt;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&lt;component :is="組件名稱"/&gt;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&lt;/keep-alive&gt;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7"/>
          <p:cNvSpPr txBox="1"/>
          <p:nvPr>
            <p:ph type="title"/>
          </p:nvPr>
        </p:nvSpPr>
        <p:spPr>
          <a:xfrm>
            <a:off x="457200" y="11430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資料傳遞 </a:t>
            </a:r>
            <a:endParaRPr/>
          </a:p>
        </p:txBody>
      </p:sp>
      <p:cxnSp>
        <p:nvCxnSpPr>
          <p:cNvPr id="426" name="Google Shape;426;p4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7" name="Google Shape;427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7"/>
          <p:cNvSpPr/>
          <p:nvPr/>
        </p:nvSpPr>
        <p:spPr>
          <a:xfrm>
            <a:off x="1187450" y="2636837"/>
            <a:ext cx="144462" cy="46037"/>
          </a:xfrm>
          <a:custGeom>
            <a:rect b="b" l="l" r="r" t="t"/>
            <a:pathLst>
              <a:path extrusionOk="0" h="46037" w="144463">
                <a:moveTo>
                  <a:pt x="72231" y="0"/>
                </a:moveTo>
                <a:cubicBezTo>
                  <a:pt x="112124" y="0"/>
                  <a:pt x="144463" y="10306"/>
                  <a:pt x="144463" y="23019"/>
                </a:cubicBezTo>
                <a:lnTo>
                  <a:pt x="72232" y="23019"/>
                </a:lnTo>
                <a:cubicBezTo>
                  <a:pt x="72232" y="15346"/>
                  <a:pt x="72231" y="7673"/>
                  <a:pt x="72231" y="0"/>
                </a:cubicBezTo>
                <a:close/>
              </a:path>
              <a:path extrusionOk="0" fill="none" h="46037" w="144463">
                <a:moveTo>
                  <a:pt x="72231" y="0"/>
                </a:moveTo>
                <a:cubicBezTo>
                  <a:pt x="112124" y="0"/>
                  <a:pt x="144463" y="10306"/>
                  <a:pt x="144463" y="23019"/>
                </a:cubicBezTo>
              </a:path>
            </a:pathLst>
          </a:custGeom>
          <a:noFill/>
          <a:ln cap="flat" cmpd="sng" w="9525">
            <a:solidFill>
              <a:srgbClr val="B6DCD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9" name="Google Shape;429;p47"/>
          <p:cNvGrpSpPr/>
          <p:nvPr/>
        </p:nvGrpSpPr>
        <p:grpSpPr>
          <a:xfrm>
            <a:off x="3635375" y="1557337"/>
            <a:ext cx="1800225" cy="3167062"/>
            <a:chOff x="1187450" y="1557338"/>
            <a:chExt cx="1800225" cy="3167062"/>
          </a:xfrm>
        </p:grpSpPr>
        <p:sp>
          <p:nvSpPr>
            <p:cNvPr id="430" name="Google Shape;430;p47"/>
            <p:cNvSpPr/>
            <p:nvPr/>
          </p:nvSpPr>
          <p:spPr>
            <a:xfrm>
              <a:off x="1187450" y="1557338"/>
              <a:ext cx="1800225" cy="136683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1187450" y="3357563"/>
              <a:ext cx="1800225" cy="136683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32" name="Google Shape;432;p47"/>
            <p:cNvCxnSpPr/>
            <p:nvPr/>
          </p:nvCxnSpPr>
          <p:spPr>
            <a:xfrm>
              <a:off x="1450975" y="2724150"/>
              <a:ext cx="0" cy="8334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3" name="Google Shape;433;p47"/>
            <p:cNvCxnSpPr/>
            <p:nvPr/>
          </p:nvCxnSpPr>
          <p:spPr>
            <a:xfrm rot="10800000">
              <a:off x="2724150" y="2724150"/>
              <a:ext cx="0" cy="8334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34" name="Google Shape;434;p47"/>
            <p:cNvSpPr txBox="1"/>
            <p:nvPr/>
          </p:nvSpPr>
          <p:spPr>
            <a:xfrm flipH="1">
              <a:off x="1584988" y="2060848"/>
              <a:ext cx="10318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parent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7"/>
            <p:cNvSpPr txBox="1"/>
            <p:nvPr/>
          </p:nvSpPr>
          <p:spPr>
            <a:xfrm flipH="1">
              <a:off x="1667916" y="3851756"/>
              <a:ext cx="88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child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47"/>
          <p:cNvSpPr txBox="1"/>
          <p:nvPr/>
        </p:nvSpPr>
        <p:spPr>
          <a:xfrm>
            <a:off x="1819275" y="2060575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負責命名屬性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7"/>
          <p:cNvSpPr txBox="1"/>
          <p:nvPr/>
        </p:nvSpPr>
        <p:spPr>
          <a:xfrm>
            <a:off x="5749925" y="3860800"/>
            <a:ext cx="1558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負責命名事件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7"/>
          <p:cNvSpPr txBox="1"/>
          <p:nvPr/>
        </p:nvSpPr>
        <p:spPr>
          <a:xfrm>
            <a:off x="1835150" y="3860800"/>
            <a:ext cx="18002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 props 接收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 txBox="1"/>
          <p:nvPr/>
        </p:nvSpPr>
        <p:spPr>
          <a:xfrm>
            <a:off x="5749925" y="1916112"/>
            <a:ext cx="22780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使用該事件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呼叫函數接收資料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與 Vue component 有關的標籤 </a:t>
            </a:r>
            <a:endParaRPr/>
          </a:p>
        </p:txBody>
      </p:sp>
      <p:cxnSp>
        <p:nvCxnSpPr>
          <p:cNvPr id="446" name="Google Shape;446;p4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" name="Google Shape;447;p48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&lt;component :is=""&gt;&lt;/component&gt;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&lt;keep-alive&gt;&lt;/keep-alive&gt;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&lt;template&gt; &lt;/template&gt;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單一檔案組件 </a:t>
            </a:r>
            <a:endParaRPr/>
          </a:p>
        </p:txBody>
      </p:sp>
      <p:cxnSp>
        <p:nvCxnSpPr>
          <p:cNvPr id="455" name="Google Shape;455;p4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6" name="Google Shape;456;p49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將 HTML, CSS, JavaScript 放在同一個檔案 (.vue)，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該檔案就是『一個』組件。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.vue 檔必須經過工具打包轉換之後才能在瀏覽器運行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.vue 檔裡面包含三個區塊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。&lt;template&gt; HTML DOM template &lt;/template&gt;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。&lt;script&gt; 程式碼 &lt;/script&gt;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。&lt;style&gt; CSS, SCSS, stylus等樣式 &lt;/style&gt;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怎麼寫?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。template 或 script 一定要有一個，style 有沒有沒關係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。沒有先後順序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※ Vue2 的 style 一定要放在最後，Vue3 則沒有此要求。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(如果在網路查找資料，有時候會不小心找到的是 Vue2 的觀點)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Cli</a:t>
            </a:r>
            <a:endParaRPr/>
          </a:p>
        </p:txBody>
      </p:sp>
      <p:sp>
        <p:nvSpPr>
          <p:cNvPr id="463" name="Google Shape;46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1"/>
          <p:cNvSpPr txBox="1"/>
          <p:nvPr>
            <p:ph type="title"/>
          </p:nvPr>
        </p:nvSpPr>
        <p:spPr>
          <a:xfrm>
            <a:off x="457200" y="730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相關聯的工具</a:t>
            </a:r>
            <a:endParaRPr/>
          </a:p>
        </p:txBody>
      </p:sp>
      <p:cxnSp>
        <p:nvCxnSpPr>
          <p:cNvPr id="471" name="Google Shape;471;p5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2" name="Google Shape;472;p51"/>
          <p:cNvSpPr txBox="1"/>
          <p:nvPr/>
        </p:nvSpPr>
        <p:spPr>
          <a:xfrm>
            <a:off x="395287" y="96996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052512"/>
            <a:ext cx="2657475" cy="9350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5" name="Google Shape;4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387" y="4941887"/>
            <a:ext cx="1714500" cy="1485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6" name="Google Shape;47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025" y="2552700"/>
            <a:ext cx="2963862" cy="1812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7" name="Google Shape;47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7212" y="2919412"/>
            <a:ext cx="2767012" cy="10779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478" name="Google Shape;478;p51"/>
          <p:cNvCxnSpPr/>
          <p:nvPr/>
        </p:nvCxnSpPr>
        <p:spPr>
          <a:xfrm>
            <a:off x="2155825" y="1987550"/>
            <a:ext cx="0" cy="565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51"/>
          <p:cNvCxnSpPr/>
          <p:nvPr/>
        </p:nvCxnSpPr>
        <p:spPr>
          <a:xfrm>
            <a:off x="2143125" y="4376737"/>
            <a:ext cx="0" cy="565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51"/>
          <p:cNvCxnSpPr/>
          <p:nvPr/>
        </p:nvCxnSpPr>
        <p:spPr>
          <a:xfrm>
            <a:off x="3671887" y="3459162"/>
            <a:ext cx="196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1" name="Google Shape;481;p51"/>
          <p:cNvCxnSpPr/>
          <p:nvPr/>
        </p:nvCxnSpPr>
        <p:spPr>
          <a:xfrm>
            <a:off x="7019925" y="4005262"/>
            <a:ext cx="0" cy="17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2" name="Google Shape;482;p51"/>
          <p:cNvCxnSpPr/>
          <p:nvPr/>
        </p:nvCxnSpPr>
        <p:spPr>
          <a:xfrm rot="10800000">
            <a:off x="3036887" y="5684837"/>
            <a:ext cx="3983037" cy="222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83" name="Google Shape;483;p51"/>
          <p:cNvGrpSpPr/>
          <p:nvPr/>
        </p:nvGrpSpPr>
        <p:grpSpPr>
          <a:xfrm>
            <a:off x="708025" y="1052512"/>
            <a:ext cx="7696200" cy="4654550"/>
            <a:chOff x="707975" y="1052736"/>
            <a:chExt cx="7696062" cy="4653974"/>
          </a:xfrm>
        </p:grpSpPr>
        <p:pic>
          <p:nvPicPr>
            <p:cNvPr id="484" name="Google Shape;48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7583" y="1052736"/>
              <a:ext cx="2656656" cy="934749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485" name="Google Shape;485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7975" y="2552021"/>
              <a:ext cx="2964169" cy="1813083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486" name="Google Shape;486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36504" y="2920046"/>
              <a:ext cx="2767533" cy="1077032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87" name="Google Shape;487;p51"/>
            <p:cNvCxnSpPr/>
            <p:nvPr/>
          </p:nvCxnSpPr>
          <p:spPr>
            <a:xfrm>
              <a:off x="2155911" y="1987485"/>
              <a:ext cx="0" cy="56453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8" name="Google Shape;488;p51"/>
            <p:cNvCxnSpPr/>
            <p:nvPr/>
          </p:nvCxnSpPr>
          <p:spPr>
            <a:xfrm>
              <a:off x="2142777" y="4376632"/>
              <a:ext cx="0" cy="56453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9" name="Google Shape;489;p51"/>
            <p:cNvCxnSpPr/>
            <p:nvPr/>
          </p:nvCxnSpPr>
          <p:spPr>
            <a:xfrm flipH="1" rot="10800000">
              <a:off x="3672144" y="3458562"/>
              <a:ext cx="196436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90" name="Google Shape;490;p51"/>
            <p:cNvCxnSpPr/>
            <p:nvPr/>
          </p:nvCxnSpPr>
          <p:spPr>
            <a:xfrm>
              <a:off x="7020271" y="4005064"/>
              <a:ext cx="0" cy="17016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51"/>
            <p:cNvCxnSpPr/>
            <p:nvPr/>
          </p:nvCxnSpPr>
          <p:spPr>
            <a:xfrm rot="10800000">
              <a:off x="3037445" y="5684478"/>
              <a:ext cx="3982825" cy="2223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92" name="Google Shape;492;p51"/>
          <p:cNvSpPr txBox="1"/>
          <p:nvPr/>
        </p:nvSpPr>
        <p:spPr>
          <a:xfrm flipH="1">
            <a:off x="1116012" y="1920875"/>
            <a:ext cx="2079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管理 node 的版本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1"/>
          <p:cNvSpPr txBox="1"/>
          <p:nvPr/>
        </p:nvSpPr>
        <p:spPr>
          <a:xfrm flipH="1">
            <a:off x="5724525" y="3995737"/>
            <a:ext cx="2592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node 的套件管理工具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1"/>
          <p:cNvSpPr txBox="1"/>
          <p:nvPr/>
        </p:nvSpPr>
        <p:spPr>
          <a:xfrm flipH="1">
            <a:off x="3644900" y="3143250"/>
            <a:ext cx="2079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 node 的時候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npm 隨之安裝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1"/>
          <p:cNvSpPr txBox="1"/>
          <p:nvPr/>
        </p:nvSpPr>
        <p:spPr>
          <a:xfrm flipH="1">
            <a:off x="1673225" y="5724525"/>
            <a:ext cx="9985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vue-cli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1"/>
          <p:cNvSpPr txBox="1"/>
          <p:nvPr/>
        </p:nvSpPr>
        <p:spPr>
          <a:xfrm flipH="1">
            <a:off x="1576387" y="3995737"/>
            <a:ext cx="1152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開發環境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95250"/>
            <a:ext cx="8229600" cy="74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MVVM 架構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6"/>
          <p:cNvSpPr txBox="1"/>
          <p:nvPr/>
        </p:nvSpPr>
        <p:spPr>
          <a:xfrm>
            <a:off x="395287" y="868362"/>
            <a:ext cx="8353425" cy="561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M(Model): 資料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V(View): 頁面顯示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VM(View Model): 中間層，轉換原始資料成顯示用資料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6"/>
          <p:cNvGrpSpPr/>
          <p:nvPr/>
        </p:nvGrpSpPr>
        <p:grpSpPr>
          <a:xfrm>
            <a:off x="755650" y="2906712"/>
            <a:ext cx="7561262" cy="1385887"/>
            <a:chOff x="755576" y="3140968"/>
            <a:chExt cx="7560840" cy="1386438"/>
          </a:xfrm>
        </p:grpSpPr>
        <p:sp>
          <p:nvSpPr>
            <p:cNvPr id="135" name="Google Shape;135;p16"/>
            <p:cNvSpPr/>
            <p:nvPr/>
          </p:nvSpPr>
          <p:spPr>
            <a:xfrm>
              <a:off x="3347819" y="3160026"/>
              <a:ext cx="2304921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Vue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55576" y="3160026"/>
              <a:ext cx="1655670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660746" y="3140968"/>
              <a:ext cx="1655670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" name="Google Shape;138;p16"/>
            <p:cNvCxnSpPr/>
            <p:nvPr/>
          </p:nvCxnSpPr>
          <p:spPr>
            <a:xfrm>
              <a:off x="2411246" y="3590409"/>
              <a:ext cx="93657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5652740" y="3591997"/>
              <a:ext cx="100800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16"/>
            <p:cNvCxnSpPr/>
            <p:nvPr/>
          </p:nvCxnSpPr>
          <p:spPr>
            <a:xfrm rot="10800000">
              <a:off x="2411246" y="4095434"/>
              <a:ext cx="93657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1" name="Google Shape;141;p16"/>
            <p:cNvCxnSpPr/>
            <p:nvPr/>
          </p:nvCxnSpPr>
          <p:spPr>
            <a:xfrm rot="10800000">
              <a:off x="5652740" y="4076377"/>
              <a:ext cx="1008006" cy="190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42" name="Google Shape;142;p16"/>
          <p:cNvSpPr txBox="1"/>
          <p:nvPr/>
        </p:nvSpPr>
        <p:spPr>
          <a:xfrm>
            <a:off x="1187450" y="2636837"/>
            <a:ext cx="12541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779837" y="2636837"/>
            <a:ext cx="1728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View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181850" y="2636837"/>
            <a:ext cx="8651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924550" y="4907875"/>
            <a:ext cx="600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https://unpkg.com/vue@3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https://unpkg.com/vue-router@4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https://unpkg.com/vuex@4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2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打包轉換工具: vue-cli</a:t>
            </a:r>
            <a:endParaRPr/>
          </a:p>
        </p:txBody>
      </p:sp>
      <p:cxnSp>
        <p:nvCxnSpPr>
          <p:cNvPr id="503" name="Google Shape;503;p5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4" name="Google Shape;504;p5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全名: Vue command-line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工具: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。node.js(LTS): 讓電腦有可以直接執行 JS 的環境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https://nodejs.org/en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。npm: node.js 裡面的軟體，會隨著 node.js 自訂安裝，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會幫助 node.js 安裝套件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https://zh.wikipedia.org/zh-tw/Npm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。webpack: 打包轉換的工具，可以將 .vue 檔轉成 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https://webpack.js.org/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。vue-cli: 由於 webpack 的設定比較繁複，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所以 Vue 團隊開發這套工具讓大家方便建立 webpack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3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 vue-cli</a:t>
            </a:r>
            <a:endParaRPr/>
          </a:p>
        </p:txBody>
      </p:sp>
      <p:cxnSp>
        <p:nvCxnSpPr>
          <p:cNvPr id="512" name="Google Shape;512;p5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53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node.js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命令提示字元 (command-line)，將目標移到 C:\web\VueJS&gt;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 cd /          (會變成 --&gt; C:\&gt;)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指令 cd web/VueJS  (會變成 --&gt; C:\web\VueJS&gt;)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指令: npm install -g @vue/cli (讓 npm 幫你從雲端下載 vue-cli)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接下來確定一下有沒有裝好?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-V  (確認 vue-cli 安裝的版本)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    (查看 vue 有哪些指令可以用)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create 專案名稱 (建立專案)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vue create vue-lessons (假設專案名稱是 vue-lessons)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安裝過程選 「Manually select features」自行選擇要安裝甚麼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先勾選: Bable, 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再選 3.* 以及 package.json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cd vue-lessons (C:\web\VueJS\vue-lessons&gt;)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npm run serve (開啟專案)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4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專案的內容</a:t>
            </a:r>
            <a:endParaRPr/>
          </a:p>
        </p:txBody>
      </p:sp>
      <p:cxnSp>
        <p:nvCxnSpPr>
          <p:cNvPr id="521" name="Google Shape;521;p5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2" name="Google Shape;522;p5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package.json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package-lock.json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babel.config.js:讓 babel 知道轉換 .vue 的時候用了哪些套件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.gitignore: 告知哪些不用加入版本控管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vue.config.js: 設定檔(需要調整設定的時候)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https://cli.vuejs.org/zh/config/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node_modules 資料夾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public 資料夾: 靜態資源以及 template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src 資料夾: 開發時候使用的檔案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dist 資料夾: 實際的網站資料夾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5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安裝其他工具</a:t>
            </a:r>
            <a:endParaRPr/>
          </a:p>
        </p:txBody>
      </p:sp>
      <p:cxnSp>
        <p:nvCxnSpPr>
          <p:cNvPr id="530" name="Google Shape;530;p5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" name="Google Shape;531;p5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sass library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-D sass-loader node-sass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vue-router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vue-router@4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vuex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vuex@4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如果要加入其他函式庫(例如 jQuery)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jquery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App.vue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$ from "jquery"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大致上是這樣。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6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 nvm (課堂上先不裝)</a:t>
            </a:r>
            <a:endParaRPr/>
          </a:p>
        </p:txBody>
      </p:sp>
      <p:cxnSp>
        <p:nvCxnSpPr>
          <p:cNvPr id="539" name="Google Shape;539;p5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0" name="Google Shape;540;p56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JhengHe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b="0" i="0" lang="en-US" sz="2200" u="none" cap="none" strike="noStrike">
                <a:solidFill>
                  <a:srgbClr val="0F0F1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全名: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Node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Version Manager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-"/>
            </a:pPr>
            <a:r>
              <a:rPr b="0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https://github.com/coreybutler/nvm-windows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-"/>
            </a:pPr>
            <a:r>
              <a:rPr b="0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https://github.com/nvm-sh/nvm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。點選右邊的 Release 版號，下載 nvm-setup.zip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。指令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-v   查看 nvm 的安裝版本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list 列出目前電腦內安裝的 node 版本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list available 列出目前網路上的 node 版本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install v16.18.1   安裝指定版本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use v16.18.1	     使用該版本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uninstall v16.18.1 移除該版本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9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Ecosystem</a:t>
            </a:r>
            <a:endParaRPr/>
          </a:p>
        </p:txBody>
      </p:sp>
      <p:sp>
        <p:nvSpPr>
          <p:cNvPr id="557" name="Google Shape;557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Router .</a:t>
            </a:r>
            <a:endParaRPr/>
          </a:p>
        </p:txBody>
      </p:sp>
      <p:cxnSp>
        <p:nvCxnSpPr>
          <p:cNvPr id="565" name="Google Shape;565;p6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6" name="Google Shape;566;p60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https://next.router.vuejs.org/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vue-router(路由器) 與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SPA 就是單頁式應用(single-page application)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透過 JS 動態渲染當前頁面來與使用者互動，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而不是從伺服器重新載入整個新頁面，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這種方法避免頁面的切換影響用戶體驗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為什麼要使用 vue-router?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。使用 Vue 來建立各種組件，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可以用 v-if, v-else 來選擇頁面(組件);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也可以用選單的方式來決定頁面，這些就是 SPA 的操作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。如果點擊某個頁面就會連結不同網址;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或從不同網址進來就可以執行該頁面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vue-router 可以輕鬆做到以上兩點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Router ..</a:t>
            </a:r>
            <a:endParaRPr/>
          </a:p>
        </p:txBody>
      </p:sp>
      <p:cxnSp>
        <p:nvCxnSpPr>
          <p:cNvPr id="574" name="Google Shape;574;p6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5" name="Google Shape;575;p61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安裝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。CDN: https://unpkg.com/vue-router@4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。npm: npm install vue-router@4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路徑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https://router.vuejs.org/guide/essentials/history-mode.html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。createWebHashHistory()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。createWebHistory()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學習 Vue 之前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Vuex</a:t>
            </a:r>
            <a:endParaRPr/>
          </a:p>
        </p:txBody>
      </p:sp>
      <p:cxnSp>
        <p:nvCxnSpPr>
          <p:cNvPr id="583" name="Google Shape;583;p6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4" name="Google Shape;584;p6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https://next.vuex.vuejs.org/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vuex(狀態管理)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組件的溝通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安裝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。CDN: https://unpkg.com/vuex@4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。npm: npm install vuex@4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補充</a:t>
            </a:r>
            <a:endParaRPr/>
          </a:p>
        </p:txBody>
      </p:sp>
      <p:sp>
        <p:nvSpPr>
          <p:cNvPr id="591" name="Google Shape;591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Vite</a:t>
            </a:r>
            <a:endParaRPr/>
          </a:p>
        </p:txBody>
      </p:sp>
      <p:cxnSp>
        <p:nvCxnSpPr>
          <p:cNvPr id="599" name="Google Shape;599;p6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0" name="Google Shape;600;p6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官網: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https://vitejs.dev/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團隊推文: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https://twitter.com/VueDose/status/1463169464451706897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vue-cli 以外的另一個選擇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。〔打包轉換工具〕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vue-cli 是使用 『vue create 專案名稱』 來建立專案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vite 則使用 『npm init vue@next』 來建立 Vite 專案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。〔extensions〕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vue-cli: Vetur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vite: Vue Language Features (Volar)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。狀態管理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Vuex → Pinia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5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Vite</a:t>
            </a:r>
            <a:endParaRPr/>
          </a:p>
        </p:txBody>
      </p:sp>
      <p:cxnSp>
        <p:nvCxnSpPr>
          <p:cNvPr id="608" name="Google Shape;608;p65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9" name="Google Shape;609;p65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若是要開發 Vue 專案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官方推薦指令: npm init vue@next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Project name: ... vue-project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TypeScript? ... </a:t>
            </a:r>
            <a:r>
              <a:rPr b="0" i="0" lang="en-US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JSX Support? ... </a:t>
            </a:r>
            <a:r>
              <a:rPr b="0" i="0" lang="en-US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Vue Router for Single Page Application development? ... No / </a:t>
            </a:r>
            <a:r>
              <a:rPr b="0" i="0" lang="en-US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  <a:endParaRPr b="0" i="0" sz="16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Pinia for state management? ... No / </a:t>
            </a:r>
            <a:r>
              <a:rPr b="0" i="0" lang="en-US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  <a:endParaRPr b="0" i="0" sz="16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Vitest for Unit Testing? ... </a:t>
            </a:r>
            <a:r>
              <a:rPr b="0" i="0" lang="en-US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Cypress for both Unit and End-to-End testing? ... </a:t>
            </a:r>
            <a:r>
              <a:rPr b="0" i="0" lang="en-US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ESLint for code quality? ... </a:t>
            </a:r>
            <a:r>
              <a:rPr b="0" i="0" lang="en-US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 vue-project 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npm install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npm run dev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若是開發不只純粹的 Vue，要自己建構 Vite 專案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一般 Vite 的開發指令: npm create vite@lastest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7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621" name="Google Shape;621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8"/>
          <p:cNvSpPr txBox="1"/>
          <p:nvPr/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8" name="Google Shape;628;p68"/>
          <p:cNvGrpSpPr/>
          <p:nvPr/>
        </p:nvGrpSpPr>
        <p:grpSpPr>
          <a:xfrm>
            <a:off x="838200" y="1808162"/>
            <a:ext cx="7485062" cy="3822700"/>
            <a:chOff x="902170" y="1808480"/>
            <a:chExt cx="7486254" cy="3822207"/>
          </a:xfrm>
        </p:grpSpPr>
        <p:pic>
          <p:nvPicPr>
            <p:cNvPr descr="伺服器" id="629" name="Google Shape;629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0" name="Google Shape;630;p68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631" name="Google Shape;631;p68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32" name="Google Shape;632;p68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33" name="Google Shape;633;p68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68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膝上型電腦" id="635" name="Google Shape;635;p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6" name="Google Shape;636;p68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8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8" name="Google Shape;638;p6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cxnSp>
        <p:nvCxnSpPr>
          <p:cNvPr id="645" name="Google Shape;645;p6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6" name="Google Shape;646;p69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4.01 的超集合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移除了對於外掛程式的需要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標籤更具有描述性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能做更多事的CSS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HTML5就是一組技術：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多媒體的支援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拖曳功能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讓JS更有效率的Web Workers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6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7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認識 JavaScript APIs</a:t>
            </a:r>
            <a:endParaRPr/>
          </a:p>
        </p:txBody>
      </p:sp>
      <p:cxnSp>
        <p:nvCxnSpPr>
          <p:cNvPr id="654" name="Google Shape;654;p7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5" name="Google Shape;655;p70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繪圖平台 (canvas)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影音多媒體 (video &amp; audio)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拖曳操作 (drag &amp; drop)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檔案處理 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資料儲存 (web storage)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離線快取 (offline)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執行緒 (web workers)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7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1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662" name="Google Shape;662;p71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9133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7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7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checklist: About ES6</a:t>
            </a:r>
            <a:endParaRPr/>
          </a:p>
        </p:txBody>
      </p:sp>
      <p:cxnSp>
        <p:nvCxnSpPr>
          <p:cNvPr id="159" name="Google Shape;159;p1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18"/>
          <p:cNvSpPr txBox="1"/>
          <p:nvPr/>
        </p:nvSpPr>
        <p:spPr>
          <a:xfrm>
            <a:off x="395287" y="927100"/>
            <a:ext cx="83535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var | let | const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string template 字串模板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object shorthand 物件縮寫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destructuring assignment 解構賦值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關於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arrow function 箭頭函數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spread | rest operator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□ 關於 import 和 export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275" y="1144587"/>
            <a:ext cx="1519237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143000"/>
            <a:ext cx="1512887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7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cxnSp>
        <p:nvCxnSpPr>
          <p:cNvPr id="673" name="Google Shape;673;p7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74" name="Google Shape;674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637" y="2127250"/>
            <a:ext cx="1511300" cy="151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6462" y="1143000"/>
            <a:ext cx="1511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1587" y="2146300"/>
            <a:ext cx="1511300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五大瀏覽器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Google Chrome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Microsoft Edge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Mozilla Firefox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Safari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Opera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支援現況：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https://caniuse.com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2014 年 10 月，HTML5 標準已經完全底定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7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的新標籤</a:t>
            </a:r>
            <a:endParaRPr/>
          </a:p>
        </p:txBody>
      </p:sp>
      <p:cxnSp>
        <p:nvCxnSpPr>
          <p:cNvPr id="685" name="Google Shape;685;p7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6" name="Google Shape;686;p73"/>
          <p:cNvSpPr txBox="1"/>
          <p:nvPr/>
        </p:nvSpPr>
        <p:spPr>
          <a:xfrm>
            <a:off x="395287" y="927100"/>
            <a:ext cx="1954212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文件結構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7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73"/>
          <p:cNvSpPr txBox="1"/>
          <p:nvPr/>
        </p:nvSpPr>
        <p:spPr>
          <a:xfrm>
            <a:off x="2428875" y="912812"/>
            <a:ext cx="2657475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內嵌外部內容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| audio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source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figcaption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embeded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73"/>
          <p:cNvSpPr txBox="1"/>
          <p:nvPr/>
        </p:nvSpPr>
        <p:spPr>
          <a:xfrm>
            <a:off x="5148262" y="912812"/>
            <a:ext cx="3600450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其他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datalist </a:t>
            </a:r>
            <a:r>
              <a:rPr b="0" i="0" lang="en-US" sz="2000" u="none" cap="none" strike="noStrike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下拉式選單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summary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dialog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progress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meter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ruby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rt | rb | rp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7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new input types</a:t>
            </a:r>
            <a:endParaRPr/>
          </a:p>
        </p:txBody>
      </p:sp>
      <p:cxnSp>
        <p:nvCxnSpPr>
          <p:cNvPr id="696" name="Google Shape;696;p7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7" name="Google Shape;697;p7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Microsoft JhengHe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&lt;input type="欄位型態"&gt;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datetime-local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tel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7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7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new form attributes</a:t>
            </a:r>
            <a:endParaRPr/>
          </a:p>
        </p:txBody>
      </p:sp>
      <p:cxnSp>
        <p:nvCxnSpPr>
          <p:cNvPr id="705" name="Google Shape;705;p7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6" name="Google Shape;706;p7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表單標籤內的子標籤的新屬性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autocomplete="on|off"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novalidate 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list="id_datalist"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multiple 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pattern="regexp"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713" name="Google Shape;713;p7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7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7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簡介 canvas</a:t>
            </a:r>
            <a:endParaRPr/>
          </a:p>
        </p:txBody>
      </p:sp>
      <p:cxnSp>
        <p:nvCxnSpPr>
          <p:cNvPr id="721" name="Google Shape;721;p7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2" name="Google Shape;722;p77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是 HTML5 中最重要的應用程式工具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的前身是 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在一個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基本功能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矩形 | 線條 | 繪製文字 | 繪製圖片 | 陰影 |上色 | 漸層 | 曲線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進階功能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動態圖表 | 小畫家 | 基本動畫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7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7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物件的基本屬性和方法</a:t>
            </a:r>
            <a:endParaRPr/>
          </a:p>
        </p:txBody>
      </p:sp>
      <p:cxnSp>
        <p:nvCxnSpPr>
          <p:cNvPr id="730" name="Google Shape;730;p7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1" name="Google Shape;731;p78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標籤本身的屬性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方法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getContext('2d') 取得 2d 繪圖環境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進階方法: 圖片保存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toDataURL()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toBolb()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URL.createObjectURL(blob)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7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7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如何開始</a:t>
            </a:r>
            <a:endParaRPr/>
          </a:p>
        </p:txBody>
      </p:sp>
      <p:cxnSp>
        <p:nvCxnSpPr>
          <p:cNvPr id="739" name="Google Shape;739;p7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0" name="Google Shape;740;p79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先跟 HTML 畫面產生關連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canvas = document.querySelector('#canvas')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document.getElementById('canvas')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設定 2d 繪圖環境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canvas.getContext('2d')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7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8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的矩形和線條</a:t>
            </a:r>
            <a:endParaRPr/>
          </a:p>
        </p:txBody>
      </p:sp>
      <p:cxnSp>
        <p:nvCxnSpPr>
          <p:cNvPr id="748" name="Google Shape;748;p8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9" name="Google Shape;749;p8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0" name="Google Shape;750;p80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5264150"/>
                <a:gridCol w="30892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8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的文字和圖片</a:t>
            </a:r>
            <a:endParaRPr/>
          </a:p>
        </p:txBody>
      </p:sp>
      <p:cxnSp>
        <p:nvCxnSpPr>
          <p:cNvPr id="757" name="Google Shape;757;p8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8" name="Google Shape;758;p8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9" name="Google Shape;759;p81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4176700"/>
                <a:gridCol w="41767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設定基準線，alphabetic(default)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var | let | const</a:t>
            </a:r>
            <a:endParaRPr/>
          </a:p>
        </p:txBody>
      </p:sp>
      <p:cxnSp>
        <p:nvCxnSpPr>
          <p:cNvPr id="168" name="Google Shape;168;p1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395287" y="927100"/>
            <a:ext cx="4105275" cy="531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scope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5; i++){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console.log(i)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console.log(i)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result: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5; j++){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console.log(j)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console.log(j)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ferenceError: j is not defined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643437" y="920750"/>
            <a:ext cx="4105275" cy="5324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hoisting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test()   // 先呼叫函數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test(){}  // 補宣告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 += 1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temp = 100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但是用 let 和 const 宣告的變數，不能先執行再補宣告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const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宣告的變數不能被 reassigned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d = 100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50  // XX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1,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chair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house.table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8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的線條和顏色</a:t>
            </a:r>
            <a:endParaRPr/>
          </a:p>
        </p:txBody>
      </p:sp>
      <p:cxnSp>
        <p:nvCxnSpPr>
          <p:cNvPr id="766" name="Google Shape;766;p8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7" name="Google Shape;767;p8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8" name="Google Shape;768;p82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2663825"/>
                <a:gridCol w="56896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 by 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填滿顏色, 或背景色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描邊的顏色, 或線條的顏色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8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的曲線</a:t>
            </a:r>
            <a:endParaRPr/>
          </a:p>
        </p:txBody>
      </p:sp>
      <p:cxnSp>
        <p:nvCxnSpPr>
          <p:cNvPr id="775" name="Google Shape;775;p8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6" name="Google Shape;776;p83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 圓弧線</a:t>
            </a:r>
            <a:b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arc(x, y, r, 起始弧度, 結束弧度, 順|逆時針)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arcTo 兩條線之間的曲線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arcTo(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x2, y2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quadraticCurveTo 貝茲二次曲線</a:t>
            </a:r>
            <a:b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quadraticCurveTo(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bezierCurveTo 貝茲曲線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bezierCurveTo(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cx1, cy1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8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8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的漸層</a:t>
            </a:r>
            <a:endParaRPr/>
          </a:p>
        </p:txBody>
      </p:sp>
      <p:cxnSp>
        <p:nvCxnSpPr>
          <p:cNvPr id="784" name="Google Shape;784;p8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5" name="Google Shape;785;p8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第一步: 設定漸層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線性漸層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createLinearGradient(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放射狀漸層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createRadialGradient(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y0, r0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y1, r1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第二步: 設定顏色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addColorStop(offset, color)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offset: 0 ~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8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7" name="Google Shape;787;p84"/>
          <p:cNvCxnSpPr/>
          <p:nvPr/>
        </p:nvCxnSpPr>
        <p:spPr>
          <a:xfrm flipH="1" rot="10800000">
            <a:off x="3124200" y="2133600"/>
            <a:ext cx="3319462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8" name="Google Shape;788;p84"/>
          <p:cNvCxnSpPr/>
          <p:nvPr/>
        </p:nvCxnSpPr>
        <p:spPr>
          <a:xfrm flipH="1" rot="10800000">
            <a:off x="2339975" y="2133600"/>
            <a:ext cx="2232025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9" name="Google Shape;789;p84"/>
          <p:cNvCxnSpPr/>
          <p:nvPr/>
        </p:nvCxnSpPr>
        <p:spPr>
          <a:xfrm flipH="1" rot="10800000">
            <a:off x="2411412" y="3213100"/>
            <a:ext cx="2016125" cy="11525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0" name="Google Shape;790;p84"/>
          <p:cNvCxnSpPr/>
          <p:nvPr/>
        </p:nvCxnSpPr>
        <p:spPr>
          <a:xfrm flipH="1" rot="10800000">
            <a:off x="3124200" y="3213100"/>
            <a:ext cx="3751262" cy="1223962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8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的陰影</a:t>
            </a:r>
            <a:endParaRPr/>
          </a:p>
        </p:txBody>
      </p:sp>
      <p:cxnSp>
        <p:nvCxnSpPr>
          <p:cNvPr id="797" name="Google Shape;797;p8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8" name="Google Shape;798;p8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9" name="Google Shape;799;p85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3600450"/>
                <a:gridCol w="47529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預設值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透明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805" name="Google Shape;805;p8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8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8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簡介 video &amp; audio</a:t>
            </a:r>
            <a:endParaRPr/>
          </a:p>
        </p:txBody>
      </p:sp>
      <p:cxnSp>
        <p:nvCxnSpPr>
          <p:cNvPr id="813" name="Google Shape;813;p8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4" name="Google Shape;814;p87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新增了&lt;video&gt;和&lt;audio&gt;來解決過去大多的網路使用者，都得仰賴外掛程式才能支援視訊和音訊的問題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允許任何影片格式，支援與否取決於各家瀏覽器。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因瀏覽器的不同，可以播放的影片格式(video format)也有些不同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video格式: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OggTheora(.ogv)、H.264(.mp4)、webM(.webm)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audio格式：OggVorbis(.ogg)、MP3(.mp3)、WAV(.wav)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8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8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的語法</a:t>
            </a:r>
            <a:endParaRPr/>
          </a:p>
        </p:txBody>
      </p:sp>
      <p:cxnSp>
        <p:nvCxnSpPr>
          <p:cNvPr id="822" name="Google Shape;822;p8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3" name="Google Shape;823;p8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寫法 1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&lt;video src="屬性值" 屬性="屬性值"&gt;&lt;/video&gt;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寫法 2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&lt;video 屬性="屬性值"&gt;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&lt;source src="檔案的路徑+檔名"&gt;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	 &lt;source src="檔案的路徑+檔名"&gt;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&lt;/video&gt;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8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5" name="Google Shape;825;p88"/>
          <p:cNvGraphicFramePr/>
          <p:nvPr/>
        </p:nvGraphicFramePr>
        <p:xfrm>
          <a:off x="395287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3600450"/>
                <a:gridCol w="475297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| height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影片寬高(640 * 360)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autoplay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循環播放 | 自動撥放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代表圖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8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cxnSp>
        <p:nvCxnSpPr>
          <p:cNvPr id="832" name="Google Shape;832;p8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3" name="Google Shape;833;p89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把video的功能鑲嵌到網頁中(架構 + 內容)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根據網頁的主題、色調，量身定做一個video(呈現)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JavaScript: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讓user能更方便的操控畫面(行為)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8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9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API</a:t>
            </a:r>
            <a:endParaRPr/>
          </a:p>
        </p:txBody>
      </p:sp>
      <p:cxnSp>
        <p:nvCxnSpPr>
          <p:cNvPr id="841" name="Google Shape;841;p9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2" name="Google Shape;842;p9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3" name="Google Shape;843;p90"/>
          <p:cNvGraphicFramePr/>
          <p:nvPr/>
        </p:nvGraphicFramePr>
        <p:xfrm>
          <a:off x="395287" y="9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2949575"/>
                <a:gridCol w="5403850"/>
              </a:tblGrid>
              <a:tr h="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正數往前播，負數往後播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1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849" name="Google Shape;849;p9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9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string template</a:t>
            </a:r>
            <a:endParaRPr/>
          </a:p>
        </p:txBody>
      </p:sp>
      <p:cxnSp>
        <p:nvCxnSpPr>
          <p:cNvPr id="178" name="Google Shape;178;p2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0"/>
          <p:cNvSpPr txBox="1"/>
          <p:nvPr/>
        </p:nvSpPr>
        <p:spPr>
          <a:xfrm>
            <a:off x="395287" y="927100"/>
            <a:ext cx="4105275" cy="5238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使用反引號 backtick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陳述式(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statement;敘述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continue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break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else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表達式(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expression;條件判斷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5 + 3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 &gt; 5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x &gt; y ? x : y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643437" y="927100"/>
            <a:ext cx="4105275" cy="5237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字串串接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插入表達式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多行字串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9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857" name="Google Shape;857;p9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8" name="Google Shape;858;p92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最早是IE5的正式標準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放下的地點沒有限制，但拖放過程要透過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來處理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操作方法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瀏覽器本來就可以拖曳(drag)，但預設不可以放置(drop)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若要取消瀏覽器的預設，就要 preventDefault() 	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拖曳時可能會發生的事件為: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dragstart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放置時可能會發生的事件為: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dragenter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dragover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dragleave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9" name="Google Shape;859;p9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0" name="Google Shape;860;p92"/>
          <p:cNvGraphicFramePr/>
          <p:nvPr/>
        </p:nvGraphicFramePr>
        <p:xfrm>
          <a:off x="4787900" y="2894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2046275"/>
                <a:gridCol w="18526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9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867" name="Google Shape;867;p9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8" name="Google Shape;868;p9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9" name="Google Shape;869;p93"/>
          <p:cNvGraphicFramePr/>
          <p:nvPr/>
        </p:nvGraphicFramePr>
        <p:xfrm>
          <a:off x="457200" y="1373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3106725"/>
                <a:gridCol w="5184775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放置(drop)時會呼叫此方法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0" name="Google Shape;870;p93"/>
          <p:cNvSpPr txBox="1"/>
          <p:nvPr/>
        </p:nvSpPr>
        <p:spPr>
          <a:xfrm>
            <a:off x="395287" y="908050"/>
            <a:ext cx="83534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處理拖曳事件的物件為：e.dataTransfer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876" name="Google Shape;876;p9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9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9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884" name="Google Shape;884;p9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5" name="Google Shape;885;p95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甚麼是檔案?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讀取檔案內容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搭配 &lt;input type="file"&gt; 選擇要開啟的檔案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發生的事件為: change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文字檔 | 圖檔 | 影片		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直接從檔案總管將檔案拖到瀏覽器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9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7" name="Google Shape;887;p95"/>
          <p:cNvGraphicFramePr/>
          <p:nvPr/>
        </p:nvGraphicFramePr>
        <p:xfrm>
          <a:off x="500062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3135300"/>
                <a:gridCol w="49688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9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894" name="Google Shape;894;p9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5" name="Google Shape;895;p9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6" name="Google Shape;896;p96"/>
          <p:cNvGraphicFramePr/>
          <p:nvPr/>
        </p:nvGraphicFramePr>
        <p:xfrm>
          <a:off x="395287" y="2690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2725725"/>
                <a:gridCol w="56276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readAsDataURL()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7" name="Google Shape;897;p96"/>
          <p:cNvGraphicFramePr/>
          <p:nvPr/>
        </p:nvGraphicFramePr>
        <p:xfrm>
          <a:off x="395287" y="96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1781175"/>
                <a:gridCol w="65722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內建物件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  &lt;input type="file"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 File 和 Blob 的資訊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7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903" name="Google Shape;903;p9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9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9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將資料存在 client 端</a:t>
            </a:r>
            <a:endParaRPr/>
          </a:p>
        </p:txBody>
      </p:sp>
      <p:cxnSp>
        <p:nvCxnSpPr>
          <p:cNvPr id="911" name="Google Shape;911;p9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2" name="Google Shape;912;p9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網頁儲存區：cookie | web storage | IndexedDB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cookie: 欄位多，而每一筆只有 4k 大小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web storage: 根據瀏覽器的定義，每筆大約有 5MB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只需要維護 key 和 value 兩個欄位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有兩種儲存方式：localStorage、sessionStorage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IndexDB: 像資料庫的語法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3" name="Google Shape;913;p9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99"/>
          <p:cNvSpPr txBox="1"/>
          <p:nvPr>
            <p:ph type="title"/>
          </p:nvPr>
        </p:nvSpPr>
        <p:spPr>
          <a:xfrm>
            <a:off x="457200" y="44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Storage API</a:t>
            </a:r>
            <a:endParaRPr/>
          </a:p>
        </p:txBody>
      </p:sp>
      <p:cxnSp>
        <p:nvCxnSpPr>
          <p:cNvPr id="920" name="Google Shape;920;p99"/>
          <p:cNvCxnSpPr/>
          <p:nvPr/>
        </p:nvCxnSpPr>
        <p:spPr>
          <a:xfrm>
            <a:off x="395287" y="765175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1" name="Google Shape;921;p99"/>
          <p:cNvSpPr txBox="1"/>
          <p:nvPr/>
        </p:nvSpPr>
        <p:spPr>
          <a:xfrm>
            <a:off x="395287" y="8366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Local Storage (本機儲存區)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Session Storage (工作階段儲存區)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這兩種儲存方式的語法一樣，差別只在儲存時間的不同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操作方式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把資料存到 storage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localStorage.settings = 'ABC'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localStorage['settings'] = 'ABC'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localStorage.setItem('settings','ABC')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從 storage 取出 value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value = localStorage.settings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let value = localStorage['settings']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let value = localStorage.getItem('settings')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刪除該筆 storage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delete localStorage.settings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delete localStorage['settings']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localStorage.removeItem('settings')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刪除整個 storage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9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928" name="Google Shape;928;p10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0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0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cxnSp>
        <p:nvCxnSpPr>
          <p:cNvPr id="936" name="Google Shape;936;p10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7" name="Google Shape;937;p101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是藉由多種類型的資料收集機制，識別使用者或運算裝置的地理位置。一般而言，大部分的地理定位服務利用網路路線規劃位置或利用內部 GPS 裝置來判斷位置。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是否可使用，需視裝置類型而定，請記得並非所有的網路應用程式皆可使用地理定位。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提供的方法：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getCurrentPosition(): 單次擷取目前的位置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2. watchPosition(): 持續偵測位置，並定期確認是否有移動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以上兩種方法都是以非同步方式確認使用者所在位置。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※ 若使用者第一次連到此網站，瀏覽器一定會強制限制固定交談窗，詢問是否願意公開位置。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8" name="Google Shape;938;p10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object shorthand </a:t>
            </a:r>
            <a:endParaRPr/>
          </a:p>
        </p:txBody>
      </p:sp>
      <p:cxnSp>
        <p:nvCxnSpPr>
          <p:cNvPr id="188" name="Google Shape;188;p2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1"/>
          <p:cNvSpPr txBox="1"/>
          <p:nvPr/>
        </p:nvSpPr>
        <p:spPr>
          <a:xfrm>
            <a:off x="395287" y="927100"/>
            <a:ext cx="4105275" cy="531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屬性縮寫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return {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x,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y: y,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r: r,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x,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y,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r,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643437" y="920750"/>
            <a:ext cx="4105275" cy="5324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函數縮寫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0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45" name="Google Shape;945;p10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6" name="Google Shape;946;p102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第一個參數一定要寫: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成功時的處理函數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和 timestamp(時間戳記)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10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0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0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54" name="Google Shape;954;p10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5" name="Google Shape;955;p103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第二個參數可寫可不寫: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錯誤時的處理函數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屬性：code (錯誤碼)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屬性：message (錯誤訊息)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10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7" name="Google Shape;957;p103"/>
          <p:cNvGraphicFramePr/>
          <p:nvPr/>
        </p:nvGraphicFramePr>
        <p:xfrm>
          <a:off x="140335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2881300"/>
                <a:gridCol w="735000"/>
                <a:gridCol w="2792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0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64" name="Google Shape;964;p10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5" name="Google Shape;965;p10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第三個參數可寫可不寫: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設定地裡位置的其他資訊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enableHighAccuracy (false by default)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// 是否啟用高精準度功能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timeout (單位：毫秒, Infinity/0 by default)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// 指定逾時的時間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maximumAge (單位：毫秒,  0 by default)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// 可接受多久以前的資料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例如: 要取得高精準度，並設定10秒後逾時，且不使用舊的位置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navigator.geolocation.getCurrentPosition(success, 	error,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enableHighAccuracy: true,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timeout: 10000,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maximumAge: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6" name="Google Shape;966;p10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10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Google Maps JavaScript API </a:t>
            </a:r>
            <a:endParaRPr/>
          </a:p>
        </p:txBody>
      </p:sp>
      <p:cxnSp>
        <p:nvCxnSpPr>
          <p:cNvPr id="973" name="Google Shape;973;p10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4" name="Google Shape;974;p105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寫在 HTML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&lt;div id="map" style="width:1000px;height:800px;"&gt;&lt;/div&gt;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載入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&lt;script src="https://maps.google.com/maps/api/js"&gt;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5" name="Google Shape;975;p10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0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cxnSp>
        <p:nvCxnSpPr>
          <p:cNvPr id="982" name="Google Shape;982;p10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3" name="Google Shape;983;p106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map =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google.maps.Map(area,options)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- area：網頁上要呈現地圖的地方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- options：地圖資訊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10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5" name="Google Shape;985;p106"/>
          <p:cNvGraphicFramePr/>
          <p:nvPr/>
        </p:nvGraphicFramePr>
        <p:xfrm>
          <a:off x="395287" y="22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{83652E93-A778-4A24-9B8B-9DDDF5A07E53}</a:tableStyleId>
              </a:tblPr>
              <a:tblGrid>
                <a:gridCol w="1655750"/>
                <a:gridCol w="65754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比例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地圖的中心點。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物件來表示。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google.maps.LatLng(latitude,longitude);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地圖形式。(衛星圖或街道圖)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google.maps.MapTypeId.ROADMAP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0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標示出目前位置</a:t>
            </a:r>
            <a:endParaRPr/>
          </a:p>
        </p:txBody>
      </p:sp>
      <p:cxnSp>
        <p:nvCxnSpPr>
          <p:cNvPr id="992" name="Google Shape;992;p10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3" name="Google Shape;993;p107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marker = new google.maps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.Marker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position: ,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map: ,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position：使用 google.maps.LatLng 物件來表示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map：使用 google.maps.Map 物件來表示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title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icon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4" name="Google Shape;994;p10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