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obo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11" Type="http://schemas.openxmlformats.org/officeDocument/2006/relationships/slide" Target="slides/slide6.xml"/><Relationship Id="rId22" Type="http://schemas.openxmlformats.org/officeDocument/2006/relationships/font" Target="fonts/Roboto-italic.fntdata"/><Relationship Id="rId10" Type="http://schemas.openxmlformats.org/officeDocument/2006/relationships/slide" Target="slides/slide5.xml"/><Relationship Id="rId21" Type="http://schemas.openxmlformats.org/officeDocument/2006/relationships/font" Target="fonts/Robo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Robo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74789f7f7a_4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74789f7f7a_4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74789f7f7a_4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74789f7f7a_4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74789f7f7a_4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74789f7f7a_4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74789f7f7a_4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74789f7f7a_4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74789f7f7a_4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74789f7f7a_4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26e0c2399e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26e0c2399e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sz="1200">
              <a:solidFill>
                <a:schemeClr val="dk1"/>
              </a:solidFill>
              <a:latin typeface="Roboto"/>
              <a:ea typeface="Roboto"/>
              <a:cs typeface="Roboto"/>
              <a:sym typeface="Roboto"/>
            </a:endParaRPr>
          </a:p>
          <a:p>
            <a:pPr indent="0" lvl="0" marL="0" rtl="0" algn="l">
              <a:spcBef>
                <a:spcPts val="0"/>
              </a:spcBef>
              <a:spcAft>
                <a:spcPts val="0"/>
              </a:spcAft>
              <a:buNone/>
            </a:pPr>
            <a:r>
              <a:rPr lang="en" sz="1200">
                <a:solidFill>
                  <a:schemeClr val="dk1"/>
                </a:solidFill>
                <a:latin typeface="Roboto"/>
                <a:ea typeface="Roboto"/>
                <a:cs typeface="Roboto"/>
                <a:sym typeface="Roboto"/>
              </a:rPr>
              <a:t>Quantum internet is an emerging paradigm in the field of quantum information science that aims to revolutionize the way information is transmitted and processed using the principles of quantum mechanics. Traditional classical communication networks rely on classical bits, which can represent either a 0 or a 1. Quantum internet, on the other hand, employs quantum bits, or qubits, which can exist in a superposition of both 0 and 1 states simultaneously. This property of qubits enables a range of unique and powerful capabilities for communication and computation.</a:t>
            </a:r>
            <a:endParaRPr sz="1200">
              <a:solidFill>
                <a:schemeClr val="dk1"/>
              </a:solidFill>
              <a:latin typeface="Roboto"/>
              <a:ea typeface="Roboto"/>
              <a:cs typeface="Roboto"/>
              <a:sym typeface="Roboto"/>
            </a:endParaRPr>
          </a:p>
          <a:p>
            <a:pPr indent="0" lvl="0" marL="0" rtl="0" algn="l">
              <a:spcBef>
                <a:spcPts val="0"/>
              </a:spcBef>
              <a:spcAft>
                <a:spcPts val="0"/>
              </a:spcAft>
              <a:buNone/>
            </a:pPr>
            <a:r>
              <a:t/>
            </a:r>
            <a:endParaRPr sz="12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sz="1200">
                <a:solidFill>
                  <a:schemeClr val="dk1"/>
                </a:solidFill>
                <a:latin typeface="Roboto"/>
                <a:ea typeface="Roboto"/>
                <a:cs typeface="Roboto"/>
                <a:sym typeface="Roboto"/>
              </a:rPr>
              <a:t>Key Concepts of Quantum Internet:</a:t>
            </a:r>
            <a:endParaRPr sz="12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2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sz="1200">
                <a:solidFill>
                  <a:schemeClr val="dk1"/>
                </a:solidFill>
                <a:latin typeface="Roboto"/>
                <a:ea typeface="Roboto"/>
                <a:cs typeface="Roboto"/>
                <a:sym typeface="Roboto"/>
              </a:rPr>
              <a:t>Quantum Entanglement: Quantum entanglement is a phenomenon where two or more qubits become correlated in such a way that the state of one qubit instantly influences the state of another, regardless of the distance between them. This property is essential for secure quantum communication and forms the basis of quantum key distribution (QKD) protocols, ensuring unbreakable encryption.</a:t>
            </a:r>
            <a:endParaRPr sz="12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2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sz="1200">
                <a:solidFill>
                  <a:schemeClr val="dk1"/>
                </a:solidFill>
                <a:latin typeface="Roboto"/>
                <a:ea typeface="Roboto"/>
                <a:cs typeface="Roboto"/>
                <a:sym typeface="Roboto"/>
              </a:rPr>
              <a:t>Quantum Teleportation: Quantum teleportation is a process that allows the exact state of a qubit to be transmitted from one location to another without physically moving the qubit itself. It uses entanglement to recreate the state of the qubit at the destination.</a:t>
            </a:r>
            <a:endParaRPr sz="12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2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sz="1200">
                <a:solidFill>
                  <a:schemeClr val="dk1"/>
                </a:solidFill>
                <a:latin typeface="Roboto"/>
                <a:ea typeface="Roboto"/>
                <a:cs typeface="Roboto"/>
                <a:sym typeface="Roboto"/>
              </a:rPr>
              <a:t>Quantum Repeater: Quantum repeaters are devices designed to extend the range of quantum communication. As quantum signals tend to degrade over long distances due to various factors, repeaters are crucial for maintaining the integrity of the transmitted quantum information.</a:t>
            </a:r>
            <a:endParaRPr sz="12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2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sz="1200">
                <a:solidFill>
                  <a:schemeClr val="dk1"/>
                </a:solidFill>
                <a:latin typeface="Roboto"/>
                <a:ea typeface="Roboto"/>
                <a:cs typeface="Roboto"/>
                <a:sym typeface="Roboto"/>
              </a:rPr>
              <a:t>Quantum Gate Operations: Just as classical computers use logic gates for computations, quantum computers and quantum communication networks use quantum gates to manipulate qubits. Quantum gates perform operations that can entangle, disentangle, or transform qubits, enabling complex quantum computations and secure communication.</a:t>
            </a:r>
            <a:endParaRPr sz="12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2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sz="1200">
                <a:solidFill>
                  <a:schemeClr val="dk1"/>
                </a:solidFill>
                <a:latin typeface="Roboto"/>
                <a:ea typeface="Roboto"/>
                <a:cs typeface="Roboto"/>
                <a:sym typeface="Roboto"/>
              </a:rPr>
              <a:t>Quantum Algorithms and Protocols: Quantum internet can enable new algorithms and protocols that outperform classical counterparts in solving certain problems, such as factorizing large numbers or simulating quantum systems.</a:t>
            </a:r>
            <a:endParaRPr sz="1200">
              <a:solidFill>
                <a:schemeClr val="dk1"/>
              </a:solidFill>
              <a:latin typeface="Roboto"/>
              <a:ea typeface="Roboto"/>
              <a:cs typeface="Roboto"/>
              <a:sym typeface="Roboto"/>
            </a:endParaRPr>
          </a:p>
          <a:p>
            <a:pPr indent="0" lvl="0" marL="0" rtl="0" algn="l">
              <a:spcBef>
                <a:spcPts val="0"/>
              </a:spcBef>
              <a:spcAft>
                <a:spcPts val="0"/>
              </a:spcAft>
              <a:buNone/>
            </a:pPr>
            <a:r>
              <a:t/>
            </a:r>
            <a:endParaRPr sz="1200">
              <a:solidFill>
                <a:schemeClr val="dk1"/>
              </a:solidFill>
              <a:latin typeface="Roboto"/>
              <a:ea typeface="Roboto"/>
              <a:cs typeface="Roboto"/>
              <a:sym typeface="Roboto"/>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744138c55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744138c55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744138c552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744138c552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744138c552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744138c552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74789f7f7a_4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74789f7f7a_4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744138c552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744138c552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74789f7f7a_4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74789f7f7a_4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74789f7f7a_4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74789f7f7a_4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8.png"/><Relationship Id="rId6"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1101275" y="1393164"/>
            <a:ext cx="7136700" cy="1022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Quantum</a:t>
            </a:r>
            <a:r>
              <a:rPr lang="en"/>
              <a:t> Repeater </a:t>
            </a:r>
            <a:endParaRPr/>
          </a:p>
        </p:txBody>
      </p:sp>
      <p:sp>
        <p:nvSpPr>
          <p:cNvPr id="55" name="Google Shape;55;p13"/>
          <p:cNvSpPr txBox="1"/>
          <p:nvPr>
            <p:ph idx="1" type="subTitle"/>
          </p:nvPr>
        </p:nvSpPr>
        <p:spPr>
          <a:xfrm>
            <a:off x="2159700" y="2838876"/>
            <a:ext cx="5082600" cy="836100"/>
          </a:xfrm>
          <a:prstGeom prst="rect">
            <a:avLst/>
          </a:prstGeom>
        </p:spPr>
        <p:txBody>
          <a:bodyPr anchorCtr="0" anchor="t" bIns="91425" lIns="91425" spcFirstLastPara="1" rIns="91425" wrap="square" tIns="91425">
            <a:noAutofit/>
          </a:bodyPr>
          <a:lstStyle/>
          <a:p>
            <a:pPr indent="0" lvl="0" marL="0" rtl="0" algn="ctr">
              <a:lnSpc>
                <a:spcPct val="80000"/>
              </a:lnSpc>
              <a:spcBef>
                <a:spcPts val="0"/>
              </a:spcBef>
              <a:spcAft>
                <a:spcPts val="0"/>
              </a:spcAft>
              <a:buSzPts val="688"/>
              <a:buNone/>
            </a:pPr>
            <a:r>
              <a:rPr lang="en" sz="1850"/>
              <a:t>Abdullah </a:t>
            </a:r>
            <a:r>
              <a:rPr lang="en" sz="1850"/>
              <a:t>Al Shahir</a:t>
            </a:r>
            <a:endParaRPr sz="1850"/>
          </a:p>
          <a:p>
            <a:pPr indent="0" lvl="0" marL="0" rtl="0" algn="ctr">
              <a:lnSpc>
                <a:spcPct val="80000"/>
              </a:lnSpc>
              <a:spcBef>
                <a:spcPts val="0"/>
              </a:spcBef>
              <a:spcAft>
                <a:spcPts val="0"/>
              </a:spcAft>
              <a:buSzPts val="688"/>
              <a:buNone/>
            </a:pPr>
            <a:r>
              <a:rPr lang="en" sz="1850"/>
              <a:t>Abdulrahman Al Swaji</a:t>
            </a:r>
            <a:endParaRPr sz="1850"/>
          </a:p>
          <a:p>
            <a:pPr indent="0" lvl="0" marL="0" rtl="0" algn="ctr">
              <a:lnSpc>
                <a:spcPct val="80000"/>
              </a:lnSpc>
              <a:spcBef>
                <a:spcPts val="0"/>
              </a:spcBef>
              <a:spcAft>
                <a:spcPts val="0"/>
              </a:spcAft>
              <a:buSzPts val="688"/>
              <a:buNone/>
            </a:pPr>
            <a:r>
              <a:rPr lang="en" sz="1850"/>
              <a:t>Ahmed Al Hamed</a:t>
            </a:r>
            <a:endParaRPr sz="1850"/>
          </a:p>
        </p:txBody>
      </p:sp>
      <p:pic>
        <p:nvPicPr>
          <p:cNvPr id="56" name="Google Shape;56;p13"/>
          <p:cNvPicPr preferRelativeResize="0"/>
          <p:nvPr/>
        </p:nvPicPr>
        <p:blipFill>
          <a:blip r:embed="rId3">
            <a:alphaModFix/>
          </a:blip>
          <a:stretch>
            <a:fillRect/>
          </a:stretch>
        </p:blipFill>
        <p:spPr>
          <a:xfrm flipH="1">
            <a:off x="2571525" y="2838875"/>
            <a:ext cx="783353" cy="660800"/>
          </a:xfrm>
          <a:prstGeom prst="rect">
            <a:avLst/>
          </a:prstGeom>
          <a:noFill/>
          <a:ln>
            <a:noFill/>
          </a:ln>
        </p:spPr>
      </p:pic>
      <p:pic>
        <p:nvPicPr>
          <p:cNvPr id="57" name="Google Shape;57;p13"/>
          <p:cNvPicPr preferRelativeResize="0"/>
          <p:nvPr/>
        </p:nvPicPr>
        <p:blipFill rotWithShape="1">
          <a:blip r:embed="rId4">
            <a:alphaModFix/>
          </a:blip>
          <a:srcRect b="13691" l="23625" r="22384" t="3175"/>
          <a:stretch/>
        </p:blipFill>
        <p:spPr>
          <a:xfrm>
            <a:off x="8230200" y="0"/>
            <a:ext cx="844175" cy="12998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Quantum Repeater</a:t>
            </a:r>
            <a:endParaRPr/>
          </a:p>
        </p:txBody>
      </p:sp>
      <p:sp>
        <p:nvSpPr>
          <p:cNvPr id="156" name="Google Shape;156;p22"/>
          <p:cNvSpPr/>
          <p:nvPr/>
        </p:nvSpPr>
        <p:spPr>
          <a:xfrm>
            <a:off x="311700" y="1931750"/>
            <a:ext cx="612000" cy="572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2"/>
          <p:cNvSpPr/>
          <p:nvPr/>
        </p:nvSpPr>
        <p:spPr>
          <a:xfrm>
            <a:off x="8220300" y="2015700"/>
            <a:ext cx="612000" cy="572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8" name="Google Shape;158;p22"/>
          <p:cNvCxnSpPr>
            <a:stCxn id="156" idx="6"/>
            <a:endCxn id="157" idx="2"/>
          </p:cNvCxnSpPr>
          <p:nvPr/>
        </p:nvCxnSpPr>
        <p:spPr>
          <a:xfrm>
            <a:off x="923700" y="2218100"/>
            <a:ext cx="7296600" cy="84000"/>
          </a:xfrm>
          <a:prstGeom prst="straightConnector1">
            <a:avLst/>
          </a:prstGeom>
          <a:noFill/>
          <a:ln cap="flat" cmpd="sng" w="9525">
            <a:solidFill>
              <a:schemeClr val="dk2"/>
            </a:solidFill>
            <a:prstDash val="solid"/>
            <a:round/>
            <a:headEnd len="med" w="med" type="none"/>
            <a:tailEnd len="med" w="med" type="none"/>
          </a:ln>
        </p:spPr>
      </p:cxnSp>
      <p:sp>
        <p:nvSpPr>
          <p:cNvPr id="159" name="Google Shape;159;p22"/>
          <p:cNvSpPr txBox="1"/>
          <p:nvPr/>
        </p:nvSpPr>
        <p:spPr>
          <a:xfrm>
            <a:off x="311700" y="2588400"/>
            <a:ext cx="61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Alice</a:t>
            </a:r>
            <a:endParaRPr/>
          </a:p>
        </p:txBody>
      </p:sp>
      <p:sp>
        <p:nvSpPr>
          <p:cNvPr id="160" name="Google Shape;160;p22"/>
          <p:cNvSpPr txBox="1"/>
          <p:nvPr/>
        </p:nvSpPr>
        <p:spPr>
          <a:xfrm>
            <a:off x="8257650" y="2644975"/>
            <a:ext cx="61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Bob</a:t>
            </a:r>
            <a:endParaRPr/>
          </a:p>
        </p:txBody>
      </p:sp>
      <p:sp>
        <p:nvSpPr>
          <p:cNvPr id="161" name="Google Shape;161;p22"/>
          <p:cNvSpPr/>
          <p:nvPr/>
        </p:nvSpPr>
        <p:spPr>
          <a:xfrm>
            <a:off x="3328800" y="1931750"/>
            <a:ext cx="2486400" cy="1497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2"/>
                </a:solidFill>
              </a:rPr>
              <a:t>Quantum Entanglement</a:t>
            </a:r>
            <a:endParaRPr sz="1200">
              <a:solidFill>
                <a:schemeClr val="dk2"/>
              </a:solidFill>
            </a:endParaRPr>
          </a:p>
          <a:p>
            <a:pPr indent="0" lvl="0" marL="0" rtl="0" algn="l">
              <a:lnSpc>
                <a:spcPct val="115000"/>
              </a:lnSpc>
              <a:spcBef>
                <a:spcPts val="1200"/>
              </a:spcBef>
              <a:spcAft>
                <a:spcPts val="0"/>
              </a:spcAft>
              <a:buNone/>
            </a:pPr>
            <a:r>
              <a:rPr lang="en" sz="1200">
                <a:solidFill>
                  <a:schemeClr val="dk2"/>
                </a:solidFill>
              </a:rPr>
              <a:t>Quantum Entanglement swapping</a:t>
            </a:r>
            <a:endParaRPr sz="1200">
              <a:solidFill>
                <a:schemeClr val="dk2"/>
              </a:solidFill>
            </a:endParaRPr>
          </a:p>
          <a:p>
            <a:pPr indent="0" lvl="0" marL="0" rtl="0" algn="l">
              <a:lnSpc>
                <a:spcPct val="115000"/>
              </a:lnSpc>
              <a:spcBef>
                <a:spcPts val="1200"/>
              </a:spcBef>
              <a:spcAft>
                <a:spcPts val="0"/>
              </a:spcAft>
              <a:buNone/>
            </a:pPr>
            <a:r>
              <a:rPr lang="en" sz="1200">
                <a:solidFill>
                  <a:schemeClr val="dk2"/>
                </a:solidFill>
              </a:rPr>
              <a:t>Quantum Teleportation</a:t>
            </a:r>
            <a:endParaRPr sz="1200">
              <a:solidFill>
                <a:schemeClr val="dk2"/>
              </a:solidFill>
            </a:endParaRPr>
          </a:p>
          <a:p>
            <a:pPr indent="0" lvl="0" marL="0" rtl="0" algn="l">
              <a:lnSpc>
                <a:spcPct val="115000"/>
              </a:lnSpc>
              <a:spcBef>
                <a:spcPts val="1200"/>
              </a:spcBef>
              <a:spcAft>
                <a:spcPts val="1200"/>
              </a:spcAft>
              <a:buNone/>
            </a:pPr>
            <a:r>
              <a:rPr lang="en" sz="1200">
                <a:solidFill>
                  <a:schemeClr val="dk2"/>
                </a:solidFill>
              </a:rPr>
              <a:t>Error Correction</a:t>
            </a:r>
            <a:endParaRPr sz="1200">
              <a:solidFill>
                <a:schemeClr val="dk2"/>
              </a:solidFill>
            </a:endParaRPr>
          </a:p>
        </p:txBody>
      </p:sp>
      <p:sp>
        <p:nvSpPr>
          <p:cNvPr id="162" name="Google Shape;162;p22"/>
          <p:cNvSpPr/>
          <p:nvPr/>
        </p:nvSpPr>
        <p:spPr>
          <a:xfrm>
            <a:off x="3328800" y="1531550"/>
            <a:ext cx="2486400" cy="400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t>Quantum Repeater</a:t>
            </a:r>
            <a:endParaRPr b="1"/>
          </a:p>
        </p:txBody>
      </p:sp>
      <p:sp>
        <p:nvSpPr>
          <p:cNvPr id="163" name="Google Shape;163;p22"/>
          <p:cNvSpPr/>
          <p:nvPr/>
        </p:nvSpPr>
        <p:spPr>
          <a:xfrm>
            <a:off x="1317750" y="2075450"/>
            <a:ext cx="1634100" cy="369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rPr>
              <a:t>Quantum Channel </a:t>
            </a:r>
            <a:endParaRPr b="1" sz="1200"/>
          </a:p>
        </p:txBody>
      </p:sp>
      <p:sp>
        <p:nvSpPr>
          <p:cNvPr id="164" name="Google Shape;164;p22"/>
          <p:cNvSpPr/>
          <p:nvPr/>
        </p:nvSpPr>
        <p:spPr>
          <a:xfrm>
            <a:off x="6344825" y="2117400"/>
            <a:ext cx="1634100" cy="369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rPr>
              <a:t>Quantum Channel </a:t>
            </a:r>
            <a:endParaRPr b="1"/>
          </a:p>
        </p:txBody>
      </p:sp>
      <p:pic>
        <p:nvPicPr>
          <p:cNvPr id="165" name="Google Shape;165;p22"/>
          <p:cNvPicPr preferRelativeResize="0"/>
          <p:nvPr/>
        </p:nvPicPr>
        <p:blipFill rotWithShape="1">
          <a:blip r:embed="rId3">
            <a:alphaModFix/>
          </a:blip>
          <a:srcRect b="13691" l="23625" r="22384" t="3175"/>
          <a:stretch/>
        </p:blipFill>
        <p:spPr>
          <a:xfrm>
            <a:off x="8230200" y="0"/>
            <a:ext cx="844175" cy="12998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Circuit Design</a:t>
            </a:r>
            <a:endParaRPr/>
          </a:p>
        </p:txBody>
      </p:sp>
      <p:pic>
        <p:nvPicPr>
          <p:cNvPr id="171" name="Google Shape;171;p23"/>
          <p:cNvPicPr preferRelativeResize="0"/>
          <p:nvPr/>
        </p:nvPicPr>
        <p:blipFill rotWithShape="1">
          <a:blip r:embed="rId3">
            <a:alphaModFix/>
          </a:blip>
          <a:srcRect b="13691" l="23625" r="22384" t="3175"/>
          <a:stretch/>
        </p:blipFill>
        <p:spPr>
          <a:xfrm>
            <a:off x="8230200" y="0"/>
            <a:ext cx="844175" cy="1299875"/>
          </a:xfrm>
          <a:prstGeom prst="rect">
            <a:avLst/>
          </a:prstGeom>
          <a:noFill/>
          <a:ln>
            <a:noFill/>
          </a:ln>
        </p:spPr>
      </p:pic>
      <p:pic>
        <p:nvPicPr>
          <p:cNvPr id="172" name="Google Shape;172;p23"/>
          <p:cNvPicPr preferRelativeResize="0"/>
          <p:nvPr/>
        </p:nvPicPr>
        <p:blipFill>
          <a:blip r:embed="rId4">
            <a:alphaModFix/>
          </a:blip>
          <a:stretch>
            <a:fillRect/>
          </a:stretch>
        </p:blipFill>
        <p:spPr>
          <a:xfrm>
            <a:off x="237512" y="1353325"/>
            <a:ext cx="8668974" cy="34159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4"/>
          <p:cNvSpPr txBox="1"/>
          <p:nvPr>
            <p:ph type="title"/>
          </p:nvPr>
        </p:nvSpPr>
        <p:spPr>
          <a:xfrm>
            <a:off x="511875" y="2285400"/>
            <a:ext cx="4549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4000"/>
              <a:t>Show Our Result</a:t>
            </a:r>
            <a:endParaRPr sz="4000"/>
          </a:p>
        </p:txBody>
      </p:sp>
      <p:pic>
        <p:nvPicPr>
          <p:cNvPr id="178" name="Google Shape;178;p24"/>
          <p:cNvPicPr preferRelativeResize="0"/>
          <p:nvPr/>
        </p:nvPicPr>
        <p:blipFill rotWithShape="1">
          <a:blip r:embed="rId3">
            <a:alphaModFix/>
          </a:blip>
          <a:srcRect b="13691" l="23625" r="22384" t="3175"/>
          <a:stretch/>
        </p:blipFill>
        <p:spPr>
          <a:xfrm>
            <a:off x="8230200" y="0"/>
            <a:ext cx="844175" cy="1299875"/>
          </a:xfrm>
          <a:prstGeom prst="rect">
            <a:avLst/>
          </a:prstGeom>
          <a:noFill/>
          <a:ln>
            <a:noFill/>
          </a:ln>
        </p:spPr>
      </p:pic>
      <p:pic>
        <p:nvPicPr>
          <p:cNvPr id="179" name="Google Shape;179;p24"/>
          <p:cNvPicPr preferRelativeResize="0"/>
          <p:nvPr/>
        </p:nvPicPr>
        <p:blipFill rotWithShape="1">
          <a:blip r:embed="rId4">
            <a:alphaModFix/>
          </a:blip>
          <a:srcRect b="30060" l="16383" r="19767" t="30463"/>
          <a:stretch/>
        </p:blipFill>
        <p:spPr>
          <a:xfrm>
            <a:off x="8309700" y="1299875"/>
            <a:ext cx="685200" cy="2558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next?</a:t>
            </a:r>
            <a:endParaRPr/>
          </a:p>
        </p:txBody>
      </p:sp>
      <p:sp>
        <p:nvSpPr>
          <p:cNvPr id="185" name="Google Shape;185;p25"/>
          <p:cNvSpPr txBox="1"/>
          <p:nvPr>
            <p:ph idx="1" type="body"/>
          </p:nvPr>
        </p:nvSpPr>
        <p:spPr>
          <a:xfrm>
            <a:off x="311700" y="1152475"/>
            <a:ext cx="8520600" cy="988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dk1"/>
                </a:solidFill>
              </a:rPr>
              <a:t>To replace the </a:t>
            </a:r>
            <a:r>
              <a:rPr lang="en">
                <a:solidFill>
                  <a:schemeClr val="dk1"/>
                </a:solidFill>
              </a:rPr>
              <a:t>error</a:t>
            </a:r>
            <a:r>
              <a:rPr lang="en">
                <a:solidFill>
                  <a:schemeClr val="dk1"/>
                </a:solidFill>
              </a:rPr>
              <a:t> </a:t>
            </a:r>
            <a:r>
              <a:rPr lang="en">
                <a:solidFill>
                  <a:schemeClr val="dk1"/>
                </a:solidFill>
              </a:rPr>
              <a:t>correction</a:t>
            </a:r>
            <a:r>
              <a:rPr lang="en">
                <a:solidFill>
                  <a:schemeClr val="dk1"/>
                </a:solidFill>
              </a:rPr>
              <a:t> </a:t>
            </a:r>
            <a:r>
              <a:rPr lang="en">
                <a:solidFill>
                  <a:schemeClr val="dk1"/>
                </a:solidFill>
              </a:rPr>
              <a:t>mechanism that we used which is </a:t>
            </a:r>
            <a:r>
              <a:rPr b="1" lang="en">
                <a:solidFill>
                  <a:schemeClr val="dk1"/>
                </a:solidFill>
              </a:rPr>
              <a:t>Shore code</a:t>
            </a:r>
            <a:r>
              <a:rPr lang="en">
                <a:solidFill>
                  <a:schemeClr val="dk1"/>
                </a:solidFill>
              </a:rPr>
              <a:t> and discover more about </a:t>
            </a:r>
            <a:r>
              <a:rPr b="1" lang="en">
                <a:solidFill>
                  <a:schemeClr val="dk1"/>
                </a:solidFill>
                <a:latin typeface="Roboto"/>
                <a:ea typeface="Roboto"/>
                <a:cs typeface="Roboto"/>
                <a:sym typeface="Roboto"/>
              </a:rPr>
              <a:t>Quantum purification</a:t>
            </a:r>
            <a:r>
              <a:rPr lang="en">
                <a:solidFill>
                  <a:schemeClr val="dk1"/>
                </a:solidFill>
                <a:latin typeface="Roboto"/>
                <a:ea typeface="Roboto"/>
                <a:cs typeface="Roboto"/>
                <a:sym typeface="Roboto"/>
              </a:rPr>
              <a:t> to be implemented for better result.</a:t>
            </a:r>
            <a:endParaRPr>
              <a:solidFill>
                <a:schemeClr val="dk1"/>
              </a:solidFill>
              <a:latin typeface="Roboto"/>
              <a:ea typeface="Roboto"/>
              <a:cs typeface="Roboto"/>
              <a:sym typeface="Roboto"/>
            </a:endParaRPr>
          </a:p>
        </p:txBody>
      </p:sp>
      <p:pic>
        <p:nvPicPr>
          <p:cNvPr id="186" name="Google Shape;186;p25"/>
          <p:cNvPicPr preferRelativeResize="0"/>
          <p:nvPr/>
        </p:nvPicPr>
        <p:blipFill rotWithShape="1">
          <a:blip r:embed="rId3">
            <a:alphaModFix/>
          </a:blip>
          <a:srcRect b="13691" l="23625" r="22384" t="3175"/>
          <a:stretch/>
        </p:blipFill>
        <p:spPr>
          <a:xfrm>
            <a:off x="8230200" y="0"/>
            <a:ext cx="844175" cy="12998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Outcome</a:t>
            </a:r>
            <a:endParaRPr/>
          </a:p>
        </p:txBody>
      </p:sp>
      <p:sp>
        <p:nvSpPr>
          <p:cNvPr id="192" name="Google Shape;192;p26"/>
          <p:cNvSpPr txBox="1"/>
          <p:nvPr>
            <p:ph idx="1" type="body"/>
          </p:nvPr>
        </p:nvSpPr>
        <p:spPr>
          <a:xfrm>
            <a:off x="311700" y="1152475"/>
            <a:ext cx="8520600" cy="356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C</a:t>
            </a:r>
            <a:r>
              <a:rPr lang="en">
                <a:solidFill>
                  <a:schemeClr val="dk1"/>
                </a:solidFill>
              </a:rPr>
              <a:t>oncept</a:t>
            </a:r>
            <a:endParaRPr>
              <a:solidFill>
                <a:schemeClr val="dk1"/>
              </a:solidFill>
            </a:endParaRPr>
          </a:p>
          <a:p>
            <a:pPr indent="0" lvl="0" marL="0" rtl="0" algn="l">
              <a:spcBef>
                <a:spcPts val="1200"/>
              </a:spcBef>
              <a:spcAft>
                <a:spcPts val="0"/>
              </a:spcAft>
              <a:buNone/>
            </a:pPr>
            <a:r>
              <a:rPr lang="en">
                <a:solidFill>
                  <a:schemeClr val="dk1"/>
                </a:solidFill>
              </a:rPr>
              <a:t>Circuits</a:t>
            </a:r>
            <a:endParaRPr>
              <a:solidFill>
                <a:schemeClr val="dk1"/>
              </a:solidFill>
            </a:endParaRPr>
          </a:p>
          <a:p>
            <a:pPr indent="0" lvl="0" marL="0" rtl="0" algn="l">
              <a:spcBef>
                <a:spcPts val="1200"/>
              </a:spcBef>
              <a:spcAft>
                <a:spcPts val="0"/>
              </a:spcAft>
              <a:buNone/>
            </a:pPr>
            <a:r>
              <a:rPr lang="en">
                <a:solidFill>
                  <a:schemeClr val="dk1"/>
                </a:solidFill>
              </a:rPr>
              <a:t>Ideal experiment outcome</a:t>
            </a:r>
            <a:endParaRPr>
              <a:solidFill>
                <a:schemeClr val="dk1"/>
              </a:solidFill>
            </a:endParaRPr>
          </a:p>
          <a:p>
            <a:pPr indent="0" lvl="0" marL="0" rtl="0" algn="l">
              <a:spcBef>
                <a:spcPts val="1200"/>
              </a:spcBef>
              <a:spcAft>
                <a:spcPts val="0"/>
              </a:spcAft>
              <a:buNone/>
            </a:pPr>
            <a:r>
              <a:rPr lang="en">
                <a:solidFill>
                  <a:schemeClr val="dk1"/>
                </a:solidFill>
              </a:rPr>
              <a:t>Simulators</a:t>
            </a:r>
            <a:endParaRPr>
              <a:solidFill>
                <a:schemeClr val="dk1"/>
              </a:solidFill>
            </a:endParaRPr>
          </a:p>
          <a:p>
            <a:pPr indent="0" lvl="0" marL="0" rtl="0" algn="l">
              <a:spcBef>
                <a:spcPts val="1200"/>
              </a:spcBef>
              <a:spcAft>
                <a:spcPts val="1200"/>
              </a:spcAft>
              <a:buNone/>
            </a:pPr>
            <a:r>
              <a:t/>
            </a:r>
            <a:endParaRPr>
              <a:solidFill>
                <a:schemeClr val="dk1"/>
              </a:solidFill>
            </a:endParaRPr>
          </a:p>
        </p:txBody>
      </p:sp>
      <p:pic>
        <p:nvPicPr>
          <p:cNvPr id="193" name="Google Shape;193;p26"/>
          <p:cNvPicPr preferRelativeResize="0"/>
          <p:nvPr/>
        </p:nvPicPr>
        <p:blipFill rotWithShape="1">
          <a:blip r:embed="rId3">
            <a:alphaModFix/>
          </a:blip>
          <a:srcRect b="13691" l="23625" r="22384" t="3175"/>
          <a:stretch/>
        </p:blipFill>
        <p:spPr>
          <a:xfrm>
            <a:off x="8230200" y="0"/>
            <a:ext cx="844175" cy="12998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Outline</a:t>
            </a:r>
            <a:endParaRPr/>
          </a:p>
        </p:txBody>
      </p:sp>
      <p:sp>
        <p:nvSpPr>
          <p:cNvPr id="63" name="Google Shape;63;p14"/>
          <p:cNvSpPr txBox="1"/>
          <p:nvPr>
            <p:ph idx="1" type="body"/>
          </p:nvPr>
        </p:nvSpPr>
        <p:spPr>
          <a:xfrm>
            <a:off x="311700" y="1152475"/>
            <a:ext cx="7609200" cy="3637200"/>
          </a:xfrm>
          <a:prstGeom prst="rect">
            <a:avLst/>
          </a:prstGeom>
        </p:spPr>
        <p:txBody>
          <a:bodyPr anchorCtr="0" anchor="t" bIns="91425" lIns="91425" spcFirstLastPara="1" rIns="91425" wrap="square" tIns="91425">
            <a:normAutofit fontScale="85000" lnSpcReduction="20000"/>
          </a:bodyPr>
          <a:lstStyle/>
          <a:p>
            <a:pPr indent="-314960" lvl="0" marL="457200" rtl="0" algn="l">
              <a:lnSpc>
                <a:spcPct val="100000"/>
              </a:lnSpc>
              <a:spcBef>
                <a:spcPts val="1000"/>
              </a:spcBef>
              <a:spcAft>
                <a:spcPts val="0"/>
              </a:spcAft>
              <a:buClr>
                <a:schemeClr val="dk1"/>
              </a:buClr>
              <a:buSzPct val="100000"/>
              <a:buChar char="●"/>
            </a:pPr>
            <a:r>
              <a:rPr b="1" lang="en" sz="1600">
                <a:solidFill>
                  <a:schemeClr val="dk1"/>
                </a:solidFill>
              </a:rPr>
              <a:t>What is Quantum internet?</a:t>
            </a:r>
            <a:endParaRPr b="1" sz="1600">
              <a:solidFill>
                <a:schemeClr val="dk1"/>
              </a:solidFill>
            </a:endParaRPr>
          </a:p>
          <a:p>
            <a:pPr indent="-314960" lvl="0" marL="457200" rtl="0" algn="l">
              <a:lnSpc>
                <a:spcPct val="100000"/>
              </a:lnSpc>
              <a:spcBef>
                <a:spcPts val="1000"/>
              </a:spcBef>
              <a:spcAft>
                <a:spcPts val="0"/>
              </a:spcAft>
              <a:buClr>
                <a:schemeClr val="dk1"/>
              </a:buClr>
              <a:buSzPct val="100000"/>
              <a:buChar char="●"/>
            </a:pPr>
            <a:r>
              <a:rPr b="1" lang="en" sz="1600">
                <a:solidFill>
                  <a:schemeClr val="dk1"/>
                </a:solidFill>
              </a:rPr>
              <a:t>Applications of Quantum Internet</a:t>
            </a:r>
            <a:endParaRPr b="1" sz="1600">
              <a:solidFill>
                <a:schemeClr val="dk1"/>
              </a:solidFill>
            </a:endParaRPr>
          </a:p>
          <a:p>
            <a:pPr indent="-314960" lvl="0" marL="457200" rtl="0" algn="l">
              <a:lnSpc>
                <a:spcPct val="100000"/>
              </a:lnSpc>
              <a:spcBef>
                <a:spcPts val="1000"/>
              </a:spcBef>
              <a:spcAft>
                <a:spcPts val="0"/>
              </a:spcAft>
              <a:buClr>
                <a:schemeClr val="dk1"/>
              </a:buClr>
              <a:buSzPct val="100000"/>
              <a:buChar char="●"/>
            </a:pPr>
            <a:r>
              <a:rPr b="1" lang="en" sz="1600">
                <a:solidFill>
                  <a:schemeClr val="dk1"/>
                </a:solidFill>
              </a:rPr>
              <a:t>Quantum Communication Challenges</a:t>
            </a:r>
            <a:endParaRPr b="1" sz="1600">
              <a:solidFill>
                <a:schemeClr val="dk1"/>
              </a:solidFill>
            </a:endParaRPr>
          </a:p>
          <a:p>
            <a:pPr indent="-314960" lvl="1" marL="914400" rtl="0" algn="l">
              <a:lnSpc>
                <a:spcPct val="100000"/>
              </a:lnSpc>
              <a:spcBef>
                <a:spcPts val="1000"/>
              </a:spcBef>
              <a:spcAft>
                <a:spcPts val="0"/>
              </a:spcAft>
              <a:buClr>
                <a:schemeClr val="dk1"/>
              </a:buClr>
              <a:buSzPct val="100000"/>
              <a:buChar char="○"/>
            </a:pPr>
            <a:r>
              <a:rPr lang="en" sz="1600">
                <a:solidFill>
                  <a:schemeClr val="dk1"/>
                </a:solidFill>
              </a:rPr>
              <a:t>No cloning theorem</a:t>
            </a:r>
            <a:endParaRPr sz="1600">
              <a:solidFill>
                <a:schemeClr val="dk1"/>
              </a:solidFill>
            </a:endParaRPr>
          </a:p>
          <a:p>
            <a:pPr indent="-314960" lvl="1" marL="914400" rtl="0" algn="l">
              <a:lnSpc>
                <a:spcPct val="100000"/>
              </a:lnSpc>
              <a:spcBef>
                <a:spcPts val="1000"/>
              </a:spcBef>
              <a:spcAft>
                <a:spcPts val="0"/>
              </a:spcAft>
              <a:buClr>
                <a:schemeClr val="dk1"/>
              </a:buClr>
              <a:buSzPct val="100000"/>
              <a:buChar char="○"/>
            </a:pPr>
            <a:r>
              <a:rPr lang="en" sz="1600">
                <a:solidFill>
                  <a:schemeClr val="dk1"/>
                </a:solidFill>
              </a:rPr>
              <a:t>Decoherence</a:t>
            </a:r>
            <a:endParaRPr sz="1600">
              <a:solidFill>
                <a:schemeClr val="dk1"/>
              </a:solidFill>
            </a:endParaRPr>
          </a:p>
          <a:p>
            <a:pPr indent="-314960" lvl="0" marL="457200" rtl="0" algn="l">
              <a:lnSpc>
                <a:spcPct val="100000"/>
              </a:lnSpc>
              <a:spcBef>
                <a:spcPts val="1000"/>
              </a:spcBef>
              <a:spcAft>
                <a:spcPts val="0"/>
              </a:spcAft>
              <a:buClr>
                <a:schemeClr val="dk1"/>
              </a:buClr>
              <a:buSzPct val="100000"/>
              <a:buChar char="●"/>
            </a:pPr>
            <a:r>
              <a:rPr b="1" lang="en" sz="1600">
                <a:solidFill>
                  <a:schemeClr val="dk1"/>
                </a:solidFill>
              </a:rPr>
              <a:t>Key Concepts of Quantum communication</a:t>
            </a:r>
            <a:endParaRPr b="1" sz="1600">
              <a:solidFill>
                <a:schemeClr val="dk1"/>
              </a:solidFill>
            </a:endParaRPr>
          </a:p>
          <a:p>
            <a:pPr indent="-314960" lvl="1" marL="914400" rtl="0" algn="l">
              <a:lnSpc>
                <a:spcPct val="100000"/>
              </a:lnSpc>
              <a:spcBef>
                <a:spcPts val="1000"/>
              </a:spcBef>
              <a:spcAft>
                <a:spcPts val="0"/>
              </a:spcAft>
              <a:buClr>
                <a:schemeClr val="dk1"/>
              </a:buClr>
              <a:buSzPct val="100000"/>
              <a:buChar char="○"/>
            </a:pPr>
            <a:r>
              <a:rPr lang="en" sz="1600">
                <a:solidFill>
                  <a:schemeClr val="dk1"/>
                </a:solidFill>
              </a:rPr>
              <a:t>Quantum Entanglement</a:t>
            </a:r>
            <a:endParaRPr sz="1600">
              <a:solidFill>
                <a:schemeClr val="dk1"/>
              </a:solidFill>
            </a:endParaRPr>
          </a:p>
          <a:p>
            <a:pPr indent="-314960" lvl="1" marL="914400" rtl="0" algn="l">
              <a:lnSpc>
                <a:spcPct val="100000"/>
              </a:lnSpc>
              <a:spcBef>
                <a:spcPts val="1000"/>
              </a:spcBef>
              <a:spcAft>
                <a:spcPts val="0"/>
              </a:spcAft>
              <a:buClr>
                <a:schemeClr val="dk1"/>
              </a:buClr>
              <a:buSzPct val="100000"/>
              <a:buChar char="○"/>
            </a:pPr>
            <a:r>
              <a:rPr lang="en" sz="1600">
                <a:solidFill>
                  <a:schemeClr val="dk1"/>
                </a:solidFill>
              </a:rPr>
              <a:t>Quantum Entanglement swapping</a:t>
            </a:r>
            <a:endParaRPr sz="1600">
              <a:solidFill>
                <a:schemeClr val="dk1"/>
              </a:solidFill>
            </a:endParaRPr>
          </a:p>
          <a:p>
            <a:pPr indent="-314960" lvl="1" marL="914400" rtl="0" algn="l">
              <a:lnSpc>
                <a:spcPct val="100000"/>
              </a:lnSpc>
              <a:spcBef>
                <a:spcPts val="1000"/>
              </a:spcBef>
              <a:spcAft>
                <a:spcPts val="0"/>
              </a:spcAft>
              <a:buClr>
                <a:schemeClr val="dk1"/>
              </a:buClr>
              <a:buSzPct val="100000"/>
              <a:buChar char="○"/>
            </a:pPr>
            <a:r>
              <a:rPr lang="en" sz="1600">
                <a:solidFill>
                  <a:schemeClr val="dk1"/>
                </a:solidFill>
              </a:rPr>
              <a:t>Quantum Teleportation</a:t>
            </a:r>
            <a:endParaRPr sz="1600">
              <a:solidFill>
                <a:schemeClr val="dk1"/>
              </a:solidFill>
            </a:endParaRPr>
          </a:p>
          <a:p>
            <a:pPr indent="-314960" lvl="0" marL="457200" rtl="0" algn="l">
              <a:lnSpc>
                <a:spcPct val="100000"/>
              </a:lnSpc>
              <a:spcBef>
                <a:spcPts val="1000"/>
              </a:spcBef>
              <a:spcAft>
                <a:spcPts val="0"/>
              </a:spcAft>
              <a:buClr>
                <a:schemeClr val="dk1"/>
              </a:buClr>
              <a:buSzPct val="100000"/>
              <a:buChar char="●"/>
            </a:pPr>
            <a:r>
              <a:rPr b="1" lang="en" sz="1600">
                <a:solidFill>
                  <a:schemeClr val="dk1"/>
                </a:solidFill>
              </a:rPr>
              <a:t>Quantum Repeater </a:t>
            </a:r>
            <a:endParaRPr b="1" sz="1600">
              <a:solidFill>
                <a:schemeClr val="dk1"/>
              </a:solidFill>
            </a:endParaRPr>
          </a:p>
          <a:p>
            <a:pPr indent="-314960" lvl="1" marL="914400" rtl="0" algn="l">
              <a:lnSpc>
                <a:spcPct val="100000"/>
              </a:lnSpc>
              <a:spcBef>
                <a:spcPts val="1000"/>
              </a:spcBef>
              <a:spcAft>
                <a:spcPts val="0"/>
              </a:spcAft>
              <a:buClr>
                <a:schemeClr val="dk1"/>
              </a:buClr>
              <a:buSzPct val="100000"/>
              <a:buChar char="○"/>
            </a:pPr>
            <a:r>
              <a:rPr lang="en" sz="1600">
                <a:solidFill>
                  <a:schemeClr val="dk1"/>
                </a:solidFill>
              </a:rPr>
              <a:t>What is </a:t>
            </a:r>
            <a:r>
              <a:rPr lang="en" sz="1600">
                <a:solidFill>
                  <a:schemeClr val="dk1"/>
                </a:solidFill>
              </a:rPr>
              <a:t>Quantum</a:t>
            </a:r>
            <a:r>
              <a:rPr lang="en" sz="1600">
                <a:solidFill>
                  <a:schemeClr val="dk1"/>
                </a:solidFill>
              </a:rPr>
              <a:t> Repeater?</a:t>
            </a:r>
            <a:endParaRPr sz="1600">
              <a:solidFill>
                <a:schemeClr val="dk1"/>
              </a:solidFill>
            </a:endParaRPr>
          </a:p>
          <a:p>
            <a:pPr indent="-314960" lvl="1" marL="914400" rtl="0" algn="l">
              <a:lnSpc>
                <a:spcPct val="100000"/>
              </a:lnSpc>
              <a:spcBef>
                <a:spcPts val="1000"/>
              </a:spcBef>
              <a:spcAft>
                <a:spcPts val="1000"/>
              </a:spcAft>
              <a:buClr>
                <a:schemeClr val="dk1"/>
              </a:buClr>
              <a:buSzPct val="100000"/>
              <a:buChar char="○"/>
            </a:pPr>
            <a:r>
              <a:rPr lang="en" sz="1600">
                <a:solidFill>
                  <a:schemeClr val="dk1"/>
                </a:solidFill>
              </a:rPr>
              <a:t>Our work</a:t>
            </a:r>
            <a:endParaRPr sz="1600">
              <a:solidFill>
                <a:schemeClr val="dk1"/>
              </a:solidFill>
            </a:endParaRPr>
          </a:p>
        </p:txBody>
      </p:sp>
      <p:pic>
        <p:nvPicPr>
          <p:cNvPr id="64" name="Google Shape;64;p14"/>
          <p:cNvPicPr preferRelativeResize="0"/>
          <p:nvPr/>
        </p:nvPicPr>
        <p:blipFill rotWithShape="1">
          <a:blip r:embed="rId3">
            <a:alphaModFix/>
          </a:blip>
          <a:srcRect b="13691" l="23625" r="22384" t="3175"/>
          <a:stretch/>
        </p:blipFill>
        <p:spPr>
          <a:xfrm>
            <a:off x="8230200" y="0"/>
            <a:ext cx="844175" cy="12998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b="1" lang="en" sz="3000"/>
              <a:t>What is </a:t>
            </a:r>
            <a:r>
              <a:rPr b="1" lang="en" sz="3000"/>
              <a:t>Quantum Internet?</a:t>
            </a:r>
            <a:endParaRPr b="1" sz="3000"/>
          </a:p>
        </p:txBody>
      </p:sp>
      <p:sp>
        <p:nvSpPr>
          <p:cNvPr id="70" name="Google Shape;70;p15"/>
          <p:cNvSpPr txBox="1"/>
          <p:nvPr>
            <p:ph idx="1" type="body"/>
          </p:nvPr>
        </p:nvSpPr>
        <p:spPr>
          <a:xfrm>
            <a:off x="423750" y="1272000"/>
            <a:ext cx="5481300" cy="461700"/>
          </a:xfrm>
          <a:prstGeom prst="rect">
            <a:avLst/>
          </a:prstGeom>
        </p:spPr>
        <p:txBody>
          <a:bodyPr anchorCtr="0" anchor="t" bIns="91425" lIns="91425" spcFirstLastPara="1" rIns="91425" wrap="square" tIns="91425">
            <a:noAutofit/>
          </a:bodyPr>
          <a:lstStyle/>
          <a:p>
            <a:pPr indent="0" lvl="0" marL="0" rtl="0" algn="l">
              <a:spcBef>
                <a:spcPts val="1500"/>
              </a:spcBef>
              <a:spcAft>
                <a:spcPts val="0"/>
              </a:spcAft>
              <a:buNone/>
            </a:pPr>
            <a:r>
              <a:rPr lang="en">
                <a:solidFill>
                  <a:schemeClr val="dk1"/>
                </a:solidFill>
              </a:rPr>
              <a:t>A network of quantum computers that will someday</a:t>
            </a:r>
            <a:r>
              <a:rPr lang="en">
                <a:solidFill>
                  <a:schemeClr val="dk1"/>
                </a:solidFill>
              </a:rPr>
              <a:t> </a:t>
            </a:r>
            <a:endParaRPr>
              <a:solidFill>
                <a:schemeClr val="dk1"/>
              </a:solidFill>
            </a:endParaRPr>
          </a:p>
          <a:p>
            <a:pPr indent="0" lvl="0" marL="0" rtl="0" algn="l">
              <a:spcBef>
                <a:spcPts val="1500"/>
              </a:spcBef>
              <a:spcAft>
                <a:spcPts val="1500"/>
              </a:spcAft>
              <a:buNone/>
            </a:pPr>
            <a:r>
              <a:t/>
            </a:r>
            <a:endParaRPr>
              <a:solidFill>
                <a:schemeClr val="dk1"/>
              </a:solidFill>
            </a:endParaRPr>
          </a:p>
        </p:txBody>
      </p:sp>
      <p:sp>
        <p:nvSpPr>
          <p:cNvPr id="71" name="Google Shape;71;p15"/>
          <p:cNvSpPr/>
          <p:nvPr/>
        </p:nvSpPr>
        <p:spPr>
          <a:xfrm>
            <a:off x="1326675" y="2007750"/>
            <a:ext cx="1473900" cy="1128000"/>
          </a:xfrm>
          <a:prstGeom prst="bracePair">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72" name="Google Shape;72;p15"/>
          <p:cNvSpPr txBox="1"/>
          <p:nvPr/>
        </p:nvSpPr>
        <p:spPr>
          <a:xfrm>
            <a:off x="3417400" y="2311075"/>
            <a:ext cx="43032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500"/>
              </a:spcBef>
              <a:spcAft>
                <a:spcPts val="1500"/>
              </a:spcAft>
              <a:buNone/>
            </a:pPr>
            <a:r>
              <a:rPr lang="en" sz="1800">
                <a:solidFill>
                  <a:schemeClr val="dk1"/>
                </a:solidFill>
              </a:rPr>
              <a:t>information encoded in quantum states.</a:t>
            </a:r>
            <a:endParaRPr/>
          </a:p>
        </p:txBody>
      </p:sp>
      <p:sp>
        <p:nvSpPr>
          <p:cNvPr id="73" name="Google Shape;73;p15"/>
          <p:cNvSpPr txBox="1"/>
          <p:nvPr/>
        </p:nvSpPr>
        <p:spPr>
          <a:xfrm>
            <a:off x="1635975" y="1987975"/>
            <a:ext cx="905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a:solidFill>
                  <a:schemeClr val="dk1"/>
                </a:solidFill>
              </a:rPr>
              <a:t>Send </a:t>
            </a:r>
            <a:endParaRPr>
              <a:solidFill>
                <a:schemeClr val="dk1"/>
              </a:solidFill>
            </a:endParaRPr>
          </a:p>
          <a:p>
            <a:pPr indent="0" lvl="0" marL="0" rtl="0" algn="l">
              <a:spcBef>
                <a:spcPts val="0"/>
              </a:spcBef>
              <a:spcAft>
                <a:spcPts val="0"/>
              </a:spcAft>
              <a:buClr>
                <a:schemeClr val="dk1"/>
              </a:buClr>
              <a:buSzPts val="1100"/>
              <a:buFont typeface="Arial"/>
              <a:buNone/>
            </a:pPr>
            <a:r>
              <a:t/>
            </a:r>
            <a:endParaRPr/>
          </a:p>
        </p:txBody>
      </p:sp>
      <p:sp>
        <p:nvSpPr>
          <p:cNvPr id="74" name="Google Shape;74;p15"/>
          <p:cNvSpPr txBox="1"/>
          <p:nvPr/>
        </p:nvSpPr>
        <p:spPr>
          <a:xfrm>
            <a:off x="1635975" y="2304000"/>
            <a:ext cx="855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SzPts val="852"/>
              <a:buNone/>
            </a:pPr>
            <a:r>
              <a:rPr lang="en">
                <a:solidFill>
                  <a:schemeClr val="dk1"/>
                </a:solidFill>
              </a:rPr>
              <a:t>Receive </a:t>
            </a:r>
            <a:r>
              <a:rPr lang="en">
                <a:solidFill>
                  <a:schemeClr val="dk1"/>
                </a:solidFill>
              </a:rPr>
              <a:t> </a:t>
            </a:r>
            <a:endParaRPr>
              <a:solidFill>
                <a:schemeClr val="dk1"/>
              </a:solidFill>
            </a:endParaRPr>
          </a:p>
          <a:p>
            <a:pPr indent="0" lvl="0" marL="0" rtl="0" algn="l">
              <a:spcBef>
                <a:spcPts val="0"/>
              </a:spcBef>
              <a:spcAft>
                <a:spcPts val="0"/>
              </a:spcAft>
              <a:buSzPts val="852"/>
              <a:buNone/>
            </a:pPr>
            <a:r>
              <a:t/>
            </a:r>
            <a:endParaRPr/>
          </a:p>
        </p:txBody>
      </p:sp>
      <p:sp>
        <p:nvSpPr>
          <p:cNvPr id="75" name="Google Shape;75;p15"/>
          <p:cNvSpPr txBox="1"/>
          <p:nvPr/>
        </p:nvSpPr>
        <p:spPr>
          <a:xfrm>
            <a:off x="1585725" y="2634475"/>
            <a:ext cx="955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SzPts val="852"/>
              <a:buNone/>
            </a:pPr>
            <a:r>
              <a:rPr lang="en">
                <a:solidFill>
                  <a:schemeClr val="dk1"/>
                </a:solidFill>
              </a:rPr>
              <a:t>Compute</a:t>
            </a:r>
            <a:endParaRPr>
              <a:solidFill>
                <a:schemeClr val="dk1"/>
              </a:solidFill>
            </a:endParaRPr>
          </a:p>
          <a:p>
            <a:pPr indent="0" lvl="0" marL="0" rtl="0" algn="l">
              <a:spcBef>
                <a:spcPts val="0"/>
              </a:spcBef>
              <a:spcAft>
                <a:spcPts val="0"/>
              </a:spcAft>
              <a:buSzPts val="852"/>
              <a:buNone/>
            </a:pPr>
            <a:r>
              <a:t/>
            </a:r>
            <a:endParaRPr/>
          </a:p>
        </p:txBody>
      </p:sp>
      <p:pic>
        <p:nvPicPr>
          <p:cNvPr id="76" name="Google Shape;76;p15"/>
          <p:cNvPicPr preferRelativeResize="0"/>
          <p:nvPr/>
        </p:nvPicPr>
        <p:blipFill rotWithShape="1">
          <a:blip r:embed="rId3">
            <a:alphaModFix/>
          </a:blip>
          <a:srcRect b="13691" l="23625" r="22384" t="3175"/>
          <a:stretch/>
        </p:blipFill>
        <p:spPr>
          <a:xfrm>
            <a:off x="8230200" y="0"/>
            <a:ext cx="844175" cy="12998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500"/>
              </a:spcBef>
              <a:spcAft>
                <a:spcPts val="1500"/>
              </a:spcAft>
              <a:buClr>
                <a:schemeClr val="dk1"/>
              </a:buClr>
              <a:buSzPts val="1100"/>
              <a:buFont typeface="Arial"/>
              <a:buNone/>
            </a:pPr>
            <a:r>
              <a:rPr lang="en" sz="3000">
                <a:latin typeface="Roboto"/>
                <a:ea typeface="Roboto"/>
                <a:cs typeface="Roboto"/>
                <a:sym typeface="Roboto"/>
              </a:rPr>
              <a:t>Applications of Quantum Internet</a:t>
            </a:r>
            <a:endParaRPr sz="3000"/>
          </a:p>
        </p:txBody>
      </p:sp>
      <p:sp>
        <p:nvSpPr>
          <p:cNvPr id="82" name="Google Shape;82;p16"/>
          <p:cNvSpPr txBox="1"/>
          <p:nvPr>
            <p:ph idx="1" type="body"/>
          </p:nvPr>
        </p:nvSpPr>
        <p:spPr>
          <a:xfrm>
            <a:off x="311700" y="1152475"/>
            <a:ext cx="7244400" cy="3416400"/>
          </a:xfrm>
          <a:prstGeom prst="rect">
            <a:avLst/>
          </a:prstGeom>
        </p:spPr>
        <p:txBody>
          <a:bodyPr anchorCtr="0" anchor="t" bIns="91425" lIns="91425" spcFirstLastPara="1" rIns="91425" wrap="square" tIns="91425">
            <a:normAutofit/>
          </a:bodyPr>
          <a:lstStyle/>
          <a:p>
            <a:pPr indent="0" lvl="0" marL="0" rtl="0" algn="l">
              <a:spcBef>
                <a:spcPts val="1500"/>
              </a:spcBef>
              <a:spcAft>
                <a:spcPts val="0"/>
              </a:spcAft>
              <a:buNone/>
            </a:pPr>
            <a:r>
              <a:rPr lang="en">
                <a:solidFill>
                  <a:schemeClr val="dk1"/>
                </a:solidFill>
              </a:rPr>
              <a:t>The quantum internet </a:t>
            </a:r>
            <a:r>
              <a:rPr b="1" lang="en" u="sng">
                <a:solidFill>
                  <a:schemeClr val="dk1"/>
                </a:solidFill>
              </a:rPr>
              <a:t>will not</a:t>
            </a:r>
            <a:r>
              <a:rPr lang="en">
                <a:solidFill>
                  <a:schemeClr val="dk1"/>
                </a:solidFill>
              </a:rPr>
              <a:t> replace the modern or “classical” internet; instead, it will provide new functionalities such as :</a:t>
            </a:r>
            <a:endParaRPr b="1" sz="1900">
              <a:solidFill>
                <a:schemeClr val="dk1"/>
              </a:solidFill>
              <a:latin typeface="Roboto"/>
              <a:ea typeface="Roboto"/>
              <a:cs typeface="Roboto"/>
              <a:sym typeface="Roboto"/>
            </a:endParaRPr>
          </a:p>
          <a:p>
            <a:pPr indent="-349250" lvl="0" marL="457200" rtl="0" algn="l">
              <a:spcBef>
                <a:spcPts val="1500"/>
              </a:spcBef>
              <a:spcAft>
                <a:spcPts val="0"/>
              </a:spcAft>
              <a:buClr>
                <a:schemeClr val="dk1"/>
              </a:buClr>
              <a:buSzPts val="1900"/>
              <a:buFont typeface="Roboto"/>
              <a:buChar char="●"/>
            </a:pPr>
            <a:r>
              <a:rPr b="1" lang="en" sz="1900">
                <a:solidFill>
                  <a:schemeClr val="dk1"/>
                </a:solidFill>
                <a:latin typeface="Roboto"/>
                <a:ea typeface="Roboto"/>
                <a:cs typeface="Roboto"/>
                <a:sym typeface="Roboto"/>
              </a:rPr>
              <a:t>Secure Communication: </a:t>
            </a:r>
            <a:endParaRPr b="1" sz="1900">
              <a:solidFill>
                <a:schemeClr val="dk1"/>
              </a:solidFill>
              <a:latin typeface="Roboto"/>
              <a:ea typeface="Roboto"/>
              <a:cs typeface="Roboto"/>
              <a:sym typeface="Roboto"/>
            </a:endParaRPr>
          </a:p>
          <a:p>
            <a:pPr indent="-349250" lvl="1" marL="914400" rtl="0" algn="l">
              <a:spcBef>
                <a:spcPts val="0"/>
              </a:spcBef>
              <a:spcAft>
                <a:spcPts val="0"/>
              </a:spcAft>
              <a:buClr>
                <a:schemeClr val="dk1"/>
              </a:buClr>
              <a:buSzPts val="1900"/>
              <a:buFont typeface="Roboto"/>
              <a:buChar char="○"/>
            </a:pPr>
            <a:r>
              <a:rPr lang="en" sz="1900">
                <a:solidFill>
                  <a:schemeClr val="dk1"/>
                </a:solidFill>
                <a:latin typeface="Roboto"/>
                <a:ea typeface="Roboto"/>
                <a:cs typeface="Roboto"/>
                <a:sym typeface="Roboto"/>
              </a:rPr>
              <a:t>Unbreakable encryption via QKD, ensuring privacy and data integrity.</a:t>
            </a:r>
            <a:endParaRPr b="1" sz="1900">
              <a:solidFill>
                <a:schemeClr val="dk1"/>
              </a:solidFill>
              <a:latin typeface="Roboto"/>
              <a:ea typeface="Roboto"/>
              <a:cs typeface="Roboto"/>
              <a:sym typeface="Roboto"/>
            </a:endParaRPr>
          </a:p>
          <a:p>
            <a:pPr indent="-349250" lvl="0" marL="457200" rtl="0" algn="l">
              <a:spcBef>
                <a:spcPts val="0"/>
              </a:spcBef>
              <a:spcAft>
                <a:spcPts val="0"/>
              </a:spcAft>
              <a:buClr>
                <a:schemeClr val="dk1"/>
              </a:buClr>
              <a:buSzPts val="1900"/>
              <a:buFont typeface="Roboto"/>
              <a:buChar char="●"/>
            </a:pPr>
            <a:r>
              <a:rPr b="1" lang="en" sz="1900">
                <a:solidFill>
                  <a:schemeClr val="dk1"/>
                </a:solidFill>
                <a:latin typeface="Roboto"/>
                <a:ea typeface="Roboto"/>
                <a:cs typeface="Roboto"/>
                <a:sym typeface="Roboto"/>
              </a:rPr>
              <a:t>Quantum Computing:</a:t>
            </a:r>
            <a:endParaRPr b="1" sz="1900">
              <a:solidFill>
                <a:schemeClr val="dk1"/>
              </a:solidFill>
              <a:latin typeface="Roboto"/>
              <a:ea typeface="Roboto"/>
              <a:cs typeface="Roboto"/>
              <a:sym typeface="Roboto"/>
            </a:endParaRPr>
          </a:p>
          <a:p>
            <a:pPr indent="-349250" lvl="1" marL="914400" rtl="0" algn="l">
              <a:spcBef>
                <a:spcPts val="0"/>
              </a:spcBef>
              <a:spcAft>
                <a:spcPts val="0"/>
              </a:spcAft>
              <a:buClr>
                <a:schemeClr val="dk1"/>
              </a:buClr>
              <a:buSzPts val="1900"/>
              <a:buFont typeface="Roboto"/>
              <a:buChar char="○"/>
            </a:pPr>
            <a:r>
              <a:rPr lang="en" sz="1900">
                <a:solidFill>
                  <a:schemeClr val="dk1"/>
                </a:solidFill>
                <a:latin typeface="Roboto"/>
                <a:ea typeface="Roboto"/>
                <a:cs typeface="Roboto"/>
                <a:sym typeface="Roboto"/>
              </a:rPr>
              <a:t>Distributed quantum computing using remote qubits for complex problem-solving.</a:t>
            </a:r>
            <a:endParaRPr>
              <a:solidFill>
                <a:schemeClr val="dk1"/>
              </a:solidFill>
            </a:endParaRPr>
          </a:p>
        </p:txBody>
      </p:sp>
      <p:pic>
        <p:nvPicPr>
          <p:cNvPr id="83" name="Google Shape;83;p16"/>
          <p:cNvPicPr preferRelativeResize="0"/>
          <p:nvPr/>
        </p:nvPicPr>
        <p:blipFill rotWithShape="1">
          <a:blip r:embed="rId3">
            <a:alphaModFix/>
          </a:blip>
          <a:srcRect b="13691" l="23625" r="22384" t="3175"/>
          <a:stretch/>
        </p:blipFill>
        <p:spPr>
          <a:xfrm>
            <a:off x="8230200" y="0"/>
            <a:ext cx="844175" cy="12998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3000"/>
              <a:t>Quantum Communication Challenges </a:t>
            </a:r>
            <a:endParaRPr sz="3000"/>
          </a:p>
        </p:txBody>
      </p:sp>
      <p:sp>
        <p:nvSpPr>
          <p:cNvPr id="89" name="Google Shape;89;p17"/>
          <p:cNvSpPr txBox="1"/>
          <p:nvPr>
            <p:ph idx="1" type="body"/>
          </p:nvPr>
        </p:nvSpPr>
        <p:spPr>
          <a:xfrm>
            <a:off x="311700" y="1152475"/>
            <a:ext cx="8520600" cy="1088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600">
                <a:solidFill>
                  <a:schemeClr val="dk1"/>
                </a:solidFill>
                <a:latin typeface="Roboto"/>
                <a:ea typeface="Roboto"/>
                <a:cs typeface="Roboto"/>
                <a:sym typeface="Roboto"/>
              </a:rPr>
              <a:t>No-Cloning Theorem</a:t>
            </a:r>
            <a:endParaRPr b="1" sz="1600">
              <a:solidFill>
                <a:schemeClr val="dk1"/>
              </a:solidFill>
              <a:latin typeface="Roboto"/>
              <a:ea typeface="Roboto"/>
              <a:cs typeface="Roboto"/>
              <a:sym typeface="Roboto"/>
            </a:endParaRPr>
          </a:p>
          <a:p>
            <a:pPr indent="0" lvl="0" marL="0" rtl="0" algn="l">
              <a:spcBef>
                <a:spcPts val="0"/>
              </a:spcBef>
              <a:spcAft>
                <a:spcPts val="0"/>
              </a:spcAft>
              <a:buNone/>
            </a:pPr>
            <a:r>
              <a:rPr lang="en" sz="1200">
                <a:solidFill>
                  <a:schemeClr val="dk1"/>
                </a:solidFill>
                <a:latin typeface="Roboto"/>
                <a:ea typeface="Roboto"/>
                <a:cs typeface="Roboto"/>
                <a:sym typeface="Roboto"/>
              </a:rPr>
              <a:t>It's a "double-edged sword" and limits the cloning of quantum states, enhancing security in quantum communication, yet also restricts the copying of quantum information for certain applications.</a:t>
            </a:r>
            <a:endParaRPr sz="1700">
              <a:solidFill>
                <a:schemeClr val="dk1"/>
              </a:solidFill>
            </a:endParaRPr>
          </a:p>
        </p:txBody>
      </p:sp>
      <p:pic>
        <p:nvPicPr>
          <p:cNvPr id="90" name="Google Shape;90;p17"/>
          <p:cNvPicPr preferRelativeResize="0"/>
          <p:nvPr/>
        </p:nvPicPr>
        <p:blipFill rotWithShape="1">
          <a:blip r:embed="rId3">
            <a:alphaModFix/>
          </a:blip>
          <a:srcRect b="65688" l="54243" r="0" t="862"/>
          <a:stretch/>
        </p:blipFill>
        <p:spPr>
          <a:xfrm>
            <a:off x="2066975" y="2571750"/>
            <a:ext cx="4760100" cy="1904100"/>
          </a:xfrm>
          <a:prstGeom prst="roundRect">
            <a:avLst>
              <a:gd fmla="val 16667" name="adj"/>
            </a:avLst>
          </a:prstGeom>
          <a:noFill/>
          <a:ln>
            <a:noFill/>
          </a:ln>
        </p:spPr>
      </p:pic>
      <p:pic>
        <p:nvPicPr>
          <p:cNvPr id="91" name="Google Shape;91;p17"/>
          <p:cNvPicPr preferRelativeResize="0"/>
          <p:nvPr/>
        </p:nvPicPr>
        <p:blipFill rotWithShape="1">
          <a:blip r:embed="rId4">
            <a:alphaModFix/>
          </a:blip>
          <a:srcRect b="13691" l="23625" r="22384" t="3175"/>
          <a:stretch/>
        </p:blipFill>
        <p:spPr>
          <a:xfrm>
            <a:off x="8230200" y="0"/>
            <a:ext cx="844175" cy="12998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3000"/>
              <a:t>Quantum Communication Challenges </a:t>
            </a:r>
            <a:endParaRPr sz="3000"/>
          </a:p>
          <a:p>
            <a:pPr indent="0" lvl="0" marL="0" rtl="0" algn="l">
              <a:lnSpc>
                <a:spcPct val="115000"/>
              </a:lnSpc>
              <a:spcBef>
                <a:spcPts val="1200"/>
              </a:spcBef>
              <a:spcAft>
                <a:spcPts val="1200"/>
              </a:spcAft>
              <a:buClr>
                <a:schemeClr val="dk1"/>
              </a:buClr>
              <a:buSzPts val="1100"/>
              <a:buFont typeface="Arial"/>
              <a:buNone/>
            </a:pPr>
            <a:r>
              <a:t/>
            </a:r>
            <a:endParaRPr sz="2300"/>
          </a:p>
        </p:txBody>
      </p:sp>
      <p:sp>
        <p:nvSpPr>
          <p:cNvPr id="97" name="Google Shape;97;p18"/>
          <p:cNvSpPr txBox="1"/>
          <p:nvPr/>
        </p:nvSpPr>
        <p:spPr>
          <a:xfrm>
            <a:off x="401350" y="1162163"/>
            <a:ext cx="6600300" cy="8004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lang="en" sz="1600">
                <a:solidFill>
                  <a:schemeClr val="dk1"/>
                </a:solidFill>
              </a:rPr>
              <a:t>Decoherence</a:t>
            </a:r>
            <a:endParaRPr b="1" sz="500">
              <a:solidFill>
                <a:schemeClr val="dk1"/>
              </a:solidFill>
              <a:highlight>
                <a:srgbClr val="F7F7F8"/>
              </a:highlight>
              <a:latin typeface="Roboto"/>
              <a:ea typeface="Roboto"/>
              <a:cs typeface="Roboto"/>
              <a:sym typeface="Roboto"/>
            </a:endParaRPr>
          </a:p>
          <a:p>
            <a:pPr indent="0" lvl="0" marL="0" rtl="0" algn="l">
              <a:lnSpc>
                <a:spcPct val="100000"/>
              </a:lnSpc>
              <a:spcBef>
                <a:spcPts val="0"/>
              </a:spcBef>
              <a:spcAft>
                <a:spcPts val="0"/>
              </a:spcAft>
              <a:buClr>
                <a:schemeClr val="dk1"/>
              </a:buClr>
              <a:buSzPts val="1100"/>
              <a:buFont typeface="Arial"/>
              <a:buNone/>
            </a:pPr>
            <a:r>
              <a:rPr lang="en" sz="1200">
                <a:solidFill>
                  <a:schemeClr val="dk1"/>
                </a:solidFill>
                <a:latin typeface="Roboto"/>
                <a:ea typeface="Roboto"/>
                <a:cs typeface="Roboto"/>
                <a:sym typeface="Roboto"/>
              </a:rPr>
              <a:t>T</a:t>
            </a:r>
            <a:r>
              <a:rPr lang="en" sz="1200">
                <a:solidFill>
                  <a:schemeClr val="dk1"/>
                </a:solidFill>
                <a:latin typeface="Roboto"/>
                <a:ea typeface="Roboto"/>
                <a:cs typeface="Roboto"/>
                <a:sym typeface="Roboto"/>
              </a:rPr>
              <a:t>he loss of quantum information due to interactions with the environment, poses a significant challenge in maintaining the reliability and integrity of quantum communication.</a:t>
            </a:r>
            <a:endParaRPr>
              <a:solidFill>
                <a:schemeClr val="dk1"/>
              </a:solidFill>
            </a:endParaRPr>
          </a:p>
        </p:txBody>
      </p:sp>
      <p:sp>
        <p:nvSpPr>
          <p:cNvPr id="98" name="Google Shape;98;p18"/>
          <p:cNvSpPr/>
          <p:nvPr/>
        </p:nvSpPr>
        <p:spPr>
          <a:xfrm>
            <a:off x="1714025" y="2115900"/>
            <a:ext cx="612000" cy="572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8"/>
          <p:cNvSpPr/>
          <p:nvPr/>
        </p:nvSpPr>
        <p:spPr>
          <a:xfrm>
            <a:off x="6653625" y="2115900"/>
            <a:ext cx="612000" cy="572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0" name="Google Shape;100;p18"/>
          <p:cNvCxnSpPr>
            <a:stCxn id="98" idx="6"/>
            <a:endCxn id="99" idx="2"/>
          </p:cNvCxnSpPr>
          <p:nvPr/>
        </p:nvCxnSpPr>
        <p:spPr>
          <a:xfrm>
            <a:off x="2326025" y="2402250"/>
            <a:ext cx="4327500" cy="0"/>
          </a:xfrm>
          <a:prstGeom prst="straightConnector1">
            <a:avLst/>
          </a:prstGeom>
          <a:noFill/>
          <a:ln cap="flat" cmpd="sng" w="9525">
            <a:solidFill>
              <a:schemeClr val="dk2"/>
            </a:solidFill>
            <a:prstDash val="solid"/>
            <a:round/>
            <a:headEnd len="med" w="med" type="none"/>
            <a:tailEnd len="med" w="med" type="none"/>
          </a:ln>
        </p:spPr>
      </p:cxnSp>
      <p:sp>
        <p:nvSpPr>
          <p:cNvPr id="101" name="Google Shape;101;p18"/>
          <p:cNvSpPr txBox="1"/>
          <p:nvPr/>
        </p:nvSpPr>
        <p:spPr>
          <a:xfrm>
            <a:off x="1714025" y="2688600"/>
            <a:ext cx="61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Alice</a:t>
            </a:r>
            <a:endParaRPr/>
          </a:p>
        </p:txBody>
      </p:sp>
      <p:sp>
        <p:nvSpPr>
          <p:cNvPr id="102" name="Google Shape;102;p18"/>
          <p:cNvSpPr txBox="1"/>
          <p:nvPr/>
        </p:nvSpPr>
        <p:spPr>
          <a:xfrm>
            <a:off x="6653625" y="2688600"/>
            <a:ext cx="61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Bob</a:t>
            </a:r>
            <a:endParaRPr/>
          </a:p>
        </p:txBody>
      </p:sp>
      <p:sp>
        <p:nvSpPr>
          <p:cNvPr id="103" name="Google Shape;103;p18"/>
          <p:cNvSpPr/>
          <p:nvPr/>
        </p:nvSpPr>
        <p:spPr>
          <a:xfrm>
            <a:off x="2916863" y="2217600"/>
            <a:ext cx="3137700" cy="369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rPr>
              <a:t>Quantum Channel </a:t>
            </a:r>
            <a:endParaRPr b="1"/>
          </a:p>
        </p:txBody>
      </p:sp>
      <p:pic>
        <p:nvPicPr>
          <p:cNvPr id="104" name="Google Shape;104;p18"/>
          <p:cNvPicPr preferRelativeResize="0"/>
          <p:nvPr/>
        </p:nvPicPr>
        <p:blipFill>
          <a:blip r:embed="rId3">
            <a:alphaModFix/>
          </a:blip>
          <a:stretch>
            <a:fillRect/>
          </a:stretch>
        </p:blipFill>
        <p:spPr>
          <a:xfrm>
            <a:off x="3297450" y="3308600"/>
            <a:ext cx="2457751" cy="1501201"/>
          </a:xfrm>
          <a:prstGeom prst="rect">
            <a:avLst/>
          </a:prstGeom>
          <a:noFill/>
          <a:ln>
            <a:noFill/>
          </a:ln>
        </p:spPr>
      </p:pic>
      <p:sp>
        <p:nvSpPr>
          <p:cNvPr id="105" name="Google Shape;105;p18"/>
          <p:cNvSpPr txBox="1"/>
          <p:nvPr/>
        </p:nvSpPr>
        <p:spPr>
          <a:xfrm>
            <a:off x="401350" y="3662150"/>
            <a:ext cx="2457900" cy="794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Clr>
                <a:schemeClr val="dk1"/>
              </a:buClr>
              <a:buSzPts val="1100"/>
              <a:buFont typeface="Arial"/>
              <a:buNone/>
            </a:pPr>
            <a:r>
              <a:rPr lang="en" sz="1200">
                <a:solidFill>
                  <a:schemeClr val="dk1"/>
                </a:solidFill>
                <a:latin typeface="Roboto"/>
                <a:ea typeface="Roboto"/>
                <a:cs typeface="Roboto"/>
                <a:sym typeface="Roboto"/>
              </a:rPr>
              <a:t>The </a:t>
            </a:r>
            <a:r>
              <a:rPr lang="en" sz="1200">
                <a:solidFill>
                  <a:schemeClr val="dk1"/>
                </a:solidFill>
                <a:latin typeface="Roboto"/>
                <a:ea typeface="Roboto"/>
                <a:cs typeface="Roboto"/>
                <a:sym typeface="Roboto"/>
              </a:rPr>
              <a:t>interactions with the environment in the Quantum Channel will lead to</a:t>
            </a:r>
            <a:endParaRPr>
              <a:solidFill>
                <a:schemeClr val="dk1"/>
              </a:solidFill>
            </a:endParaRPr>
          </a:p>
        </p:txBody>
      </p:sp>
      <p:pic>
        <p:nvPicPr>
          <p:cNvPr id="106" name="Google Shape;106;p18"/>
          <p:cNvPicPr preferRelativeResize="0"/>
          <p:nvPr/>
        </p:nvPicPr>
        <p:blipFill rotWithShape="1">
          <a:blip r:embed="rId4">
            <a:alphaModFix/>
          </a:blip>
          <a:srcRect b="13691" l="23625" r="22384" t="3175"/>
          <a:stretch/>
        </p:blipFill>
        <p:spPr>
          <a:xfrm>
            <a:off x="8230200" y="0"/>
            <a:ext cx="844175" cy="12998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3000"/>
              <a:t>Key Concepts of Quantum Internet</a:t>
            </a:r>
            <a:endParaRPr sz="3000"/>
          </a:p>
          <a:p>
            <a:pPr indent="0" lvl="0" marL="0" rtl="0" algn="l">
              <a:spcBef>
                <a:spcPts val="1200"/>
              </a:spcBef>
              <a:spcAft>
                <a:spcPts val="0"/>
              </a:spcAft>
              <a:buNone/>
            </a:pPr>
            <a:r>
              <a:t/>
            </a:r>
            <a:endParaRPr/>
          </a:p>
        </p:txBody>
      </p:sp>
      <p:sp>
        <p:nvSpPr>
          <p:cNvPr id="112" name="Google Shape;112;p19"/>
          <p:cNvSpPr txBox="1"/>
          <p:nvPr>
            <p:ph idx="1" type="body"/>
          </p:nvPr>
        </p:nvSpPr>
        <p:spPr>
          <a:xfrm>
            <a:off x="245050" y="2443850"/>
            <a:ext cx="4007100" cy="446400"/>
          </a:xfrm>
          <a:prstGeom prst="rect">
            <a:avLst/>
          </a:prstGeom>
        </p:spPr>
        <p:txBody>
          <a:bodyPr anchorCtr="0" anchor="t" bIns="91425" lIns="91425" spcFirstLastPara="1" rIns="91425" wrap="square" tIns="91425">
            <a:spAutoFit/>
          </a:bodyPr>
          <a:lstStyle/>
          <a:p>
            <a:pPr indent="-336550" lvl="0" marL="457200" rtl="0" algn="l">
              <a:spcBef>
                <a:spcPts val="0"/>
              </a:spcBef>
              <a:spcAft>
                <a:spcPts val="0"/>
              </a:spcAft>
              <a:buClr>
                <a:schemeClr val="dk1"/>
              </a:buClr>
              <a:buSzPts val="1700"/>
              <a:buChar char="●"/>
            </a:pPr>
            <a:r>
              <a:rPr lang="en" sz="1700">
                <a:solidFill>
                  <a:schemeClr val="dk1"/>
                </a:solidFill>
              </a:rPr>
              <a:t>Quantum Entanglement swapping</a:t>
            </a:r>
            <a:endParaRPr>
              <a:solidFill>
                <a:schemeClr val="dk1"/>
              </a:solidFill>
            </a:endParaRPr>
          </a:p>
        </p:txBody>
      </p:sp>
      <p:pic>
        <p:nvPicPr>
          <p:cNvPr id="113" name="Google Shape;113;p19"/>
          <p:cNvPicPr preferRelativeResize="0"/>
          <p:nvPr/>
        </p:nvPicPr>
        <p:blipFill>
          <a:blip r:embed="rId3">
            <a:alphaModFix/>
          </a:blip>
          <a:stretch>
            <a:fillRect/>
          </a:stretch>
        </p:blipFill>
        <p:spPr>
          <a:xfrm>
            <a:off x="6092700" y="1066313"/>
            <a:ext cx="1934375" cy="1819750"/>
          </a:xfrm>
          <a:prstGeom prst="rect">
            <a:avLst/>
          </a:prstGeom>
          <a:noFill/>
          <a:ln>
            <a:noFill/>
          </a:ln>
        </p:spPr>
      </p:pic>
      <p:sp>
        <p:nvSpPr>
          <p:cNvPr id="114" name="Google Shape;114;p19"/>
          <p:cNvSpPr txBox="1"/>
          <p:nvPr>
            <p:ph idx="1" type="body"/>
          </p:nvPr>
        </p:nvSpPr>
        <p:spPr>
          <a:xfrm>
            <a:off x="245050" y="1375525"/>
            <a:ext cx="3171900" cy="5727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Clr>
                <a:schemeClr val="dk1"/>
              </a:buClr>
              <a:buSzPts val="1700"/>
              <a:buChar char="●"/>
            </a:pPr>
            <a:r>
              <a:rPr lang="en" sz="1700">
                <a:solidFill>
                  <a:schemeClr val="dk1"/>
                </a:solidFill>
              </a:rPr>
              <a:t>Quantum Entanglement</a:t>
            </a:r>
            <a:endParaRPr>
              <a:solidFill>
                <a:schemeClr val="dk1"/>
              </a:solidFill>
            </a:endParaRPr>
          </a:p>
        </p:txBody>
      </p:sp>
      <p:pic>
        <p:nvPicPr>
          <p:cNvPr id="115" name="Google Shape;115;p19"/>
          <p:cNvPicPr preferRelativeResize="0"/>
          <p:nvPr/>
        </p:nvPicPr>
        <p:blipFill>
          <a:blip r:embed="rId4">
            <a:alphaModFix/>
          </a:blip>
          <a:stretch>
            <a:fillRect/>
          </a:stretch>
        </p:blipFill>
        <p:spPr>
          <a:xfrm>
            <a:off x="402250" y="3225700"/>
            <a:ext cx="2857500" cy="1600200"/>
          </a:xfrm>
          <a:prstGeom prst="rect">
            <a:avLst/>
          </a:prstGeom>
          <a:noFill/>
          <a:ln>
            <a:noFill/>
          </a:ln>
        </p:spPr>
      </p:pic>
      <p:sp>
        <p:nvSpPr>
          <p:cNvPr id="116" name="Google Shape;116;p19"/>
          <p:cNvSpPr txBox="1"/>
          <p:nvPr/>
        </p:nvSpPr>
        <p:spPr>
          <a:xfrm>
            <a:off x="4960850" y="3304363"/>
            <a:ext cx="737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Alice </a:t>
            </a:r>
            <a:endParaRPr/>
          </a:p>
        </p:txBody>
      </p:sp>
      <p:sp>
        <p:nvSpPr>
          <p:cNvPr id="117" name="Google Shape;117;p19"/>
          <p:cNvSpPr txBox="1"/>
          <p:nvPr/>
        </p:nvSpPr>
        <p:spPr>
          <a:xfrm>
            <a:off x="5034050" y="4540663"/>
            <a:ext cx="591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Bob</a:t>
            </a:r>
            <a:r>
              <a:rPr lang="en"/>
              <a:t> </a:t>
            </a:r>
            <a:endParaRPr/>
          </a:p>
        </p:txBody>
      </p:sp>
      <p:sp>
        <p:nvSpPr>
          <p:cNvPr id="118" name="Google Shape;118;p19"/>
          <p:cNvSpPr txBox="1"/>
          <p:nvPr/>
        </p:nvSpPr>
        <p:spPr>
          <a:xfrm>
            <a:off x="4858550" y="3959863"/>
            <a:ext cx="942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Channel</a:t>
            </a:r>
            <a:r>
              <a:rPr lang="en"/>
              <a:t> </a:t>
            </a:r>
            <a:endParaRPr/>
          </a:p>
        </p:txBody>
      </p:sp>
      <p:sp>
        <p:nvSpPr>
          <p:cNvPr id="119" name="Google Shape;119;p19"/>
          <p:cNvSpPr txBox="1"/>
          <p:nvPr/>
        </p:nvSpPr>
        <p:spPr>
          <a:xfrm>
            <a:off x="8174400" y="2965088"/>
            <a:ext cx="657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BSM</a:t>
            </a:r>
            <a:endParaRPr/>
          </a:p>
        </p:txBody>
      </p:sp>
      <p:pic>
        <p:nvPicPr>
          <p:cNvPr id="120" name="Google Shape;120;p19"/>
          <p:cNvPicPr preferRelativeResize="0"/>
          <p:nvPr/>
        </p:nvPicPr>
        <p:blipFill>
          <a:blip r:embed="rId5">
            <a:alphaModFix/>
          </a:blip>
          <a:stretch>
            <a:fillRect/>
          </a:stretch>
        </p:blipFill>
        <p:spPr>
          <a:xfrm>
            <a:off x="6092712" y="3233450"/>
            <a:ext cx="2739584" cy="1853049"/>
          </a:xfrm>
          <a:prstGeom prst="rect">
            <a:avLst/>
          </a:prstGeom>
          <a:noFill/>
          <a:ln>
            <a:noFill/>
          </a:ln>
        </p:spPr>
      </p:pic>
      <p:pic>
        <p:nvPicPr>
          <p:cNvPr id="121" name="Google Shape;121;p19"/>
          <p:cNvPicPr preferRelativeResize="0"/>
          <p:nvPr/>
        </p:nvPicPr>
        <p:blipFill rotWithShape="1">
          <a:blip r:embed="rId6">
            <a:alphaModFix/>
          </a:blip>
          <a:srcRect b="13691" l="23625" r="22384" t="3175"/>
          <a:stretch/>
        </p:blipFill>
        <p:spPr>
          <a:xfrm>
            <a:off x="8230200" y="0"/>
            <a:ext cx="844175" cy="1299875"/>
          </a:xfrm>
          <a:prstGeom prst="rect">
            <a:avLst/>
          </a:prstGeom>
          <a:noFill/>
          <a:ln>
            <a:noFill/>
          </a:ln>
        </p:spPr>
      </p:pic>
      <p:sp>
        <p:nvSpPr>
          <p:cNvPr id="122" name="Google Shape;122;p19"/>
          <p:cNvSpPr txBox="1"/>
          <p:nvPr>
            <p:ph idx="1" type="body"/>
          </p:nvPr>
        </p:nvSpPr>
        <p:spPr>
          <a:xfrm>
            <a:off x="245050" y="1871150"/>
            <a:ext cx="3171900" cy="5727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Clr>
                <a:schemeClr val="dk1"/>
              </a:buClr>
              <a:buSzPts val="1700"/>
              <a:buChar char="●"/>
            </a:pPr>
            <a:r>
              <a:rPr lang="en" sz="1700">
                <a:solidFill>
                  <a:schemeClr val="dk1"/>
                </a:solidFill>
              </a:rPr>
              <a:t>Quantum </a:t>
            </a:r>
            <a:r>
              <a:rPr lang="en" sz="1700">
                <a:solidFill>
                  <a:schemeClr val="dk1"/>
                </a:solidFill>
              </a:rPr>
              <a:t>Teleportation</a:t>
            </a:r>
            <a:endParaRPr>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0"/>
          <p:cNvSpPr txBox="1"/>
          <p:nvPr>
            <p:ph idx="1" type="body"/>
          </p:nvPr>
        </p:nvSpPr>
        <p:spPr>
          <a:xfrm>
            <a:off x="242850" y="915900"/>
            <a:ext cx="8658300" cy="3294000"/>
          </a:xfrm>
          <a:prstGeom prst="rect">
            <a:avLst/>
          </a:prstGeom>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lang="en" sz="1700">
                <a:solidFill>
                  <a:schemeClr val="dk1"/>
                </a:solidFill>
              </a:rPr>
              <a:t>Bearing in mind the </a:t>
            </a:r>
            <a:r>
              <a:rPr lang="en" sz="1700">
                <a:solidFill>
                  <a:schemeClr val="dk1"/>
                </a:solidFill>
              </a:rPr>
              <a:t>introduced</a:t>
            </a:r>
            <a:r>
              <a:rPr lang="en" sz="1700">
                <a:solidFill>
                  <a:schemeClr val="dk1"/>
                </a:solidFill>
              </a:rPr>
              <a:t> challenges and concepts:</a:t>
            </a:r>
            <a:endParaRPr>
              <a:solidFill>
                <a:schemeClr val="dk1"/>
              </a:solidFill>
            </a:endParaRPr>
          </a:p>
          <a:p>
            <a:pPr indent="-336550" lvl="0" marL="457200" marR="0" rtl="0" algn="l">
              <a:lnSpc>
                <a:spcPct val="115000"/>
              </a:lnSpc>
              <a:spcBef>
                <a:spcPts val="1200"/>
              </a:spcBef>
              <a:spcAft>
                <a:spcPts val="0"/>
              </a:spcAft>
              <a:buClr>
                <a:schemeClr val="dk1"/>
              </a:buClr>
              <a:buSzPts val="1700"/>
              <a:buChar char="●"/>
            </a:pPr>
            <a:r>
              <a:rPr lang="en" sz="1700">
                <a:solidFill>
                  <a:schemeClr val="dk1"/>
                </a:solidFill>
              </a:rPr>
              <a:t>No-Cloning Theorem</a:t>
            </a:r>
            <a:endParaRPr sz="1700">
              <a:solidFill>
                <a:schemeClr val="dk1"/>
              </a:solidFill>
            </a:endParaRPr>
          </a:p>
          <a:p>
            <a:pPr indent="-336550" lvl="0" marL="457200" marR="0" rtl="0" algn="l">
              <a:lnSpc>
                <a:spcPct val="115000"/>
              </a:lnSpc>
              <a:spcBef>
                <a:spcPts val="0"/>
              </a:spcBef>
              <a:spcAft>
                <a:spcPts val="0"/>
              </a:spcAft>
              <a:buClr>
                <a:schemeClr val="dk1"/>
              </a:buClr>
              <a:buSzPts val="1700"/>
              <a:buChar char="●"/>
            </a:pPr>
            <a:r>
              <a:rPr lang="en" sz="1700">
                <a:solidFill>
                  <a:schemeClr val="dk1"/>
                </a:solidFill>
              </a:rPr>
              <a:t>Decoherence</a:t>
            </a:r>
            <a:endParaRPr b="1" sz="1600">
              <a:solidFill>
                <a:schemeClr val="dk1"/>
              </a:solidFill>
            </a:endParaRPr>
          </a:p>
          <a:p>
            <a:pPr indent="-336550" lvl="0" marL="457200" rtl="0" algn="l">
              <a:spcBef>
                <a:spcPts val="0"/>
              </a:spcBef>
              <a:spcAft>
                <a:spcPts val="0"/>
              </a:spcAft>
              <a:buClr>
                <a:schemeClr val="dk1"/>
              </a:buClr>
              <a:buSzPts val="1700"/>
              <a:buChar char="●"/>
            </a:pPr>
            <a:r>
              <a:rPr lang="en" sz="1700">
                <a:solidFill>
                  <a:schemeClr val="dk1"/>
                </a:solidFill>
              </a:rPr>
              <a:t>Quantum Entanglement</a:t>
            </a:r>
            <a:endParaRPr sz="1700">
              <a:solidFill>
                <a:schemeClr val="dk1"/>
              </a:solidFill>
            </a:endParaRPr>
          </a:p>
          <a:p>
            <a:pPr indent="-336550" lvl="0" marL="457200" rtl="0" algn="l">
              <a:spcBef>
                <a:spcPts val="0"/>
              </a:spcBef>
              <a:spcAft>
                <a:spcPts val="0"/>
              </a:spcAft>
              <a:buClr>
                <a:schemeClr val="dk1"/>
              </a:buClr>
              <a:buSzPts val="1700"/>
              <a:buChar char="●"/>
            </a:pPr>
            <a:r>
              <a:rPr lang="en" sz="1700">
                <a:solidFill>
                  <a:schemeClr val="dk1"/>
                </a:solidFill>
              </a:rPr>
              <a:t>Quantum Teleportation</a:t>
            </a:r>
            <a:endParaRPr sz="1700">
              <a:solidFill>
                <a:schemeClr val="dk1"/>
              </a:solidFill>
            </a:endParaRPr>
          </a:p>
          <a:p>
            <a:pPr indent="-336550" lvl="0" marL="457200" rtl="0" algn="l">
              <a:spcBef>
                <a:spcPts val="0"/>
              </a:spcBef>
              <a:spcAft>
                <a:spcPts val="0"/>
              </a:spcAft>
              <a:buClr>
                <a:schemeClr val="dk1"/>
              </a:buClr>
              <a:buSzPts val="1700"/>
              <a:buChar char="●"/>
            </a:pPr>
            <a:r>
              <a:rPr lang="en" sz="1700">
                <a:solidFill>
                  <a:schemeClr val="dk1"/>
                </a:solidFill>
              </a:rPr>
              <a:t>Quantum Entanglement swapping</a:t>
            </a:r>
            <a:endParaRPr sz="1700">
              <a:solidFill>
                <a:schemeClr val="dk1"/>
              </a:solidFill>
            </a:endParaRPr>
          </a:p>
          <a:p>
            <a:pPr indent="0" lvl="0" marL="0" rtl="0" algn="l">
              <a:lnSpc>
                <a:spcPct val="100000"/>
              </a:lnSpc>
              <a:spcBef>
                <a:spcPts val="1200"/>
              </a:spcBef>
              <a:spcAft>
                <a:spcPts val="0"/>
              </a:spcAft>
              <a:buClr>
                <a:schemeClr val="dk1"/>
              </a:buClr>
              <a:buSzPts val="1100"/>
              <a:buFont typeface="Arial"/>
              <a:buNone/>
            </a:pPr>
            <a:r>
              <a:t/>
            </a:r>
            <a:endParaRPr b="1" sz="1600">
              <a:solidFill>
                <a:schemeClr val="dk1"/>
              </a:solidFill>
            </a:endParaRPr>
          </a:p>
          <a:p>
            <a:pPr indent="0" lvl="0" marL="0" rtl="0" algn="l">
              <a:spcBef>
                <a:spcPts val="0"/>
              </a:spcBef>
              <a:spcAft>
                <a:spcPts val="0"/>
              </a:spcAft>
              <a:buNone/>
            </a:pPr>
            <a:r>
              <a:t/>
            </a:r>
            <a:endParaRPr/>
          </a:p>
          <a:p>
            <a:pPr indent="0" lvl="0" marL="0" rtl="0" algn="l">
              <a:spcBef>
                <a:spcPts val="1200"/>
              </a:spcBef>
              <a:spcAft>
                <a:spcPts val="1200"/>
              </a:spcAft>
              <a:buNone/>
            </a:pPr>
            <a:r>
              <a:t/>
            </a:r>
            <a:endParaRPr/>
          </a:p>
        </p:txBody>
      </p:sp>
      <p:pic>
        <p:nvPicPr>
          <p:cNvPr id="128" name="Google Shape;128;p20"/>
          <p:cNvPicPr preferRelativeResize="0"/>
          <p:nvPr/>
        </p:nvPicPr>
        <p:blipFill rotWithShape="1">
          <a:blip r:embed="rId3">
            <a:alphaModFix/>
          </a:blip>
          <a:srcRect b="13691" l="23625" r="22384" t="3175"/>
          <a:stretch/>
        </p:blipFill>
        <p:spPr>
          <a:xfrm>
            <a:off x="8230200" y="0"/>
            <a:ext cx="844175" cy="12998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Quantum Repeater</a:t>
            </a:r>
            <a:endParaRPr/>
          </a:p>
        </p:txBody>
      </p:sp>
      <p:sp>
        <p:nvSpPr>
          <p:cNvPr id="134" name="Google Shape;134;p21"/>
          <p:cNvSpPr/>
          <p:nvPr/>
        </p:nvSpPr>
        <p:spPr>
          <a:xfrm>
            <a:off x="1796200" y="2051650"/>
            <a:ext cx="612000" cy="572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1"/>
          <p:cNvSpPr/>
          <p:nvPr/>
        </p:nvSpPr>
        <p:spPr>
          <a:xfrm>
            <a:off x="6735800" y="2051650"/>
            <a:ext cx="612000" cy="572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6" name="Google Shape;136;p21"/>
          <p:cNvCxnSpPr>
            <a:stCxn id="134" idx="6"/>
            <a:endCxn id="135" idx="2"/>
          </p:cNvCxnSpPr>
          <p:nvPr/>
        </p:nvCxnSpPr>
        <p:spPr>
          <a:xfrm>
            <a:off x="2408200" y="2338000"/>
            <a:ext cx="4327500" cy="0"/>
          </a:xfrm>
          <a:prstGeom prst="straightConnector1">
            <a:avLst/>
          </a:prstGeom>
          <a:noFill/>
          <a:ln cap="flat" cmpd="sng" w="9525">
            <a:solidFill>
              <a:schemeClr val="dk2"/>
            </a:solidFill>
            <a:prstDash val="solid"/>
            <a:round/>
            <a:headEnd len="med" w="med" type="none"/>
            <a:tailEnd len="med" w="med" type="none"/>
          </a:ln>
        </p:spPr>
      </p:cxnSp>
      <p:sp>
        <p:nvSpPr>
          <p:cNvPr id="137" name="Google Shape;137;p21"/>
          <p:cNvSpPr txBox="1"/>
          <p:nvPr/>
        </p:nvSpPr>
        <p:spPr>
          <a:xfrm>
            <a:off x="1796200" y="2691650"/>
            <a:ext cx="61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Alice</a:t>
            </a:r>
            <a:endParaRPr/>
          </a:p>
        </p:txBody>
      </p:sp>
      <p:sp>
        <p:nvSpPr>
          <p:cNvPr id="138" name="Google Shape;138;p21"/>
          <p:cNvSpPr txBox="1"/>
          <p:nvPr/>
        </p:nvSpPr>
        <p:spPr>
          <a:xfrm>
            <a:off x="6735800" y="2691650"/>
            <a:ext cx="61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Bob</a:t>
            </a:r>
            <a:endParaRPr/>
          </a:p>
        </p:txBody>
      </p:sp>
      <p:sp>
        <p:nvSpPr>
          <p:cNvPr id="139" name="Google Shape;139;p21"/>
          <p:cNvSpPr/>
          <p:nvPr/>
        </p:nvSpPr>
        <p:spPr>
          <a:xfrm>
            <a:off x="2999038" y="2153350"/>
            <a:ext cx="3137700" cy="369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rPr>
              <a:t>Quantum Channel </a:t>
            </a:r>
            <a:endParaRPr b="1"/>
          </a:p>
        </p:txBody>
      </p:sp>
      <p:sp>
        <p:nvSpPr>
          <p:cNvPr id="140" name="Google Shape;140;p21"/>
          <p:cNvSpPr/>
          <p:nvPr/>
        </p:nvSpPr>
        <p:spPr>
          <a:xfrm>
            <a:off x="303500" y="4025950"/>
            <a:ext cx="612000" cy="572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1"/>
          <p:cNvSpPr/>
          <p:nvPr/>
        </p:nvSpPr>
        <p:spPr>
          <a:xfrm>
            <a:off x="8220300" y="4025950"/>
            <a:ext cx="612000" cy="572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2" name="Google Shape;142;p21"/>
          <p:cNvCxnSpPr>
            <a:stCxn id="140" idx="6"/>
            <a:endCxn id="141" idx="2"/>
          </p:cNvCxnSpPr>
          <p:nvPr/>
        </p:nvCxnSpPr>
        <p:spPr>
          <a:xfrm>
            <a:off x="915500" y="4312300"/>
            <a:ext cx="7304700" cy="0"/>
          </a:xfrm>
          <a:prstGeom prst="straightConnector1">
            <a:avLst/>
          </a:prstGeom>
          <a:noFill/>
          <a:ln cap="flat" cmpd="sng" w="9525">
            <a:solidFill>
              <a:schemeClr val="dk2"/>
            </a:solidFill>
            <a:prstDash val="solid"/>
            <a:round/>
            <a:headEnd len="med" w="med" type="none"/>
            <a:tailEnd len="med" w="med" type="none"/>
          </a:ln>
        </p:spPr>
      </p:cxnSp>
      <p:sp>
        <p:nvSpPr>
          <p:cNvPr id="143" name="Google Shape;143;p21"/>
          <p:cNvSpPr txBox="1"/>
          <p:nvPr/>
        </p:nvSpPr>
        <p:spPr>
          <a:xfrm>
            <a:off x="303500" y="4665950"/>
            <a:ext cx="61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Alice</a:t>
            </a:r>
            <a:endParaRPr/>
          </a:p>
        </p:txBody>
      </p:sp>
      <p:sp>
        <p:nvSpPr>
          <p:cNvPr id="144" name="Google Shape;144;p21"/>
          <p:cNvSpPr txBox="1"/>
          <p:nvPr/>
        </p:nvSpPr>
        <p:spPr>
          <a:xfrm>
            <a:off x="8220300" y="4665950"/>
            <a:ext cx="61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Bob</a:t>
            </a:r>
            <a:endParaRPr/>
          </a:p>
        </p:txBody>
      </p:sp>
      <p:sp>
        <p:nvSpPr>
          <p:cNvPr id="145" name="Google Shape;145;p21"/>
          <p:cNvSpPr/>
          <p:nvPr/>
        </p:nvSpPr>
        <p:spPr>
          <a:xfrm>
            <a:off x="1223988" y="4144450"/>
            <a:ext cx="2264700" cy="369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rPr>
              <a:t>Quantum Channel </a:t>
            </a:r>
            <a:endParaRPr b="1"/>
          </a:p>
        </p:txBody>
      </p:sp>
      <p:sp>
        <p:nvSpPr>
          <p:cNvPr id="146" name="Google Shape;146;p21"/>
          <p:cNvSpPr/>
          <p:nvPr/>
        </p:nvSpPr>
        <p:spPr>
          <a:xfrm>
            <a:off x="3797163" y="3959200"/>
            <a:ext cx="1487400" cy="706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rPr>
              <a:t>Quantum Repeater </a:t>
            </a:r>
            <a:endParaRPr b="1"/>
          </a:p>
        </p:txBody>
      </p:sp>
      <p:sp>
        <p:nvSpPr>
          <p:cNvPr id="147" name="Google Shape;147;p21"/>
          <p:cNvSpPr/>
          <p:nvPr/>
        </p:nvSpPr>
        <p:spPr>
          <a:xfrm>
            <a:off x="5600132" y="4144450"/>
            <a:ext cx="2304600" cy="369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rPr>
              <a:t>Quantum Channel </a:t>
            </a:r>
            <a:endParaRPr b="1"/>
          </a:p>
        </p:txBody>
      </p:sp>
      <p:sp>
        <p:nvSpPr>
          <p:cNvPr id="148" name="Google Shape;148;p21"/>
          <p:cNvSpPr txBox="1"/>
          <p:nvPr/>
        </p:nvSpPr>
        <p:spPr>
          <a:xfrm>
            <a:off x="303500" y="3093550"/>
            <a:ext cx="6600300" cy="58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Roboto"/>
                <a:ea typeface="Roboto"/>
                <a:cs typeface="Roboto"/>
                <a:sym typeface="Roboto"/>
              </a:rPr>
              <a:t>Quantum repeaters extend quantum communication range by breaking down long-distance channels into entangled shorter segments, mitigating decoherence.</a:t>
            </a:r>
            <a:endParaRPr>
              <a:solidFill>
                <a:schemeClr val="dk1"/>
              </a:solidFill>
            </a:endParaRPr>
          </a:p>
        </p:txBody>
      </p:sp>
      <p:sp>
        <p:nvSpPr>
          <p:cNvPr id="149" name="Google Shape;149;p21"/>
          <p:cNvSpPr txBox="1"/>
          <p:nvPr/>
        </p:nvSpPr>
        <p:spPr>
          <a:xfrm>
            <a:off x="303500" y="1400888"/>
            <a:ext cx="66003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latin typeface="Roboto"/>
                <a:ea typeface="Roboto"/>
                <a:cs typeface="Roboto"/>
                <a:sym typeface="Roboto"/>
              </a:rPr>
              <a:t>The longer the distance in quantum communication, the greater the impact of decoherence</a:t>
            </a:r>
            <a:endParaRPr>
              <a:solidFill>
                <a:schemeClr val="dk1"/>
              </a:solidFill>
            </a:endParaRPr>
          </a:p>
        </p:txBody>
      </p:sp>
      <p:pic>
        <p:nvPicPr>
          <p:cNvPr id="150" name="Google Shape;150;p21"/>
          <p:cNvPicPr preferRelativeResize="0"/>
          <p:nvPr/>
        </p:nvPicPr>
        <p:blipFill rotWithShape="1">
          <a:blip r:embed="rId3">
            <a:alphaModFix/>
          </a:blip>
          <a:srcRect b="13691" l="23625" r="22384" t="3175"/>
          <a:stretch/>
        </p:blipFill>
        <p:spPr>
          <a:xfrm>
            <a:off x="8230200" y="0"/>
            <a:ext cx="844175" cy="12998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