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Agents that eat, cooperate and live a long life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7493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Introdução a Inteligência Artificial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4205900"/>
            <a:ext cx="47493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/>
              <a:t>Dezembro 2017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 agente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66250" y="1689175"/>
            <a:ext cx="2779500" cy="313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Agente inteligente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 memória do percurso entre ações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Escolhe sempre a comida mais direta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Comunicação entre agentes para não ficarem presos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Consciente da morte do colega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Pesquisa de percurso rápida e eficaz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Prioridade da comida que precisa</a:t>
            </a: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8750" l="4433" r="4533" t="6704"/>
          <a:stretch/>
        </p:blipFill>
        <p:spPr>
          <a:xfrm>
            <a:off x="3481550" y="632451"/>
            <a:ext cx="1339575" cy="6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150" y="681150"/>
            <a:ext cx="700050" cy="5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4500" y="599150"/>
            <a:ext cx="1118950" cy="9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idx="1" type="body"/>
          </p:nvPr>
        </p:nvSpPr>
        <p:spPr>
          <a:xfrm>
            <a:off x="3481550" y="1689175"/>
            <a:ext cx="5394300" cy="26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Pré Processamento: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Dead Ends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Dead Locks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Waypoints para ajudar no pathfinding (desativado por não uso)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3263" y="1755775"/>
            <a:ext cx="1400175" cy="1123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Shape 291"/>
          <p:cNvGrpSpPr/>
          <p:nvPr/>
        </p:nvGrpSpPr>
        <p:grpSpPr>
          <a:xfrm>
            <a:off x="6354163" y="2846775"/>
            <a:ext cx="2069075" cy="819875"/>
            <a:chOff x="6225213" y="3501300"/>
            <a:chExt cx="2069075" cy="819875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-3500" l="0" r="45259" t="3500"/>
            <a:stretch/>
          </p:blipFill>
          <p:spPr>
            <a:xfrm>
              <a:off x="6225213" y="3501300"/>
              <a:ext cx="2069075" cy="81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8750" l="4433" r="4533" t="6704"/>
            <a:stretch/>
          </p:blipFill>
          <p:spPr>
            <a:xfrm>
              <a:off x="7026338" y="3768350"/>
              <a:ext cx="466850" cy="232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Shape 294"/>
          <p:cNvPicPr preferRelativeResize="0"/>
          <p:nvPr/>
        </p:nvPicPr>
        <p:blipFill rotWithShape="1">
          <a:blip r:embed="rId8">
            <a:alphaModFix/>
          </a:blip>
          <a:srcRect b="0" l="0" r="-55376" t="0"/>
          <a:stretch/>
        </p:blipFill>
        <p:spPr>
          <a:xfrm rot="10800000">
            <a:off x="4470800" y="1988200"/>
            <a:ext cx="1790250" cy="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8">
            <a:alphaModFix/>
          </a:blip>
          <a:srcRect b="0" l="0" r="-55376" t="0"/>
          <a:stretch/>
        </p:blipFill>
        <p:spPr>
          <a:xfrm rot="10800000">
            <a:off x="4506600" y="2850963"/>
            <a:ext cx="1790250" cy="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idx="1" type="body"/>
          </p:nvPr>
        </p:nvSpPr>
        <p:spPr>
          <a:xfrm>
            <a:off x="3481550" y="4256200"/>
            <a:ext cx="5293800" cy="33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Grafo para representar as ligações entre waypoints </a:t>
            </a:r>
            <a:r>
              <a:rPr lang="en"/>
              <a:t>(desativado por não uso)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chooseAction()</a:t>
            </a:r>
          </a:p>
        </p:txBody>
      </p:sp>
      <p:sp>
        <p:nvSpPr>
          <p:cNvPr id="302" name="Shape 302"/>
          <p:cNvSpPr/>
          <p:nvPr/>
        </p:nvSpPr>
        <p:spPr>
          <a:xfrm rot="5400000">
            <a:off x="636650" y="2433075"/>
            <a:ext cx="632400" cy="4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75" y="3148250"/>
            <a:ext cx="517075" cy="5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1" type="body"/>
          </p:nvPr>
        </p:nvSpPr>
        <p:spPr>
          <a:xfrm>
            <a:off x="1185650" y="3170024"/>
            <a:ext cx="782400" cy="40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Vê food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50575" y="1465375"/>
            <a:ext cx="3568800" cy="727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com possível mensagem recebida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das ações válidas possíveis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da comida em relação à distância e tipo</a:t>
            </a:r>
          </a:p>
        </p:txBody>
      </p:sp>
      <p:sp>
        <p:nvSpPr>
          <p:cNvPr id="306" name="Shape 306"/>
          <p:cNvSpPr/>
          <p:nvPr/>
        </p:nvSpPr>
        <p:spPr>
          <a:xfrm rot="-1889053">
            <a:off x="1927394" y="2802282"/>
            <a:ext cx="730666" cy="472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51" y="4003325"/>
            <a:ext cx="988653" cy="4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 rot="-1631">
            <a:off x="1469340" y="4003318"/>
            <a:ext cx="632400" cy="4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420" y="2465575"/>
            <a:ext cx="406856" cy="4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" type="body"/>
          </p:nvPr>
        </p:nvSpPr>
        <p:spPr>
          <a:xfrm>
            <a:off x="3302800" y="2465575"/>
            <a:ext cx="15183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Comida direta?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413" y="2931448"/>
            <a:ext cx="782400" cy="3684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 rot="-3616969">
            <a:off x="4075642" y="1855299"/>
            <a:ext cx="1000365" cy="366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133175" y="1132275"/>
            <a:ext cx="30087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Ir para a posição mais próxima/Comer</a:t>
            </a:r>
          </a:p>
        </p:txBody>
      </p:sp>
      <p:sp>
        <p:nvSpPr>
          <p:cNvPr id="314" name="Shape 314"/>
          <p:cNvSpPr/>
          <p:nvPr/>
        </p:nvSpPr>
        <p:spPr>
          <a:xfrm rot="5400000">
            <a:off x="2473825" y="1197825"/>
            <a:ext cx="2475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75" y="3956758"/>
            <a:ext cx="465600" cy="4584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>
            <p:ph idx="1" type="body"/>
          </p:nvPr>
        </p:nvSpPr>
        <p:spPr>
          <a:xfrm>
            <a:off x="2695575" y="3883925"/>
            <a:ext cx="13377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Path guardado?</a:t>
            </a: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450" y="4512763"/>
            <a:ext cx="869400" cy="40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36" y="2967625"/>
            <a:ext cx="337888" cy="3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idx="1" type="body"/>
          </p:nvPr>
        </p:nvSpPr>
        <p:spPr>
          <a:xfrm>
            <a:off x="4033275" y="2866175"/>
            <a:ext cx="988800" cy="33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Path guardado?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775" y="3443204"/>
            <a:ext cx="632400" cy="29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 rot="-2702976">
            <a:off x="4744639" y="2697457"/>
            <a:ext cx="490025" cy="3500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461" y="2242625"/>
            <a:ext cx="337888" cy="3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>
            <p:ph idx="1" type="body"/>
          </p:nvPr>
        </p:nvSpPr>
        <p:spPr>
          <a:xfrm>
            <a:off x="5710350" y="2103975"/>
            <a:ext cx="2476500" cy="50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/>
              <a:t>Path guardado </a:t>
            </a:r>
            <a:r>
              <a:rPr lang="en" sz="1100" u="sng"/>
              <a:t>melhor</a:t>
            </a:r>
            <a:r>
              <a:rPr lang="en" sz="1100"/>
              <a:t> que path para comida mais próxima?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500" y="2723554"/>
            <a:ext cx="632400" cy="29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1" type="body"/>
          </p:nvPr>
        </p:nvSpPr>
        <p:spPr>
          <a:xfrm>
            <a:off x="6690825" y="1618125"/>
            <a:ext cx="23289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Actualizar path/Seguir path</a:t>
            </a:r>
          </a:p>
        </p:txBody>
      </p:sp>
      <p:sp>
        <p:nvSpPr>
          <p:cNvPr id="326" name="Shape 326"/>
          <p:cNvSpPr/>
          <p:nvPr/>
        </p:nvSpPr>
        <p:spPr>
          <a:xfrm rot="-2702976">
            <a:off x="8156514" y="2047907"/>
            <a:ext cx="490025" cy="3500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029525" y="2706125"/>
            <a:ext cx="14493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Seguir path atual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2986950" y="4600075"/>
            <a:ext cx="17553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Recalcular o path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710475" y="4004213"/>
            <a:ext cx="14493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Seguir path atual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168725" y="3443200"/>
            <a:ext cx="4155000" cy="33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Calcular path para comida mais próxima/Seguir path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Pathfinding</a:t>
            </a:r>
          </a:p>
        </p:txBody>
      </p:sp>
      <p:sp>
        <p:nvSpPr>
          <p:cNvPr id="336" name="Shape 336"/>
          <p:cNvSpPr txBox="1"/>
          <p:nvPr>
            <p:ph idx="2" type="body"/>
          </p:nvPr>
        </p:nvSpPr>
        <p:spPr>
          <a:xfrm>
            <a:off x="351025" y="1481225"/>
            <a:ext cx="2371200" cy="302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Algoritmo usado: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A* usado no inicio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Pesquisa em largura com </a:t>
            </a:r>
            <a:r>
              <a:rPr lang="en"/>
              <a:t>heurística</a:t>
            </a:r>
            <a:r>
              <a:rPr lang="en"/>
              <a:t> em prioridade (sort de neighbors) foi a mais eficiente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Tentativa falhada de fazer um search com waypoints e um grafo para representar as ligações</a:t>
            </a:r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5385550" y="1885250"/>
            <a:ext cx="3612000" cy="9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Uso de dicionários para obter complexidade de acesso O(1)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Verificação de nós já passados através de set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8750" l="4433" r="4533" t="6704"/>
          <a:stretch/>
        </p:blipFill>
        <p:spPr>
          <a:xfrm>
            <a:off x="4547873" y="754350"/>
            <a:ext cx="1091550" cy="5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325" y="705875"/>
            <a:ext cx="938200" cy="7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8750" l="4433" r="4533" t="6704"/>
          <a:stretch/>
        </p:blipFill>
        <p:spPr>
          <a:xfrm rot="10800000">
            <a:off x="7397973" y="3205538"/>
            <a:ext cx="1091550" cy="544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Shape 341"/>
          <p:cNvGrpSpPr/>
          <p:nvPr/>
        </p:nvGrpSpPr>
        <p:grpSpPr>
          <a:xfrm>
            <a:off x="2786688" y="2089738"/>
            <a:ext cx="2419050" cy="1921525"/>
            <a:chOff x="2804475" y="1332650"/>
            <a:chExt cx="2419050" cy="1921525"/>
          </a:xfrm>
        </p:grpSpPr>
        <p:pic>
          <p:nvPicPr>
            <p:cNvPr id="342" name="Shape 3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04475" y="1436575"/>
              <a:ext cx="2419050" cy="181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Shape 3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28225" y="1332650"/>
              <a:ext cx="1239100" cy="1239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Shape 3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351" y="2989100"/>
            <a:ext cx="1208425" cy="120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Shape 345"/>
          <p:cNvCxnSpPr/>
          <p:nvPr/>
        </p:nvCxnSpPr>
        <p:spPr>
          <a:xfrm flipH="1" rot="10800000">
            <a:off x="3739450" y="3254175"/>
            <a:ext cx="72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 txBox="1"/>
          <p:nvPr>
            <p:ph idx="1" type="body"/>
          </p:nvPr>
        </p:nvSpPr>
        <p:spPr>
          <a:xfrm>
            <a:off x="3363250" y="3476175"/>
            <a:ext cx="759600" cy="33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00"/>
              <a:t>Waypoint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250" y="1030850"/>
            <a:ext cx="1255900" cy="9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>
            <p:ph type="title"/>
          </p:nvPr>
        </p:nvSpPr>
        <p:spPr>
          <a:xfrm>
            <a:off x="1303800" y="598575"/>
            <a:ext cx="7457400" cy="51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Dead Ends 		and 			Dead Locks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0" l="0" r="45259" t="0"/>
          <a:stretch/>
        </p:blipFill>
        <p:spPr>
          <a:xfrm>
            <a:off x="5823963" y="1074675"/>
            <a:ext cx="2069075" cy="8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>
            <p:ph idx="4294967295" type="body"/>
          </p:nvPr>
        </p:nvSpPr>
        <p:spPr>
          <a:xfrm>
            <a:off x="569625" y="1970750"/>
            <a:ext cx="2926200" cy="267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Algoritmo usado: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Percorrer todos os pontos que não são walls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existem 3 walls/dead-ends e 1 bloco livre nestas direções: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Colocar nos dead-ends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E continuar na direção livre até não existirem 3 walls/dead-ends e um bloco livre</a:t>
            </a:r>
          </a:p>
        </p:txBody>
      </p:sp>
      <p:sp>
        <p:nvSpPr>
          <p:cNvPr id="355" name="Shape 355"/>
          <p:cNvSpPr txBox="1"/>
          <p:nvPr>
            <p:ph idx="4294967295" type="body"/>
          </p:nvPr>
        </p:nvSpPr>
        <p:spPr>
          <a:xfrm>
            <a:off x="5144600" y="1970750"/>
            <a:ext cx="3552000" cy="282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Variáveis - 2 Pontos (borders), Ocupado(bool)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Algoritmo usado: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Percorrer todos os pontos que não são walls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existe duas paredes nos conjuntos destas direções: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Explorar para cada direção enquanto só existir possibilidade de movimento (No backtracking), actualizando as borders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-"/>
            </a:pPr>
            <a:r>
              <a:rPr lang="en"/>
              <a:t>Retirar cada ponto percorrido à lista inicial de pontos a percorrer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5">
            <a:alphaModFix/>
          </a:blip>
          <a:srcRect b="8750" l="4433" r="4533" t="6704"/>
          <a:stretch/>
        </p:blipFill>
        <p:spPr>
          <a:xfrm>
            <a:off x="6460401" y="1368187"/>
            <a:ext cx="466850" cy="23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Shape 357"/>
          <p:cNvGrpSpPr/>
          <p:nvPr/>
        </p:nvGrpSpPr>
        <p:grpSpPr>
          <a:xfrm>
            <a:off x="3567513" y="2910650"/>
            <a:ext cx="651775" cy="673550"/>
            <a:chOff x="1296625" y="2657625"/>
            <a:chExt cx="651775" cy="673550"/>
          </a:xfrm>
        </p:grpSpPr>
        <p:pic>
          <p:nvPicPr>
            <p:cNvPr id="358" name="Shape 358"/>
            <p:cNvPicPr preferRelativeResize="0"/>
            <p:nvPr/>
          </p:nvPicPr>
          <p:blipFill rotWithShape="1">
            <a:blip r:embed="rId5">
              <a:alphaModFix/>
            </a:blip>
            <a:srcRect b="8758" l="4432" r="51015" t="6695"/>
            <a:stretch/>
          </p:blipFill>
          <p:spPr>
            <a:xfrm>
              <a:off x="1505125" y="2871225"/>
              <a:ext cx="228475" cy="232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9" name="Shape 359"/>
            <p:cNvCxnSpPr>
              <a:stCxn id="358" idx="0"/>
            </p:cNvCxnSpPr>
            <p:nvPr/>
          </p:nvCxnSpPr>
          <p:spPr>
            <a:xfrm flipH="1" rot="10800000">
              <a:off x="1619363" y="2657625"/>
              <a:ext cx="6900" cy="21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0" name="Shape 360"/>
            <p:cNvCxnSpPr>
              <a:stCxn id="358" idx="3"/>
            </p:cNvCxnSpPr>
            <p:nvPr/>
          </p:nvCxnSpPr>
          <p:spPr>
            <a:xfrm>
              <a:off x="1733600" y="2987650"/>
              <a:ext cx="2148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1" name="Shape 361"/>
            <p:cNvCxnSpPr>
              <a:stCxn id="358" idx="2"/>
            </p:cNvCxnSpPr>
            <p:nvPr/>
          </p:nvCxnSpPr>
          <p:spPr>
            <a:xfrm flipH="1">
              <a:off x="1619063" y="3104075"/>
              <a:ext cx="300" cy="22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2" name="Shape 362"/>
            <p:cNvCxnSpPr>
              <a:stCxn id="358" idx="1"/>
            </p:cNvCxnSpPr>
            <p:nvPr/>
          </p:nvCxnSpPr>
          <p:spPr>
            <a:xfrm rot="10800000">
              <a:off x="1296625" y="2980150"/>
              <a:ext cx="2085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63" name="Shape 363"/>
          <p:cNvGrpSpPr/>
          <p:nvPr/>
        </p:nvGrpSpPr>
        <p:grpSpPr>
          <a:xfrm>
            <a:off x="8281288" y="2910650"/>
            <a:ext cx="651775" cy="673550"/>
            <a:chOff x="1296625" y="2657625"/>
            <a:chExt cx="651775" cy="673550"/>
          </a:xfrm>
        </p:grpSpPr>
        <p:pic>
          <p:nvPicPr>
            <p:cNvPr id="364" name="Shape 364"/>
            <p:cNvPicPr preferRelativeResize="0"/>
            <p:nvPr/>
          </p:nvPicPr>
          <p:blipFill rotWithShape="1">
            <a:blip r:embed="rId5">
              <a:alphaModFix/>
            </a:blip>
            <a:srcRect b="8758" l="4432" r="51015" t="6695"/>
            <a:stretch/>
          </p:blipFill>
          <p:spPr>
            <a:xfrm>
              <a:off x="1505125" y="2871225"/>
              <a:ext cx="228475" cy="232850"/>
            </a:xfrm>
            <a:prstGeom prst="rect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cxnSp>
          <p:nvCxnSpPr>
            <p:cNvPr id="365" name="Shape 365"/>
            <p:cNvCxnSpPr>
              <a:stCxn id="364" idx="0"/>
            </p:cNvCxnSpPr>
            <p:nvPr/>
          </p:nvCxnSpPr>
          <p:spPr>
            <a:xfrm flipH="1" rot="10800000">
              <a:off x="1619363" y="2657625"/>
              <a:ext cx="6900" cy="2136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6" name="Shape 366"/>
            <p:cNvCxnSpPr>
              <a:stCxn id="364" idx="3"/>
            </p:cNvCxnSpPr>
            <p:nvPr/>
          </p:nvCxnSpPr>
          <p:spPr>
            <a:xfrm>
              <a:off x="1733600" y="2987650"/>
              <a:ext cx="214800" cy="69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7" name="Shape 367"/>
            <p:cNvCxnSpPr>
              <a:stCxn id="364" idx="2"/>
            </p:cNvCxnSpPr>
            <p:nvPr/>
          </p:nvCxnSpPr>
          <p:spPr>
            <a:xfrm flipH="1">
              <a:off x="1619063" y="3104075"/>
              <a:ext cx="300" cy="2271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68" name="Shape 368"/>
            <p:cNvCxnSpPr>
              <a:stCxn id="364" idx="1"/>
            </p:cNvCxnSpPr>
            <p:nvPr/>
          </p:nvCxnSpPr>
          <p:spPr>
            <a:xfrm rot="10800000">
              <a:off x="1296625" y="2980150"/>
              <a:ext cx="208500" cy="75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25" y="1401875"/>
            <a:ext cx="1594575" cy="15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Comunicação entre agentes</a:t>
            </a:r>
          </a:p>
        </p:txBody>
      </p:sp>
      <p:sp>
        <p:nvSpPr>
          <p:cNvPr id="375" name="Shape 375"/>
          <p:cNvSpPr txBox="1"/>
          <p:nvPr>
            <p:ph idx="4294967295" type="body"/>
          </p:nvPr>
        </p:nvSpPr>
        <p:spPr>
          <a:xfrm>
            <a:off x="569625" y="1597875"/>
            <a:ext cx="2926200" cy="305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Usada para os </a:t>
            </a:r>
            <a:r>
              <a:rPr i="1" lang="en"/>
              <a:t>dead locks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Todos os deadlocks têm uma variável </a:t>
            </a:r>
            <a:r>
              <a:rPr i="1" lang="en"/>
              <a:t>taken</a:t>
            </a:r>
            <a:r>
              <a:rPr lang="en"/>
              <a:t> booleana que indica se alguém se encontra no </a:t>
            </a:r>
            <a:r>
              <a:rPr i="1" lang="en"/>
              <a:t>dead lock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Caso receba uma mensagem faz set do valor </a:t>
            </a:r>
            <a:r>
              <a:rPr i="1" lang="en"/>
              <a:t>taken </a:t>
            </a:r>
            <a:r>
              <a:rPr lang="en"/>
              <a:t>a True do </a:t>
            </a:r>
            <a:r>
              <a:rPr i="1" lang="en"/>
              <a:t>dead lock</a:t>
            </a:r>
            <a:r>
              <a:rPr lang="en"/>
              <a:t> enviado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Envia uma mensagem quando entra num </a:t>
            </a:r>
            <a:r>
              <a:rPr i="1" lang="en"/>
              <a:t>dead lock</a:t>
            </a:r>
            <a:r>
              <a:rPr lang="en"/>
              <a:t> e quando sai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 b="8750" l="4433" r="4533" t="6704"/>
          <a:stretch/>
        </p:blipFill>
        <p:spPr>
          <a:xfrm>
            <a:off x="4205075" y="3032276"/>
            <a:ext cx="1339575" cy="6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4">
            <a:alphaModFix/>
          </a:blip>
          <a:srcRect b="8750" l="4433" r="4533" t="6704"/>
          <a:stretch/>
        </p:blipFill>
        <p:spPr>
          <a:xfrm rot="10800000">
            <a:off x="7230125" y="2996451"/>
            <a:ext cx="1339575" cy="6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600" y="2632725"/>
            <a:ext cx="1395575" cy="1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6050" y="1455300"/>
            <a:ext cx="1487725" cy="14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Shape 38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Shape 385"/>
          <p:cNvSpPr txBox="1"/>
          <p:nvPr>
            <p:ph type="title"/>
          </p:nvPr>
        </p:nvSpPr>
        <p:spPr>
          <a:xfrm>
            <a:off x="978775" y="1303800"/>
            <a:ext cx="3663300" cy="2614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0" lang="en" sz="2400"/>
              <a:t>Leonardo Costa - 80162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0" lang="en" sz="2400"/>
              <a:t>Davide Cruz - 71776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0" sz="2400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0" lang="en" sz="2400"/>
              <a:t>Rodrigo Rocha - 71731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925" y="882125"/>
            <a:ext cx="3207301" cy="32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