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58" r:id="rId6"/>
    <p:sldId id="284" r:id="rId7"/>
    <p:sldId id="285" r:id="rId8"/>
    <p:sldId id="259" r:id="rId9"/>
    <p:sldId id="260" r:id="rId10"/>
    <p:sldId id="261" r:id="rId11"/>
    <p:sldId id="286" r:id="rId12"/>
    <p:sldId id="263" r:id="rId13"/>
    <p:sldId id="272" r:id="rId14"/>
    <p:sldId id="275" r:id="rId15"/>
    <p:sldId id="280" r:id="rId16"/>
    <p:sldId id="281" r:id="rId17"/>
    <p:sldId id="282" r:id="rId18"/>
    <p:sldId id="283" r:id="rId19"/>
    <p:sldId id="264" r:id="rId20"/>
    <p:sldId id="265" r:id="rId21"/>
    <p:sldId id="274" r:id="rId22"/>
    <p:sldId id="262" r:id="rId23"/>
    <p:sldId id="266" r:id="rId24"/>
    <p:sldId id="276" r:id="rId25"/>
    <p:sldId id="268" r:id="rId26"/>
    <p:sldId id="269" r:id="rId27"/>
    <p:sldId id="277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</a:t>
            </a:r>
            <a:r>
              <a:rPr lang="ja-JP" altLang="en-US" sz="2800" dirty="0" smtClean="0"/>
              <a:t>で</a:t>
            </a:r>
            <a:r>
              <a:rPr lang="ja-JP" altLang="en-US" dirty="0" smtClean="0"/>
              <a:t>現役</a:t>
            </a:r>
            <a:r>
              <a:rPr lang="en-US" altLang="ja-JP" dirty="0" err="1" smtClean="0"/>
              <a:t>NLPer</a:t>
            </a:r>
            <a:r>
              <a:rPr lang="ja-JP" altLang="en-US" dirty="0" smtClean="0"/>
              <a:t>の諸氏</a:t>
            </a:r>
            <a:r>
              <a:rPr lang="ja-JP" altLang="en-US" sz="2800" dirty="0" smtClean="0"/>
              <a:t>から</a:t>
            </a:r>
            <a:r>
              <a:rPr lang="ja-JP" altLang="en-US" sz="2800" dirty="0"/>
              <a:t>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コーパス前処理職人の朝は早い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「まぁ、好きで始めた仕事ですからね。」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sz="2400" dirty="0" smtClean="0"/>
              <a:t>CLC-FCE</a:t>
            </a:r>
            <a:r>
              <a:rPr kumimoji="1" lang="ja-JP" altLang="en-US" sz="2400" dirty="0" smtClean="0"/>
              <a:t>コーパスの</a:t>
            </a:r>
            <a:r>
              <a:rPr kumimoji="1" lang="en-US" altLang="ja-JP" sz="2400" dirty="0" smtClean="0"/>
              <a:t>XML</a:t>
            </a:r>
            <a:r>
              <a:rPr kumimoji="1" lang="ja-JP" altLang="en-US" sz="2400" dirty="0" smtClean="0"/>
              <a:t>を眺めながらつぶやく。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もちろんエディタは</a:t>
            </a:r>
            <a:r>
              <a:rPr kumimoji="1" lang="en-US" altLang="ja-JP" sz="2400" dirty="0" smtClean="0"/>
              <a:t>Vim</a:t>
            </a:r>
            <a:r>
              <a:rPr kumimoji="1" lang="ja-JP" altLang="en-US" sz="2400" dirty="0" smtClean="0"/>
              <a:t>だ。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「なんでこんな間違いを</a:t>
            </a:r>
            <a:r>
              <a:rPr kumimoji="1" lang="ja-JP" altLang="en-US" dirty="0" err="1" smtClean="0"/>
              <a:t>するんや</a:t>
            </a:r>
            <a:r>
              <a:rPr kumimoji="1" lang="ja-JP" altLang="en-US" dirty="0" smtClean="0"/>
              <a:t>、とか思っても言っちゃダメなんだよ。みんながんばってるからね。」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ja-JP" altLang="en-US" sz="2400" dirty="0" smtClean="0"/>
              <a:t>膨大な量の言語交流</a:t>
            </a:r>
            <a:r>
              <a:rPr kumimoji="1" lang="en-US" altLang="ja-JP" sz="2400" dirty="0" smtClean="0"/>
              <a:t>SNS</a:t>
            </a:r>
            <a:r>
              <a:rPr kumimoji="1" lang="ja-JP" altLang="en-US" sz="2400" dirty="0" smtClean="0"/>
              <a:t>からのデータから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金脈を見つけ出すのは一流の職人の仕事である。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「このデータを使った論文が</a:t>
            </a:r>
            <a:r>
              <a:rPr kumimoji="1" lang="en-US" altLang="ja-JP" dirty="0" smtClean="0"/>
              <a:t>Accept</a:t>
            </a:r>
            <a:r>
              <a:rPr kumimoji="1" lang="ja-JP" altLang="en-US" dirty="0" smtClean="0"/>
              <a:t>されたことを聞く度に、この仕事をしていてよかったと感じるんです。」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11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が入って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による</a:t>
            </a:r>
            <a:endParaRPr lang="en-US" altLang="ja-JP" dirty="0" smtClean="0"/>
          </a:p>
          <a:p>
            <a:r>
              <a:rPr lang="ja-JP" altLang="en-US" dirty="0" smtClean="0"/>
              <a:t>最大エントロピー法分類器</a:t>
            </a:r>
            <a:endParaRPr lang="en-US" altLang="ja-JP" dirty="0" smtClean="0"/>
          </a:p>
          <a:p>
            <a:r>
              <a:rPr lang="ja-JP" altLang="en-US" dirty="0" smtClean="0"/>
              <a:t>を用いた教師</a:t>
            </a:r>
            <a:r>
              <a:rPr lang="ja-JP" altLang="en-US" dirty="0"/>
              <a:t>あり</a:t>
            </a:r>
            <a:r>
              <a:rPr lang="ja-JP" altLang="en-US" dirty="0" smtClean="0"/>
              <a:t>分類問題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としての前置詞訂正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最大エントロピー法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エントロピー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不確実さ、乱雑さの度合い。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不確実な状態ほど、エントロピーは高くなる</a:t>
            </a:r>
            <a:endParaRPr lang="en-US" altLang="ja-JP" dirty="0" smtClean="0"/>
          </a:p>
          <a:p>
            <a:r>
              <a:rPr lang="ja-JP" altLang="en-US" dirty="0" smtClean="0"/>
              <a:t>最大エントロピーの原則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与えられた制約の中で、エントロピーを最大化するモデルを選ぶ。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</a:t>
            </a:r>
            <a:r>
              <a:rPr lang="ja-JP" altLang="en-US" dirty="0" err="1" smtClean="0"/>
              <a:t>さんのじゃんけん</a:t>
            </a:r>
            <a:r>
              <a:rPr lang="ja-JP" altLang="en-US" dirty="0" smtClean="0"/>
              <a:t>パターンをモデル化したい。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(1)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パー</a:t>
            </a:r>
            <a:r>
              <a:rPr lang="en-US" altLang="ja-JP" dirty="0" smtClean="0"/>
              <a:t>) = 1,  (2) P(</a:t>
            </a:r>
            <a:r>
              <a:rPr lang="ja-JP" altLang="en-US" dirty="0" smtClean="0"/>
              <a:t>グー）</a:t>
            </a:r>
            <a:r>
              <a:rPr lang="en-US" altLang="ja-JP" dirty="0" smtClean="0"/>
              <a:t>= 0.5</a:t>
            </a:r>
          </a:p>
          <a:p>
            <a:pPr lvl="1"/>
            <a:r>
              <a:rPr lang="ja-JP" altLang="en-US" dirty="0" smtClean="0"/>
              <a:t>最大エントロピーの原則に従うとすると、どちらのモデルが妥当か。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ア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0.1,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0.4,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イ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0.25,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0.25,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  <a:endParaRPr lang="en-US" altLang="ja-JP" dirty="0" smtClean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22504"/>
              </p:ext>
            </p:extLst>
          </p:nvPr>
        </p:nvGraphicFramePr>
        <p:xfrm>
          <a:off x="1965896" y="3076600"/>
          <a:ext cx="335954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数式" r:id="rId3" imgW="1562100" imgH="368300" progId="Equation.3">
                  <p:embed/>
                </p:oleObj>
              </mc:Choice>
              <mc:Fallback>
                <p:oleObj name="数式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896" y="3076600"/>
                        <a:ext cx="3359546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1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2: N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P</a:t>
            </a:r>
            <a:r>
              <a:rPr kumimoji="1" lang="ja-JP" altLang="en-US" dirty="0" smtClean="0"/>
              <a:t>さんが、次のように文を書いたとする。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(block, scissors, block), 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(paper, scissors, paper)</a:t>
            </a:r>
          </a:p>
          <a:p>
            <a:pPr lvl="1"/>
            <a:r>
              <a:rPr kumimoji="1" lang="en-US" altLang="ja-JP" dirty="0"/>
              <a:t>L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(paper, scissors, paper), d</a:t>
            </a:r>
            <a:r>
              <a:rPr kumimoji="1" lang="en-US" altLang="ja-JP" baseline="-25000" dirty="0" smtClean="0"/>
              <a:t>4</a:t>
            </a:r>
            <a:r>
              <a:rPr kumimoji="1" lang="en-US" altLang="ja-JP" dirty="0" smtClean="0"/>
              <a:t>(block, paper, scissors)</a:t>
            </a:r>
          </a:p>
          <a:p>
            <a:pPr lvl="1"/>
            <a:r>
              <a:rPr kumimoji="1" lang="en-US" altLang="ja-JP" dirty="0"/>
              <a:t>P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5</a:t>
            </a:r>
            <a:r>
              <a:rPr kumimoji="1" lang="en-US" altLang="ja-JP" dirty="0" smtClean="0"/>
              <a:t>(block, block, paper), d</a:t>
            </a:r>
            <a:r>
              <a:rPr kumimoji="1" lang="en-US" altLang="ja-JP" baseline="-25000" dirty="0" smtClean="0"/>
              <a:t>6</a:t>
            </a:r>
            <a:r>
              <a:rPr kumimoji="1" lang="en-US" altLang="ja-JP" dirty="0" smtClean="0"/>
              <a:t>(paper, scissors, block)</a:t>
            </a:r>
          </a:p>
          <a:p>
            <a:r>
              <a:rPr kumimoji="1" lang="ja-JP" altLang="en-US" dirty="0" smtClean="0"/>
              <a:t>今、</a:t>
            </a:r>
            <a:r>
              <a:rPr kumimoji="1" lang="en-US" altLang="ja-JP" dirty="0" smtClean="0"/>
              <a:t>d</a:t>
            </a:r>
            <a:r>
              <a:rPr kumimoji="1" lang="en-US" altLang="ja-JP" baseline="-25000" dirty="0"/>
              <a:t>x</a:t>
            </a:r>
            <a:r>
              <a:rPr kumimoji="1" lang="en-US" altLang="ja-JP" dirty="0" smtClean="0"/>
              <a:t>(block, scissors, paper)</a:t>
            </a:r>
            <a:r>
              <a:rPr kumimoji="1" lang="ja-JP" altLang="en-US" dirty="0" smtClean="0"/>
              <a:t>という文が来たとき、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さんによって書かれた確率はそれぞれいくらだろうか。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75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9134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素性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ベクトルとそのラベル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を考えてみる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φ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φ1,φ2,…φ9)</a:t>
            </a:r>
            <a:r>
              <a:rPr kumimoji="1" lang="ja-JP" altLang="en-US" dirty="0" smtClean="0"/>
              <a:t>を次のように定義する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φ1 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φ2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φ3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φ4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φ5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φ6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φ7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φ8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φ9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= (1,0,1,0,0,0,0,1,0),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smtClean="0"/>
              <a:t>(0,0,0,1,0,1,0,1,0</a:t>
            </a:r>
            <a:r>
              <a:rPr kumimoji="1" lang="en-US" altLang="ja-JP" dirty="0"/>
              <a:t>), label: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〜d</a:t>
            </a:r>
            <a:r>
              <a:rPr kumimoji="1" lang="en-US" altLang="ja-JP" baseline="-25000" dirty="0" smtClean="0"/>
              <a:t>6</a:t>
            </a:r>
            <a:r>
              <a:rPr kumimoji="1" lang="ja-JP" altLang="en-US" dirty="0" smtClean="0"/>
              <a:t>を素性ベクトルとラベルで現してみよう。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3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2313368" cy="720147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素性とラベルのペアをもとに、新しい文のラベルを推定する。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計算は省略しますが気になる人は以下を参考にしてください。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言語処理のための機械学習入門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高村大也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確率的言語モデル（北研二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朱鷺の杜</a:t>
            </a:r>
            <a:r>
              <a:rPr kumimoji="1" lang="en-US" altLang="ja-JP" dirty="0" smtClean="0"/>
              <a:t> (http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ibisforest.org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index.php</a:t>
            </a:r>
            <a:r>
              <a:rPr kumimoji="1" lang="en-US" altLang="ja-JP" dirty="0"/>
              <a:t>?</a:t>
            </a:r>
            <a:r>
              <a:rPr kumimoji="1" lang="ja-JP" altLang="en-US" dirty="0"/>
              <a:t>最大</a:t>
            </a:r>
            <a:r>
              <a:rPr kumimoji="1" lang="ja-JP" altLang="en-US" dirty="0" smtClean="0"/>
              <a:t>エントロピー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先ほどの例だと、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Pr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N|d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] &gt; 0.99, 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0.005, </a:t>
            </a:r>
            <a:r>
              <a:rPr kumimoji="1" lang="en-US" altLang="ja-JP" dirty="0" err="1" smtClean="0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</a:t>
            </a:r>
          </a:p>
          <a:p>
            <a:pPr marL="185737" lvl="0" indent="0">
              <a:buClr>
                <a:srgbClr val="6585CF">
                  <a:lumMod val="75000"/>
                </a:srgbClr>
              </a:buClr>
              <a:buNone/>
            </a:pP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   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となり、</a:t>
            </a: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N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さんによって書かれた可能性が高いことがわかる</a:t>
            </a:r>
            <a:endParaRPr kumimoji="1" lang="en-US" altLang="ja-JP" dirty="0" smtClean="0">
              <a:solidFill>
                <a:srgbClr val="7E6BC9">
                  <a:lumMod val="25000"/>
                </a:srgbClr>
              </a:solidFill>
            </a:endParaRPr>
          </a:p>
          <a:p>
            <a:pPr>
              <a:buClr>
                <a:srgbClr val="6585CF">
                  <a:lumMod val="75000"/>
                </a:srgbClr>
              </a:buClr>
            </a:pPr>
            <a:r>
              <a:rPr kumimoji="1" lang="ja-JP" altLang="en-US" dirty="0" smtClean="0">
                <a:solidFill>
                  <a:srgbClr val="FF0000"/>
                </a:solidFill>
              </a:rPr>
              <a:t>素性の定義がとても重要</a:t>
            </a:r>
            <a:endParaRPr kumimoji="1" lang="en-US" altLang="ja-JP" dirty="0">
              <a:solidFill>
                <a:srgbClr val="7E6BC9">
                  <a:lumMod val="25000"/>
                </a:srgb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4" y="2860576"/>
            <a:ext cx="7741320" cy="9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/>
              <a:t>nltk.classify</a:t>
            </a:r>
            <a:r>
              <a:rPr lang="ja-JP" altLang="en-US" dirty="0"/>
              <a:t>のための学習事例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テストデータが学習データに含まれるとまずい？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output) / (num. of input cases)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classifier_outputs</a:t>
            </a:r>
            <a:r>
              <a:rPr lang="en-US" altLang="ja-JP" dirty="0"/>
              <a:t> = </a:t>
            </a:r>
            <a:r>
              <a:rPr lang="en-US" altLang="ja-JP" dirty="0" err="1" smtClean="0"/>
              <a:t>MaxentClassifier.classify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test_features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cm </a:t>
            </a:r>
            <a:r>
              <a:rPr lang="en-US" altLang="ja-JP" dirty="0"/>
              <a:t>= </a:t>
            </a:r>
            <a:r>
              <a:rPr lang="en-US" altLang="ja-JP" dirty="0" err="1"/>
              <a:t>nltk.ConfusionMatrix</a:t>
            </a:r>
            <a:r>
              <a:rPr lang="en-US" altLang="ja-JP" dirty="0"/>
              <a:t>(</a:t>
            </a:r>
            <a:r>
              <a:rPr lang="en-US" altLang="ja-JP" dirty="0" err="1"/>
              <a:t>gold_labels</a:t>
            </a:r>
            <a:r>
              <a:rPr lang="en-US" altLang="ja-JP" dirty="0"/>
              <a:t>, </a:t>
            </a:r>
            <a:r>
              <a:rPr lang="en-US" altLang="ja-JP" dirty="0" err="1" smtClean="0"/>
              <a:t>classifier_outputs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print </a:t>
            </a:r>
            <a:r>
              <a:rPr lang="en-US" altLang="ja-JP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そして考える</a:t>
            </a:r>
            <a:endParaRPr lang="en-US" altLang="ja-JP" dirty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</a:t>
            </a:r>
            <a:r>
              <a:rPr lang="ja-JP" altLang="en-US" dirty="0" smtClean="0"/>
              <a:t>の傾向を素性に取り込む必要があるのだろうか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より広い範囲の構文的な情報を取り込むとどうなるだろうか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Cambridge Learner Corpus (CLC)</a:t>
            </a:r>
            <a:endParaRPr lang="en-US" altLang="ja-JP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mtClean="0"/>
              <a:t>Cambridge ESOL</a:t>
            </a:r>
            <a:r>
              <a:rPr lang="ja-JP" altLang="en-US" smtClean="0"/>
              <a:t>が実施している英語試験の回答を集めたもの</a:t>
            </a:r>
            <a:endParaRPr lang="en-US" altLang="ja-JP" smtClean="0"/>
          </a:p>
          <a:p>
            <a:pPr lvl="1"/>
            <a:r>
              <a:rPr lang="nl-NL" altLang="ja-JP" smtClean="0"/>
              <a:t>http://www.cambridgeesol.org/japan/</a:t>
            </a:r>
          </a:p>
          <a:p>
            <a:pPr lvl="1"/>
            <a:r>
              <a:rPr lang="en-US" altLang="ja-JP" smtClean="0"/>
              <a:t>135,000</a:t>
            </a:r>
            <a:r>
              <a:rPr lang="ja-JP" altLang="en-US" smtClean="0"/>
              <a:t>人の学習者</a:t>
            </a:r>
            <a:endParaRPr lang="en-US" altLang="ja-JP" smtClean="0"/>
          </a:p>
          <a:p>
            <a:pPr lvl="1"/>
            <a:r>
              <a:rPr lang="ja-JP" altLang="en-US" smtClean="0"/>
              <a:t>世界</a:t>
            </a:r>
            <a:r>
              <a:rPr lang="en-US" altLang="ja-JP" smtClean="0"/>
              <a:t>190</a:t>
            </a:r>
            <a:r>
              <a:rPr lang="ja-JP" altLang="en-US" smtClean="0"/>
              <a:t>カ国、</a:t>
            </a:r>
            <a:r>
              <a:rPr lang="en-US" altLang="ja-JP" smtClean="0"/>
              <a:t>130</a:t>
            </a:r>
            <a:r>
              <a:rPr lang="ja-JP" altLang="en-US" smtClean="0"/>
              <a:t>の異なる母語話者</a:t>
            </a:r>
            <a:endParaRPr lang="en-US" altLang="ja-JP" smtClean="0"/>
          </a:p>
          <a:p>
            <a:pPr lvl="1"/>
            <a:r>
              <a:rPr lang="ja-JP" altLang="en-US" smtClean="0"/>
              <a:t>一部のみ自由なアクセスが可能（他は</a:t>
            </a:r>
            <a:r>
              <a:rPr lang="en-US" altLang="ja-JP" smtClean="0"/>
              <a:t>Cambridge</a:t>
            </a:r>
            <a:r>
              <a:rPr lang="ja-JP" altLang="en-US" smtClean="0"/>
              <a:t>関係者のみ）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7829128"/>
            <a:ext cx="4502448" cy="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のファイルを見てみよう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人手で作成された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en-US" altLang="ja-JP" dirty="0" smtClean="0"/>
              <a:t>80</a:t>
            </a:r>
            <a:r>
              <a:rPr lang="ja-JP" altLang="en-US" dirty="0" smtClean="0"/>
              <a:t>種類のエラータグ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NS type=“RT”→ </a:t>
            </a:r>
            <a:r>
              <a:rPr lang="ja-JP" altLang="en-US" dirty="0" smtClean="0"/>
              <a:t>前置詞置換のエラー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704"/>
            <a:ext cx="13004800" cy="5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コーパス（を下ごしらえしたもの：</a:t>
            </a:r>
            <a:r>
              <a:rPr lang="en-US" altLang="ja-JP" dirty="0" smtClean="0"/>
              <a:t>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309</TotalTime>
  <Pages>0</Pages>
  <Words>1106</Words>
  <Characters>0</Characters>
  <Application>Microsoft Office PowerPoint</Application>
  <PresentationFormat>Custom</PresentationFormat>
  <Lines>0</Lines>
  <Paragraphs>186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Title &amp; Subtitle</vt:lpstr>
      <vt:lpstr>数式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Cambridge Learner Corpus (CLC)</vt:lpstr>
      <vt:lpstr>CLCのファイルを見てみよう</vt:lpstr>
      <vt:lpstr>前処理</vt:lpstr>
      <vt:lpstr>これが意外とめんどくさい</vt:lpstr>
      <vt:lpstr>…前処理はこちらでやります</vt:lpstr>
      <vt:lpstr>コーパス前処理職人の朝は早い</vt:lpstr>
      <vt:lpstr>コーパス読み込み</vt:lpstr>
      <vt:lpstr>ここからの流れ</vt:lpstr>
      <vt:lpstr>Supervised Classification</vt:lpstr>
      <vt:lpstr>最大エントロピー法</vt:lpstr>
      <vt:lpstr>最大エントロピー法</vt:lpstr>
      <vt:lpstr>最大エントロピー法</vt:lpstr>
      <vt:lpstr>最大エントロピー法</vt:lpstr>
      <vt:lpstr>nltk.MaxentClassifier</vt:lpstr>
      <vt:lpstr>nltk.classifyのための学習事例</vt:lpstr>
      <vt:lpstr>素性を抽出する関数</vt:lpstr>
      <vt:lpstr>素性抽出関数の例: 品詞素性</vt:lpstr>
      <vt:lpstr>評価の前に…</vt:lpstr>
      <vt:lpstr>休憩？</vt:lpstr>
      <vt:lpstr>評価: そのモデルで大丈夫?</vt:lpstr>
      <vt:lpstr>より良いモデルを求めて…</vt:lpstr>
      <vt:lpstr>おわり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42</cp:revision>
  <dcterms:modified xsi:type="dcterms:W3CDTF">2012-03-06T07:02:06Z</dcterms:modified>
</cp:coreProperties>
</file>