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57" r:id="rId4"/>
    <p:sldId id="270" r:id="rId5"/>
    <p:sldId id="258" r:id="rId6"/>
    <p:sldId id="284" r:id="rId7"/>
    <p:sldId id="285" r:id="rId8"/>
    <p:sldId id="259" r:id="rId9"/>
    <p:sldId id="260" r:id="rId10"/>
    <p:sldId id="261" r:id="rId11"/>
    <p:sldId id="286" r:id="rId12"/>
    <p:sldId id="263" r:id="rId13"/>
    <p:sldId id="272" r:id="rId14"/>
    <p:sldId id="275" r:id="rId15"/>
    <p:sldId id="280" r:id="rId16"/>
    <p:sldId id="281" r:id="rId17"/>
    <p:sldId id="282" r:id="rId18"/>
    <p:sldId id="283" r:id="rId19"/>
    <p:sldId id="264" r:id="rId20"/>
    <p:sldId id="265" r:id="rId21"/>
    <p:sldId id="274" r:id="rId22"/>
    <p:sldId id="262" r:id="rId23"/>
    <p:sldId id="266" r:id="rId24"/>
    <p:sldId id="287" r:id="rId25"/>
    <p:sldId id="276" r:id="rId26"/>
    <p:sldId id="268" r:id="rId27"/>
    <p:sldId id="269" r:id="rId28"/>
    <p:sldId id="277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D328-B0BD-4169-8843-6C8D9ECD8AE3}" type="datetimeFigureOut">
              <a:rPr kumimoji="1" lang="ja-JP" altLang="en-US" smtClean="0"/>
              <a:t>2012/3/8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0019-26BD-46ED-A8C4-732A3BEB6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3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000" indent="-358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00000"/>
              <a:buFont typeface="Arial" pitchFamily="34" charset="0"/>
              <a:buChar char="-"/>
              <a:tabLst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2000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Tx/>
              <a:buNone/>
              <a:defRPr sz="2800" b="1"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>
              <a:lumMod val="65000"/>
              <a:lumOff val="3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</a:t>
            </a:r>
            <a:r>
              <a:rPr lang="ja-JP" altLang="en-US" sz="2800" dirty="0" smtClean="0"/>
              <a:t>で</a:t>
            </a:r>
            <a:r>
              <a:rPr lang="ja-JP" altLang="en-US" dirty="0" smtClean="0"/>
              <a:t>現役</a:t>
            </a:r>
            <a:r>
              <a:rPr lang="en-US" altLang="ja-JP" dirty="0" err="1" smtClean="0"/>
              <a:t>NLPer</a:t>
            </a:r>
            <a:r>
              <a:rPr lang="ja-JP" altLang="en-US" dirty="0" smtClean="0"/>
              <a:t>の諸氏</a:t>
            </a:r>
            <a:r>
              <a:rPr lang="ja-JP" altLang="en-US" sz="2800" dirty="0" smtClean="0"/>
              <a:t>から</a:t>
            </a:r>
            <a:r>
              <a:rPr lang="ja-JP" altLang="en-US" sz="2800" dirty="0"/>
              <a:t>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コーパス前処理職人の朝は早い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「まぁ、好きで始めた仕事ですからね。」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sz="2400" dirty="0" smtClean="0"/>
              <a:t>CLC-FCE</a:t>
            </a:r>
            <a:r>
              <a:rPr kumimoji="1" lang="ja-JP" altLang="en-US" sz="2400" dirty="0" smtClean="0"/>
              <a:t>コーパスの</a:t>
            </a:r>
            <a:r>
              <a:rPr kumimoji="1" lang="en-US" altLang="ja-JP" sz="2400" dirty="0" smtClean="0"/>
              <a:t>XML</a:t>
            </a:r>
            <a:r>
              <a:rPr kumimoji="1" lang="ja-JP" altLang="en-US" sz="2400" dirty="0" smtClean="0"/>
              <a:t>を眺めながらつぶやく。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もちろんエディタは</a:t>
            </a:r>
            <a:r>
              <a:rPr kumimoji="1" lang="en-US" altLang="ja-JP" sz="2400" dirty="0" smtClean="0"/>
              <a:t>Vim</a:t>
            </a:r>
            <a:r>
              <a:rPr kumimoji="1" lang="ja-JP" altLang="en-US" sz="2400" dirty="0" smtClean="0"/>
              <a:t>だ。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「なんでこんな間違いを</a:t>
            </a:r>
            <a:r>
              <a:rPr kumimoji="1" lang="ja-JP" altLang="en-US" dirty="0" err="1" smtClean="0"/>
              <a:t>するんや</a:t>
            </a:r>
            <a:r>
              <a:rPr kumimoji="1" lang="ja-JP" altLang="en-US" dirty="0" smtClean="0"/>
              <a:t>、とか思っても言っちゃダメなんだよ。みんながんばってるからね。」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ja-JP" altLang="en-US" sz="2400" dirty="0" smtClean="0"/>
              <a:t>膨大な量の言語交流</a:t>
            </a:r>
            <a:r>
              <a:rPr kumimoji="1" lang="en-US" altLang="ja-JP" sz="2400" dirty="0" smtClean="0"/>
              <a:t>SNS</a:t>
            </a:r>
            <a:r>
              <a:rPr kumimoji="1" lang="ja-JP" altLang="en-US" sz="2400" dirty="0" smtClean="0"/>
              <a:t>からのデータから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金脈を見つけ出すのは一流の職人の仕事である。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「このデータを使った論文が</a:t>
            </a:r>
            <a:r>
              <a:rPr kumimoji="1" lang="en-US" altLang="ja-JP" dirty="0" smtClean="0"/>
              <a:t>Accept</a:t>
            </a:r>
            <a:r>
              <a:rPr kumimoji="1" lang="ja-JP" altLang="en-US" dirty="0" smtClean="0"/>
              <a:t>されたことを聞く度に、この仕事をしていてよかったと感じるんです。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8115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Pickle 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</a:t>
            </a:r>
            <a:r>
              <a:rPr lang="en-US" altLang="ja-JP" dirty="0" smtClean="0"/>
              <a:t>pickle</a:t>
            </a:r>
            <a:br>
              <a:rPr lang="en-US" altLang="ja-JP" dirty="0" smtClean="0"/>
            </a:br>
            <a:r>
              <a:rPr lang="en-US" altLang="ja-JP" dirty="0" smtClean="0"/>
              <a:t>corpus </a:t>
            </a:r>
            <a:r>
              <a:rPr lang="en-US" altLang="ja-JP" dirty="0"/>
              <a:t>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220163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が入っている</a:t>
            </a:r>
            <a:r>
              <a:rPr lang="en-US" altLang="ja-JP" dirty="0" smtClean="0"/>
              <a:t>list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training_words</a:t>
            </a:r>
            <a:r>
              <a:rPr lang="en-US" altLang="ja-JP" dirty="0" smtClean="0"/>
              <a:t>”, “</a:t>
            </a:r>
            <a:r>
              <a:rPr lang="en-US" altLang="ja-JP" dirty="0" err="1" smtClean="0"/>
              <a:t>test_words</a:t>
            </a:r>
            <a:r>
              <a:rPr lang="en-US" altLang="ja-JP" dirty="0" smtClean="0"/>
              <a:t>” </a:t>
            </a:r>
            <a:br>
              <a:rPr lang="en-US" altLang="ja-JP" dirty="0" smtClean="0"/>
            </a:br>
            <a:r>
              <a:rPr lang="en-US" altLang="ja-JP" dirty="0" smtClean="0"/>
              <a:t>value = [“tokenized”, “sentence”, …]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correction_pair</a:t>
            </a:r>
            <a:r>
              <a:rPr lang="en-US" altLang="ja-JP" dirty="0" smtClean="0"/>
              <a:t>”, value = (“incorrect prep.”, “correct prep.”)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ppindex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value = &lt;index of target preposition in tokenized sentence&gt;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による</a:t>
            </a:r>
            <a:endParaRPr lang="en-US" altLang="ja-JP" dirty="0" smtClean="0"/>
          </a:p>
          <a:p>
            <a:r>
              <a:rPr lang="ja-JP" altLang="en-US" dirty="0" smtClean="0"/>
              <a:t>最大エントロピー法分類器</a:t>
            </a:r>
            <a:endParaRPr lang="en-US" altLang="ja-JP" dirty="0" smtClean="0"/>
          </a:p>
          <a:p>
            <a:r>
              <a:rPr lang="ja-JP" altLang="en-US" dirty="0" smtClean="0"/>
              <a:t>を用いた教師</a:t>
            </a:r>
            <a:r>
              <a:rPr lang="ja-JP" altLang="en-US" dirty="0"/>
              <a:t>あり</a:t>
            </a:r>
            <a:r>
              <a:rPr lang="ja-JP" altLang="en-US" dirty="0" smtClean="0"/>
              <a:t>分類問題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としての前置詞訂正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最大</a:t>
            </a:r>
            <a:r>
              <a:rPr lang="ja-JP" altLang="en-US" dirty="0" smtClean="0"/>
              <a:t>エントロピー法：概略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エントロピー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不確実さ、乱雑さの度合い。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不確実な状態ほど、エントロピーは高くなる</a:t>
            </a:r>
            <a:endParaRPr lang="en-US" altLang="ja-JP" dirty="0" smtClean="0"/>
          </a:p>
          <a:p>
            <a:r>
              <a:rPr lang="ja-JP" altLang="en-US" dirty="0" smtClean="0"/>
              <a:t>最大エントロピーの原則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与えられた制約の中で、エントロピーを最大化するモデルを選ぶ。</a:t>
            </a:r>
            <a:endParaRPr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</a:t>
            </a:r>
            <a:r>
              <a:rPr lang="ja-JP" altLang="en-US" dirty="0" err="1" smtClean="0"/>
              <a:t>さんのじゃんけん</a:t>
            </a:r>
            <a:r>
              <a:rPr lang="ja-JP" altLang="en-US" dirty="0" smtClean="0"/>
              <a:t>パターンをモデル化したい。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(1)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パー</a:t>
            </a:r>
            <a:r>
              <a:rPr lang="en-US" altLang="ja-JP" dirty="0" smtClean="0"/>
              <a:t>) = 1,  (2) P(</a:t>
            </a:r>
            <a:r>
              <a:rPr lang="ja-JP" altLang="en-US" dirty="0" smtClean="0"/>
              <a:t>グー）</a:t>
            </a:r>
            <a:r>
              <a:rPr lang="en-US" altLang="ja-JP" dirty="0" smtClean="0"/>
              <a:t>= 0.5</a:t>
            </a:r>
          </a:p>
          <a:p>
            <a:pPr lvl="1"/>
            <a:r>
              <a:rPr lang="ja-JP" altLang="en-US" dirty="0" smtClean="0"/>
              <a:t>最大エントロピーの原則に従うとすると、どちらのモデルが妥当か。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ア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0.1,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0.4,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イ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0.25,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0.25,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15</a:t>
            </a:fld>
            <a:endParaRPr lang="en-US" altLang="ja-JP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08" y="2894923"/>
            <a:ext cx="3371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</a:t>
            </a:r>
            <a:r>
              <a:rPr kumimoji="1" lang="ja-JP" altLang="en-US" dirty="0" smtClean="0"/>
              <a:t>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2: N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P</a:t>
            </a:r>
            <a:r>
              <a:rPr kumimoji="1" lang="ja-JP" altLang="en-US" dirty="0" smtClean="0"/>
              <a:t>さんが、次のように文を書いたとする。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(block, scissors, block), 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(paper, scissors, paper)</a:t>
            </a:r>
          </a:p>
          <a:p>
            <a:pPr lvl="1"/>
            <a:r>
              <a:rPr kumimoji="1" lang="en-US" altLang="ja-JP" dirty="0"/>
              <a:t>L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(paper, scissors, paper), d</a:t>
            </a:r>
            <a:r>
              <a:rPr kumimoji="1" lang="en-US" altLang="ja-JP" baseline="-25000" dirty="0" smtClean="0"/>
              <a:t>4</a:t>
            </a:r>
            <a:r>
              <a:rPr kumimoji="1" lang="en-US" altLang="ja-JP" dirty="0" smtClean="0"/>
              <a:t>(block, paper, scissors)</a:t>
            </a:r>
          </a:p>
          <a:p>
            <a:pPr lvl="1"/>
            <a:r>
              <a:rPr kumimoji="1" lang="en-US" altLang="ja-JP" dirty="0"/>
              <a:t>P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5</a:t>
            </a:r>
            <a:r>
              <a:rPr kumimoji="1" lang="en-US" altLang="ja-JP" dirty="0" smtClean="0"/>
              <a:t>(block, block, paper), d</a:t>
            </a:r>
            <a:r>
              <a:rPr kumimoji="1" lang="en-US" altLang="ja-JP" baseline="-25000" dirty="0" smtClean="0"/>
              <a:t>6</a:t>
            </a:r>
            <a:r>
              <a:rPr kumimoji="1" lang="en-US" altLang="ja-JP" dirty="0" smtClean="0"/>
              <a:t>(paper, scissors, block)</a:t>
            </a:r>
          </a:p>
          <a:p>
            <a:r>
              <a:rPr kumimoji="1" lang="ja-JP" altLang="en-US" dirty="0" smtClean="0"/>
              <a:t>今、</a:t>
            </a:r>
            <a:r>
              <a:rPr kumimoji="1" lang="en-US" altLang="ja-JP" dirty="0" smtClean="0"/>
              <a:t>d</a:t>
            </a:r>
            <a:r>
              <a:rPr kumimoji="1" lang="en-US" altLang="ja-JP" baseline="-25000" dirty="0"/>
              <a:t>x</a:t>
            </a:r>
            <a:r>
              <a:rPr kumimoji="1" lang="en-US" altLang="ja-JP" dirty="0" smtClean="0"/>
              <a:t>(block, scissors, paper)</a:t>
            </a:r>
            <a:r>
              <a:rPr kumimoji="1" lang="ja-JP" altLang="en-US" dirty="0" smtClean="0"/>
              <a:t>という文が来たとき、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さんによって書かれた確率はそれぞれいくらだろうか。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759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</a:t>
            </a:r>
            <a:r>
              <a:rPr kumimoji="1" lang="ja-JP" altLang="en-US" dirty="0" smtClean="0"/>
              <a:t>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9134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素性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特徴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ベクトルとそのラベル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を考えてみる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φ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φ1,φ2,…φ9)</a:t>
            </a:r>
            <a:r>
              <a:rPr kumimoji="1" lang="ja-JP" altLang="en-US" dirty="0" smtClean="0"/>
              <a:t>を次のように定義する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φ1 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単語目に出現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φ2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φ3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φ4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φ5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φ6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φ7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φ8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φ9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endParaRPr kumimoji="1" lang="en-US" altLang="ja-JP" dirty="0"/>
          </a:p>
          <a:p>
            <a:pPr lvl="2"/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 = (1,0,1,0,0,0,0,1,0), label: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= </a:t>
            </a:r>
            <a:r>
              <a:rPr kumimoji="1" lang="en-US" altLang="ja-JP" dirty="0" smtClean="0"/>
              <a:t>(0,0,0,1,0,1,0,1,0</a:t>
            </a:r>
            <a:r>
              <a:rPr kumimoji="1" lang="en-US" altLang="ja-JP" dirty="0"/>
              <a:t>), label: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〜d</a:t>
            </a:r>
            <a:r>
              <a:rPr kumimoji="1" lang="en-US" altLang="ja-JP" baseline="-25000" dirty="0" smtClean="0"/>
              <a:t>6</a:t>
            </a:r>
            <a:r>
              <a:rPr kumimoji="1" lang="ja-JP" altLang="en-US" dirty="0" smtClean="0"/>
              <a:t>を素性ベクトルとラベルで現してみよう。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733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</a:t>
            </a:r>
            <a:r>
              <a:rPr kumimoji="1" lang="ja-JP" altLang="en-US" dirty="0" smtClean="0"/>
              <a:t>エントロピー法：分類・まとめ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素性とラベルのペアをもとに、新しい文のラベルを推定する。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計算は省略しますが気になる人は以下を参考にしてください。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言語処理のための機械学習入門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高村大也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確率的言語モデル（北研二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朱鷺の杜</a:t>
            </a:r>
            <a:r>
              <a:rPr kumimoji="1" lang="en-US" altLang="ja-JP" dirty="0" smtClean="0"/>
              <a:t> (http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ibisforest.org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index.php</a:t>
            </a:r>
            <a:r>
              <a:rPr kumimoji="1" lang="en-US" altLang="ja-JP" dirty="0"/>
              <a:t>?</a:t>
            </a:r>
            <a:r>
              <a:rPr kumimoji="1" lang="ja-JP" altLang="en-US" dirty="0"/>
              <a:t>最大</a:t>
            </a:r>
            <a:r>
              <a:rPr kumimoji="1" lang="ja-JP" altLang="en-US" dirty="0" smtClean="0"/>
              <a:t>エントロピー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先ほどの例だと、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Pr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N|d</a:t>
            </a:r>
            <a:r>
              <a:rPr kumimoji="1" lang="en-US" altLang="ja-JP" baseline="-25000" dirty="0" err="1" smtClean="0"/>
              <a:t>x</a:t>
            </a:r>
            <a:r>
              <a:rPr kumimoji="1" lang="en-US" altLang="ja-JP" dirty="0" smtClean="0"/>
              <a:t>] &gt; 0.99, </a:t>
            </a:r>
            <a:r>
              <a:rPr kumimoji="1" lang="en-US" altLang="ja-JP" dirty="0" err="1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0.005, </a:t>
            </a:r>
            <a:r>
              <a:rPr kumimoji="1" lang="en-US" altLang="ja-JP" dirty="0" err="1" smtClean="0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</a:t>
            </a:r>
          </a:p>
          <a:p>
            <a:pPr marL="185737" lvl="0" indent="0">
              <a:buClr>
                <a:srgbClr val="6585CF">
                  <a:lumMod val="75000"/>
                </a:srgbClr>
              </a:buClr>
              <a:buNone/>
            </a:pP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   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となり、</a:t>
            </a: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N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さんによって書かれた可能性が高いことがわかる</a:t>
            </a:r>
            <a:endParaRPr kumimoji="1" lang="en-US" altLang="ja-JP" dirty="0" smtClean="0">
              <a:solidFill>
                <a:srgbClr val="7E6BC9">
                  <a:lumMod val="25000"/>
                </a:srgbClr>
              </a:solidFill>
            </a:endParaRPr>
          </a:p>
          <a:p>
            <a:pPr>
              <a:buClr>
                <a:srgbClr val="6585CF">
                  <a:lumMod val="75000"/>
                </a:srgbClr>
              </a:buClr>
            </a:pPr>
            <a:r>
              <a:rPr kumimoji="1" lang="ja-JP" altLang="en-US" dirty="0" smtClean="0">
                <a:solidFill>
                  <a:srgbClr val="FF0000"/>
                </a:solidFill>
              </a:rPr>
              <a:t>素性の定義がとても重要</a:t>
            </a:r>
            <a:endParaRPr kumimoji="1" lang="en-US" altLang="ja-JP" dirty="0">
              <a:solidFill>
                <a:srgbClr val="7E6BC9">
                  <a:lumMod val="25000"/>
                </a:srgb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04" y="2860576"/>
            <a:ext cx="7741320" cy="938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399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265113" indent="-265113">
              <a:tabLst>
                <a:tab pos="542925" algn="l"/>
              </a:tabLst>
            </a:pPr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</a:t>
            </a:r>
            <a:r>
              <a:rPr lang="ja-JP" altLang="en-US" dirty="0" smtClean="0"/>
              <a:t>行える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今回は</a:t>
            </a:r>
            <a:r>
              <a:rPr lang="ja-JP" altLang="en-US" dirty="0" smtClean="0"/>
              <a:t>最大エントロピー法分類器（</a:t>
            </a:r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）を用いる</a:t>
            </a:r>
            <a:endParaRPr lang="en-US" altLang="ja-JP" dirty="0" smtClean="0"/>
          </a:p>
          <a:p>
            <a:pPr marL="225425"/>
            <a:r>
              <a:rPr lang="en-US" altLang="ja-JP" dirty="0" err="1" smtClean="0"/>
              <a:t>MaxentClassifier</a:t>
            </a:r>
            <a:r>
              <a:rPr lang="ja-JP" altLang="en-US" dirty="0" smtClean="0"/>
              <a:t>は教師あり分類器である</a:t>
            </a:r>
            <a:endParaRPr lang="en-US" altLang="ja-JP" dirty="0"/>
          </a:p>
          <a:p>
            <a:pPr marL="842963" lvl="1"/>
            <a:r>
              <a:rPr lang="ja-JP" altLang="en-US" dirty="0" smtClean="0"/>
              <a:t>正解ラベルと素性集合が学習データとして必要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学習</a:t>
            </a:r>
            <a:r>
              <a:rPr lang="ja-JP" altLang="en-US" dirty="0" smtClean="0"/>
              <a:t>事例（</a:t>
            </a:r>
            <a:r>
              <a:rPr lang="en-US" altLang="ja-JP" dirty="0" smtClean="0"/>
              <a:t>Training</a:t>
            </a:r>
            <a:r>
              <a:rPr lang="ja-JP" altLang="en-US" dirty="0"/>
              <a:t> </a:t>
            </a:r>
            <a:r>
              <a:rPr lang="en-US" altLang="ja-JP" dirty="0" smtClean="0"/>
              <a:t>Examples</a:t>
            </a:r>
            <a:r>
              <a:rPr lang="ja-JP" altLang="en-US" dirty="0" smtClean="0"/>
              <a:t>）はラベルと素性集合の組</a:t>
            </a:r>
            <a:endParaRPr lang="en-US" altLang="ja-JP" dirty="0"/>
          </a:p>
          <a:p>
            <a:pPr marL="842963" lvl="1"/>
            <a:r>
              <a:rPr lang="en-US" altLang="ja-JP" dirty="0" smtClean="0"/>
              <a:t>CLC</a:t>
            </a:r>
            <a:r>
              <a:rPr lang="ja-JP" altLang="en-US" dirty="0" smtClean="0"/>
              <a:t>コーパスは訂正情報付き！正解ラベルはある</a:t>
            </a:r>
            <a:endParaRPr lang="en-US" altLang="ja-JP" dirty="0" smtClean="0"/>
          </a:p>
          <a:p>
            <a:pPr marL="842963" lvl="1"/>
            <a:r>
              <a:rPr lang="ja-JP" altLang="en-US" dirty="0" smtClean="0"/>
              <a:t>となると、残るはどのような素性を使うか</a:t>
            </a:r>
            <a:r>
              <a:rPr lang="en-US" altLang="ja-JP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32566"/>
          <a:stretch/>
        </p:blipFill>
        <p:spPr bwMode="auto">
          <a:xfrm>
            <a:off x="6574408" y="2500536"/>
            <a:ext cx="6561257" cy="7253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8"/>
          <a:stretch/>
        </p:blipFill>
        <p:spPr>
          <a:xfrm>
            <a:off x="6493871" y="412304"/>
            <a:ext cx="6561257" cy="298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の</a:t>
            </a:r>
            <a:r>
              <a:rPr lang="ja-JP" altLang="en-US" dirty="0"/>
              <a:t>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 smtClean="0"/>
              <a:t>素性</a:t>
            </a:r>
            <a:r>
              <a:rPr lang="ja-JP" altLang="en-US" sz="3000" dirty="0"/>
              <a:t>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value</a:t>
            </a:r>
            <a:r>
              <a:rPr lang="en-US" altLang="ja-JP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 “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 smtClean="0"/>
              <a:t>):</a:t>
            </a:r>
            <a:br>
              <a:rPr lang="en-US" altLang="ja-JP" dirty="0" smtClean="0"/>
            </a:br>
            <a:r>
              <a:rPr lang="en-US" altLang="ja-JP" dirty="0" smtClean="0"/>
              <a:t>    return </a:t>
            </a:r>
            <a:r>
              <a:rPr lang="en-US" altLang="ja-JP" dirty="0"/>
              <a:t>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</a:t>
            </a:r>
            <a:r>
              <a:rPr lang="en-US" altLang="ja-JP" dirty="0" smtClean="0"/>
              <a:t>}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</a:t>
            </a:r>
            <a:r>
              <a:rPr lang="ja-JP" altLang="en-US" dirty="0" smtClean="0"/>
              <a:t>用いる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 smtClean="0"/>
              <a:t>nltk.word_tokenize</a:t>
            </a:r>
            <a:r>
              <a:rPr lang="en-US" altLang="ja-JP" dirty="0" smtClean="0"/>
              <a:t>(sentence)</a:t>
            </a:r>
            <a:br>
              <a:rPr lang="en-US" altLang="ja-JP" dirty="0" smtClean="0"/>
            </a:br>
            <a:r>
              <a:rPr lang="en-US" altLang="ja-JP" dirty="0" err="1" smtClean="0"/>
              <a:t>nltk.pos_tag</a:t>
            </a:r>
            <a:r>
              <a:rPr lang="en-US" altLang="ja-JP" dirty="0" smtClean="0"/>
              <a:t>(words</a:t>
            </a:r>
            <a:r>
              <a:rPr lang="en-US" altLang="ja-JP" dirty="0"/>
              <a:t>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6336" y="4084712"/>
            <a:ext cx="6665460" cy="2044149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words = [“The”, “cat”, “is”, …]</a:t>
            </a: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/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 =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  <a:sym typeface="Helvetica" charset="0"/>
              </a:rPr>
              <a:t>nltk.pos_tag</a:t>
            </a: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(words)</a:t>
            </a:r>
          </a:p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tagged:</a:t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[(“The”, “DT”), (“cat”, “NN”),…]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ja-JP" altLang="en-US" dirty="0" smtClean="0"/>
              <a:t>の前に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 anchor="t"/>
          <a:lstStyle/>
          <a:p>
            <a:r>
              <a:rPr kumimoji="1" lang="ja-JP" altLang="en-US" dirty="0" smtClean="0"/>
              <a:t>学習データとテストデータはあらかじめ分けておく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「正しい評価」をおこなうにはどのような状態が必要だろうか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テストデータが学習データに含まれる</a:t>
            </a:r>
            <a:r>
              <a:rPr kumimoji="1" lang="ja-JP" altLang="en-US" dirty="0" smtClean="0"/>
              <a:t>と何がまずい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評価尺度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正解率（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）を評価尺度とする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accuracy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(num. of correct </a:t>
            </a:r>
            <a:r>
              <a:rPr kumimoji="1" lang="en-US" altLang="ja-JP" dirty="0" smtClean="0"/>
              <a:t>output) </a:t>
            </a:r>
            <a:r>
              <a:rPr kumimoji="1" lang="en-US" altLang="ja-JP" dirty="0" smtClean="0"/>
              <a:t>/ (num. of input </a:t>
            </a:r>
            <a:r>
              <a:rPr kumimoji="1" lang="en-US" altLang="ja-JP" dirty="0" smtClean="0"/>
              <a:t>instances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分類器の学習・テストのしかた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train(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numexamples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numiter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&lt;xxx&gt;):    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dictionaries&gt;</a:t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strings&gt;</a:t>
            </a:r>
            <a:r>
              <a:rPr kumimoji="1" lang="en-US" altLang="ja-JP" sz="2400" dirty="0"/>
              <a:t/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en-US" altLang="ja-JP" sz="2400" dirty="0"/>
              <a:t>  </a:t>
            </a:r>
            <a:br>
              <a:rPr kumimoji="1" lang="en-US" altLang="ja-JP" sz="2400" dirty="0"/>
            </a:br>
            <a:r>
              <a:rPr kumimoji="1" lang="en-US" altLang="ja-JP" sz="2400" dirty="0"/>
              <a:t>    classifier = 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nltk.MaxentClassifier.train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trainset</a:t>
            </a:r>
            <a:r>
              <a:rPr kumimoji="1" lang="en-US" altLang="ja-JP" sz="2400" dirty="0"/>
              <a:t>, algorithm="IIS", 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							</a:t>
            </a:r>
            <a:r>
              <a:rPr kumimoji="1" lang="en-US" altLang="ja-JP" sz="2400" dirty="0" err="1" smtClean="0"/>
              <a:t>max_iter</a:t>
            </a:r>
            <a:r>
              <a:rPr kumimoji="1" lang="en-US" altLang="ja-JP" sz="2400" dirty="0" smtClean="0"/>
              <a:t>=</a:t>
            </a:r>
            <a:r>
              <a:rPr kumimoji="1" lang="en-US" altLang="ja-JP" sz="2400" dirty="0" err="1" smtClean="0"/>
              <a:t>numiter</a:t>
            </a:r>
            <a:r>
              <a:rPr kumimoji="1" lang="en-US" altLang="ja-JP" sz="2400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test(classifier):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 list of dictionaries&gt;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= &lt;a list of strings&gt;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/>
              <a:t>    accuracy = </a:t>
            </a:r>
            <a:r>
              <a:rPr kumimoji="1" lang="en-US" altLang="ja-JP" sz="2400" dirty="0" err="1" smtClean="0"/>
              <a:t>nltk.classify.accuracy</a:t>
            </a:r>
            <a:r>
              <a:rPr kumimoji="1" lang="en-US" altLang="ja-JP" sz="2400" dirty="0" smtClean="0"/>
              <a:t>(classifier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testset</a:t>
            </a:r>
            <a:r>
              <a:rPr kumimoji="1" lang="en-US" altLang="ja-JP" sz="2400" dirty="0"/>
              <a:t>)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2300104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2346324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 smtClean="0"/>
              <a:t>休憩？</a:t>
            </a:r>
            <a:endParaRPr lang="ja-JP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</a:t>
            </a:r>
            <a:r>
              <a:rPr lang="ja-JP" altLang="en-US" dirty="0" smtClean="0"/>
              <a:t>・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Accuracy</a:t>
            </a:r>
            <a:r>
              <a:rPr lang="ja-JP" altLang="en-US" dirty="0" smtClean="0"/>
              <a:t>はどうでしたか？</a:t>
            </a:r>
            <a:endParaRPr lang="en-US" altLang="ja-JP" dirty="0" smtClean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 smtClean="0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</a:t>
            </a:r>
            <a:r>
              <a:rPr lang="ja-JP" altLang="en-US" dirty="0" smtClean="0"/>
              <a:t>は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at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だったのに</a:t>
            </a:r>
            <a:r>
              <a:rPr lang="ja-JP" altLang="en-US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in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/>
              <a:t>だと出力した場合</a:t>
            </a:r>
            <a:r>
              <a:rPr lang="ja-JP" altLang="en-US" dirty="0" smtClean="0"/>
              <a:t>と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on</a:t>
            </a:r>
            <a:r>
              <a:rPr lang="en-US" altLang="ja-JP" dirty="0" smtClean="0">
                <a:latin typeface="Helvetica"/>
              </a:rPr>
              <a:t>” </a:t>
            </a:r>
            <a:r>
              <a:rPr lang="ja-JP" altLang="en-US" dirty="0" smtClean="0"/>
              <a:t>だと</a:t>
            </a:r>
            <a:r>
              <a:rPr lang="ja-JP" altLang="en-US" dirty="0"/>
              <a:t>出力した場合はどちらが多いんだろう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marL="484188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b="0" dirty="0" smtClean="0"/>
              <a:t>	</a:t>
            </a:r>
            <a:r>
              <a:rPr lang="ja-JP" altLang="en-US" b="0" dirty="0" smtClean="0"/>
              <a:t>分類器が間違いやすいケースを特定したい！</a:t>
            </a:r>
            <a:endParaRPr lang="ja-JP" altLang="en-US" b="0" dirty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[</a:t>
            </a:r>
            <a:r>
              <a:rPr lang="en-US" altLang="ja-JP" sz="2400" dirty="0" err="1" smtClean="0"/>
              <a:t>nltk.MaxentClassifier.classify</a:t>
            </a:r>
            <a:r>
              <a:rPr lang="en-US" altLang="ja-JP" sz="2400" dirty="0" smtClean="0"/>
              <a:t>(t) </a:t>
            </a:r>
            <a:r>
              <a:rPr lang="en-US" altLang="ja-JP" sz="2400" dirty="0"/>
              <a:t>for </a:t>
            </a:r>
            <a:r>
              <a:rPr lang="en-US" altLang="ja-JP" sz="2400" dirty="0" smtClean="0"/>
              <a:t>t </a:t>
            </a:r>
            <a:r>
              <a:rPr lang="en-US" altLang="ja-JP" sz="2400" dirty="0"/>
              <a:t>in </a:t>
            </a:r>
            <a:r>
              <a:rPr lang="en-US" altLang="ja-JP" sz="2400" dirty="0" err="1"/>
              <a:t>testset_features</a:t>
            </a:r>
            <a:r>
              <a:rPr lang="en-US" altLang="ja-JP" sz="2400" dirty="0" smtClean="0"/>
              <a:t>]</a:t>
            </a:r>
            <a:br>
              <a:rPr lang="en-US" altLang="ja-JP" sz="2400" dirty="0" smtClean="0"/>
            </a:br>
            <a:r>
              <a:rPr lang="en-US" altLang="ja-JP" sz="2400" dirty="0" smtClean="0"/>
              <a:t>cm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nltk.ConfusionMatrix</a:t>
            </a:r>
            <a:r>
              <a:rPr lang="en-US" altLang="ja-JP" sz="2400" dirty="0"/>
              <a:t>(</a:t>
            </a:r>
            <a:r>
              <a:rPr lang="en-US" altLang="ja-JP" sz="2400" dirty="0" err="1"/>
              <a:t>gold_labels</a:t>
            </a:r>
            <a:r>
              <a:rPr lang="en-US" altLang="ja-JP" sz="2400" dirty="0"/>
              <a:t>, </a:t>
            </a: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smtClean="0"/>
              <a:t>print </a:t>
            </a:r>
            <a:r>
              <a:rPr lang="en-US" altLang="ja-JP" sz="2400" dirty="0"/>
              <a:t>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より</a:t>
            </a:r>
            <a:r>
              <a:rPr lang="ja-JP" altLang="en-US" dirty="0" smtClean="0"/>
              <a:t>良いモデルを求めて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</a:t>
            </a:r>
            <a:r>
              <a:rPr lang="ja-JP" altLang="en-US" dirty="0" smtClean="0"/>
              <a:t>調べたい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400" dirty="0" smtClean="0"/>
              <a:t>print </a:t>
            </a:r>
            <a:r>
              <a:rPr lang="en-US" altLang="ja-JP" sz="2400" dirty="0" err="1" smtClean="0"/>
              <a:t>nltk.MaxentClassifier.show_most_informative_features</a:t>
            </a:r>
            <a:r>
              <a:rPr lang="en-US" altLang="ja-JP" sz="2400" dirty="0" smtClean="0"/>
              <a:t>(n </a:t>
            </a:r>
            <a:r>
              <a:rPr lang="en-US" altLang="ja-JP" sz="2400" dirty="0"/>
              <a:t>= 10</a:t>
            </a:r>
            <a:r>
              <a:rPr lang="en-US" altLang="ja-JP" sz="2400" dirty="0" smtClean="0"/>
              <a:t>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pPr marL="225425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シンプルな素性では正しい文の特徴を捉えられないときがある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誤り事例や，元のコーパスをもう一度眺めてみる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そして</a:t>
            </a:r>
            <a:r>
              <a:rPr lang="ja-JP" altLang="en-US" dirty="0" smtClean="0"/>
              <a:t>考える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単語の活用形ではなく，原形を入れてみてはどうだろうか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より広い範囲の構文的な情報を取り込むとどうなるだろう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/>
              <a:t>誤りの</a:t>
            </a:r>
            <a:r>
              <a:rPr lang="ja-JP" altLang="en-US" dirty="0" smtClean="0"/>
              <a:t>傾向は？素性</a:t>
            </a:r>
            <a:r>
              <a:rPr lang="ja-JP" altLang="en-US" dirty="0"/>
              <a:t>に</a:t>
            </a:r>
            <a:r>
              <a:rPr lang="ja-JP" altLang="en-US" dirty="0" smtClean="0"/>
              <a:t>取り込むにはどうするか・・・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おつかれさまでした！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また会う日まで・・・</a:t>
            </a:r>
            <a:endParaRPr kumimoji="1" lang="ja-JP" altLang="en-US" dirty="0"/>
          </a:p>
        </p:txBody>
      </p:sp>
      <p:pic>
        <p:nvPicPr>
          <p:cNvPr id="2050" name="Picture 2" descr="C:\Users\tuxedocat\Downloads\3505514132_4603ba56df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3" r="932"/>
          <a:stretch/>
        </p:blipFill>
        <p:spPr bwMode="auto">
          <a:xfrm>
            <a:off x="0" y="0"/>
            <a:ext cx="13004800" cy="75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8384" y="3815264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95000"/>
                  </a:schemeClr>
                </a:solidFill>
                <a:latin typeface="Consolas Bold" pitchFamily="49" charset="0"/>
                <a:cs typeface="Consolas Bold" pitchFamily="49" charset="0"/>
              </a:rPr>
              <a:t>Congratulations!!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latin typeface="Consolas Bold" pitchFamily="49" charset="0"/>
              <a:cs typeface="Consolas 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</a:t>
            </a:r>
            <a:r>
              <a:rPr lang="en-US" altLang="ja-JP" dirty="0" smtClean="0"/>
              <a:t>github.com/tuxedocat/ss2012.git</a:t>
            </a:r>
            <a:br>
              <a:rPr lang="en-US" altLang="ja-JP" dirty="0" smtClean="0"/>
            </a:br>
            <a:r>
              <a:rPr lang="en-US" altLang="ja-JP" dirty="0" smtClean="0"/>
              <a:t>$cd </a:t>
            </a:r>
            <a:r>
              <a:rPr lang="en-US" altLang="ja-JP" dirty="0"/>
              <a:t>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大まか</a:t>
            </a:r>
            <a:r>
              <a:rPr lang="ja-JP" altLang="en-US" dirty="0" smtClean="0"/>
              <a:t>な流れ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Cambridge Learner Corpus (CLC)</a:t>
            </a:r>
            <a:endParaRPr lang="en-US" altLang="ja-JP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mtClean="0"/>
              <a:t>Cambridge ESOL</a:t>
            </a:r>
            <a:r>
              <a:rPr lang="ja-JP" altLang="en-US" smtClean="0"/>
              <a:t>が実施している英語試験の回答を集めたもの</a:t>
            </a:r>
            <a:endParaRPr lang="en-US" altLang="ja-JP" smtClean="0"/>
          </a:p>
          <a:p>
            <a:pPr lvl="1"/>
            <a:r>
              <a:rPr lang="nl-NL" altLang="ja-JP" smtClean="0"/>
              <a:t>http://www.cambridgeesol.org/japan/</a:t>
            </a:r>
          </a:p>
          <a:p>
            <a:pPr lvl="1"/>
            <a:r>
              <a:rPr lang="en-US" altLang="ja-JP" smtClean="0"/>
              <a:t>135,000</a:t>
            </a:r>
            <a:r>
              <a:rPr lang="ja-JP" altLang="en-US" smtClean="0"/>
              <a:t>人の学習者</a:t>
            </a:r>
            <a:endParaRPr lang="en-US" altLang="ja-JP" smtClean="0"/>
          </a:p>
          <a:p>
            <a:pPr lvl="1"/>
            <a:r>
              <a:rPr lang="ja-JP" altLang="en-US" smtClean="0"/>
              <a:t>世界</a:t>
            </a:r>
            <a:r>
              <a:rPr lang="en-US" altLang="ja-JP" smtClean="0"/>
              <a:t>190</a:t>
            </a:r>
            <a:r>
              <a:rPr lang="ja-JP" altLang="en-US" smtClean="0"/>
              <a:t>カ国、</a:t>
            </a:r>
            <a:r>
              <a:rPr lang="en-US" altLang="ja-JP" smtClean="0"/>
              <a:t>130</a:t>
            </a:r>
            <a:r>
              <a:rPr lang="ja-JP" altLang="en-US" smtClean="0"/>
              <a:t>の異なる母語話者</a:t>
            </a:r>
            <a:endParaRPr lang="en-US" altLang="ja-JP" smtClean="0"/>
          </a:p>
          <a:p>
            <a:pPr lvl="1"/>
            <a:r>
              <a:rPr lang="ja-JP" altLang="en-US" smtClean="0"/>
              <a:t>一部のみ自由なアクセスが可能（他は</a:t>
            </a:r>
            <a:r>
              <a:rPr lang="en-US" altLang="ja-JP" smtClean="0"/>
              <a:t>Cambridge</a:t>
            </a:r>
            <a:r>
              <a:rPr lang="ja-JP" altLang="en-US" smtClean="0"/>
              <a:t>関係者のみ）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04" y="7829128"/>
            <a:ext cx="4502448" cy="9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のファイルを見てみよう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人手で作成された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lang="en-US" altLang="ja-JP" dirty="0" smtClean="0"/>
              <a:t>80</a:t>
            </a:r>
            <a:r>
              <a:rPr lang="ja-JP" altLang="en-US" dirty="0" smtClean="0"/>
              <a:t>種類のエラータグ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 NS type=“RT”→ </a:t>
            </a:r>
            <a:r>
              <a:rPr lang="ja-JP" altLang="en-US" dirty="0" smtClean="0"/>
              <a:t>前置詞置換のエラー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8704"/>
            <a:ext cx="13004800" cy="5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前処理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F6648-BBE0-4562-A19D-9C00ED809A7A}" type="slidenum">
              <a:rPr lang="en-US" altLang="ja-JP" smtClean="0"/>
              <a:pPr/>
              <a:t>8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コーパス（を下ごしらえしたもの：</a:t>
            </a:r>
            <a:r>
              <a:rPr lang="en-US" altLang="ja-JP" dirty="0" smtClean="0"/>
              <a:t>./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を読み込み，誤り・訂正情報を抽出する</a:t>
            </a:r>
          </a:p>
          <a:p>
            <a:pPr lvl="2"/>
            <a:r>
              <a:rPr lang="en-US" altLang="ja-JP" dirty="0" err="1" smtClean="0"/>
              <a:t>clc</a:t>
            </a:r>
            <a:r>
              <a:rPr lang="en-US" altLang="ja-JP" dirty="0" smtClean="0"/>
              <a:t> = open(“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”, “r”).read()</a:t>
            </a:r>
          </a:p>
          <a:p>
            <a:pPr lvl="1"/>
            <a:r>
              <a:rPr lang="ja-JP" altLang="en-US" dirty="0" smtClean="0"/>
              <a:t>これでリストに入る</a:t>
            </a:r>
            <a:r>
              <a:rPr lang="en-US" altLang="ja-JP" dirty="0" smtClean="0"/>
              <a:t>...</a:t>
            </a:r>
          </a:p>
          <a:p>
            <a:r>
              <a:rPr lang="ja-JP" altLang="en-US" dirty="0" smtClean="0"/>
              <a:t>このままでは段落単位なので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文単位に分割する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NLTK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簡易文分割関数がある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nltk.sent_tokenize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から正規表現を用いて訂正情報などを抽出する</a:t>
            </a:r>
          </a:p>
          <a:p>
            <a:r>
              <a:rPr lang="ja-JP" altLang="en-US" dirty="0" smtClean="0"/>
              <a:t>後で処理しやすいように整形する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これが意外とめんどくさい</a:t>
            </a:r>
            <a:endParaRPr lang="ja-JP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mtClean="0"/>
              <a:t>／</a:t>
            </a:r>
            <a:r>
              <a:rPr lang="en-US" altLang="ja-JP" smtClean="0"/>
              <a:t>(^o^)</a:t>
            </a:r>
            <a:r>
              <a:rPr lang="ja-JP" altLang="en-US" smtClean="0"/>
              <a:t>＼ﾅﾝﾃｺｯﾀｲ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369</TotalTime>
  <Pages>0</Pages>
  <Words>1169</Words>
  <Characters>0</Characters>
  <Application>Microsoft Office PowerPoint</Application>
  <PresentationFormat>Custom</PresentationFormat>
  <Lines>0</Lines>
  <Paragraphs>199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Title &amp; Subtitle</vt:lpstr>
      <vt:lpstr>Python/NLTKでつくる 英語前置詞誤り訂正器</vt:lpstr>
      <vt:lpstr>What is NLTK?</vt:lpstr>
      <vt:lpstr>This is NLTK!!!</vt:lpstr>
      <vt:lpstr>はじめに: 環境構築</vt:lpstr>
      <vt:lpstr>大まかな流れ</vt:lpstr>
      <vt:lpstr>Cambridge Learner Corpus (CLC)</vt:lpstr>
      <vt:lpstr>CLCのファイルを見てみよう</vt:lpstr>
      <vt:lpstr>前処理</vt:lpstr>
      <vt:lpstr>これが意外とめんどくさい</vt:lpstr>
      <vt:lpstr>…前処理はこちらでやります</vt:lpstr>
      <vt:lpstr>コーパス前処理職人の朝は早い</vt:lpstr>
      <vt:lpstr>コーパス読み込み</vt:lpstr>
      <vt:lpstr>ここからの流れ</vt:lpstr>
      <vt:lpstr>Supervised Classification</vt:lpstr>
      <vt:lpstr>最大エントロピー法：概略</vt:lpstr>
      <vt:lpstr>最大エントロピー法：例題</vt:lpstr>
      <vt:lpstr>最大エントロピー法：例題</vt:lpstr>
      <vt:lpstr>最大エントロピー法：分類・まとめ</vt:lpstr>
      <vt:lpstr>nltk.MaxentClassifier</vt:lpstr>
      <vt:lpstr>nltk.MaxentClassifierのための学習事例</vt:lpstr>
      <vt:lpstr>素性を抽出する関数</vt:lpstr>
      <vt:lpstr>素性抽出関数の例: 品詞素性</vt:lpstr>
      <vt:lpstr>評価の前に…</vt:lpstr>
      <vt:lpstr>分類器の学習・テストのしかた</vt:lpstr>
      <vt:lpstr>休憩？</vt:lpstr>
      <vt:lpstr>評価: そのモデルで大丈夫?</vt:lpstr>
      <vt:lpstr>より良いモデルを求めて…</vt:lpstr>
      <vt:lpstr>おつかれさまでした！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53</cp:revision>
  <dcterms:modified xsi:type="dcterms:W3CDTF">2012-03-07T15:19:29Z</dcterms:modified>
</cp:coreProperties>
</file>