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57" r:id="rId4"/>
    <p:sldId id="270" r:id="rId5"/>
    <p:sldId id="258" r:id="rId6"/>
    <p:sldId id="284" r:id="rId7"/>
    <p:sldId id="285" r:id="rId8"/>
    <p:sldId id="259" r:id="rId9"/>
    <p:sldId id="260" r:id="rId10"/>
    <p:sldId id="261" r:id="rId11"/>
    <p:sldId id="286" r:id="rId12"/>
    <p:sldId id="263" r:id="rId13"/>
    <p:sldId id="272" r:id="rId14"/>
    <p:sldId id="275" r:id="rId15"/>
    <p:sldId id="280" r:id="rId16"/>
    <p:sldId id="281" r:id="rId17"/>
    <p:sldId id="282" r:id="rId18"/>
    <p:sldId id="283" r:id="rId19"/>
    <p:sldId id="264" r:id="rId20"/>
    <p:sldId id="265" r:id="rId21"/>
    <p:sldId id="274" r:id="rId22"/>
    <p:sldId id="262" r:id="rId23"/>
    <p:sldId id="266" r:id="rId24"/>
    <p:sldId id="287" r:id="rId25"/>
    <p:sldId id="276" r:id="rId26"/>
    <p:sldId id="268" r:id="rId27"/>
    <p:sldId id="269" r:id="rId28"/>
    <p:sldId id="277" r:id="rId2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48" y="-3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1D328-B0BD-4169-8843-6C8D9ECD8AE3}" type="datetimeFigureOut">
              <a:rPr kumimoji="1" lang="ja-JP" altLang="en-US" smtClean="0"/>
              <a:t>2012/3/8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0019-26BD-46ED-A8C4-732A3BEB6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3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11687348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6186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A63503C-F0E3-499B-96F6-28CD624630E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25463" y="5021263"/>
            <a:ext cx="5184775" cy="3816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9794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871325" y="8763000"/>
            <a:ext cx="7080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200">
                <a:solidFill>
                  <a:srgbClr val="9A9A9A"/>
                </a:solidFill>
                <a:latin typeface="+mn-lt"/>
                <a:ea typeface="メイリオ" pitchFamily="50" charset="-128"/>
                <a:cs typeface="メイリオ" pitchFamily="50" charset="-128"/>
                <a:sym typeface="Helvetica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fld id="{6E9D2D78-C182-4C73-A5DD-18ECD1D1B49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/>
          <a:lstStyle>
            <a:lvl1pPr marL="457200" indent="-271463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 typeface="Arial" pitchFamily="34" charset="0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000" indent="-3587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SzPct val="100000"/>
              <a:buFont typeface="Arial" pitchFamily="34" charset="0"/>
              <a:buChar char="-"/>
              <a:tabLst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20000" indent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4">
                  <a:lumMod val="75000"/>
                </a:schemeClr>
              </a:buClr>
              <a:buFontTx/>
              <a:buNone/>
              <a:defRPr sz="2800" b="1">
                <a:solidFill>
                  <a:srgbClr val="0070C0"/>
                </a:solidFill>
                <a:effectLst/>
                <a:latin typeface="Consolas" pitchFamily="49" charset="0"/>
                <a:cs typeface="Consolas" pitchFamily="49" charset="0"/>
              </a:defRPr>
            </a:lvl3pPr>
            <a:lvl4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4pPr>
            <a:lvl5pPr marL="1162050" indent="0">
              <a:lnSpc>
                <a:spcPct val="100000"/>
              </a:lnSpc>
              <a:buClr>
                <a:schemeClr val="accent4">
                  <a:lumMod val="75000"/>
                </a:schemeClr>
              </a:buClr>
              <a:buFontTx/>
              <a:buNone/>
              <a:defRPr sz="28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1839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69752" y="7785100"/>
            <a:ext cx="6531148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942263" y="8477250"/>
            <a:ext cx="4537075" cy="720725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5874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" charset="0"/>
              </a:rPr>
              <a:t>Click to edit Master text styles</a:t>
            </a:r>
          </a:p>
          <a:p>
            <a:pPr lvl="1"/>
            <a:r>
              <a:rPr lang="en-US" altLang="ja-JP" dirty="0" smtClean="0">
                <a:sym typeface="Helvetica" charset="0"/>
              </a:rPr>
              <a:t>Second level</a:t>
            </a:r>
          </a:p>
          <a:p>
            <a:pPr lvl="2"/>
            <a:r>
              <a:rPr lang="en-US" altLang="ja-JP" dirty="0" smtClean="0">
                <a:sym typeface="Helvetica" charset="0"/>
              </a:rPr>
              <a:t>Third level</a:t>
            </a:r>
          </a:p>
          <a:p>
            <a:pPr lvl="3"/>
            <a:r>
              <a:rPr lang="en-US" altLang="ja-JP" dirty="0" smtClean="0">
                <a:sym typeface="Helvetica" charset="0"/>
              </a:rPr>
              <a:t>Fourth level</a:t>
            </a:r>
          </a:p>
          <a:p>
            <a:pPr lvl="4"/>
            <a:r>
              <a:rPr lang="en-US" altLang="ja-JP" dirty="0" smtClean="0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>
                <a:sym typeface="Helvetica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0" r:id="rId2"/>
    <p:sldLayoutId id="2147483701" r:id="rId3"/>
    <p:sldLayoutId id="2147483702" r:id="rId4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>
              <a:lumMod val="65000"/>
              <a:lumOff val="35000"/>
            </a:schemeClr>
          </a:solidFill>
          <a:latin typeface="+mj-lt"/>
          <a:ea typeface="メイリオ" pitchFamily="50" charset="-128"/>
          <a:cs typeface="メイリオ" pitchFamily="50" charset="-128"/>
          <a:sym typeface="Helvetica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Light" charset="0"/>
          <a:ea typeface="ヒラギノ角ゴ ProN W3" charset="0"/>
          <a:cs typeface="ヒラギノ角ゴ ProN W3" charset="0"/>
          <a:sym typeface="Helvetica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70C0"/>
          </a:solidFill>
          <a:latin typeface="+mn-lt"/>
          <a:ea typeface="メイリオ" pitchFamily="50" charset="-128"/>
          <a:cs typeface="メイリオ" pitchFamily="50" charset="-128"/>
          <a:sym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3DCC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Python/NLTK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でつくる</a:t>
            </a:r>
            <a:b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英語前置詞誤り訂正器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ja-JP" altLang="en-US" dirty="0"/>
              <a:t>奈良先端科学技術大学院大学</a:t>
            </a:r>
          </a:p>
          <a:p>
            <a:r>
              <a:rPr lang="ja-JP" altLang="en-US" dirty="0"/>
              <a:t>自然言語処理学研究室</a:t>
            </a:r>
          </a:p>
          <a:p>
            <a:endParaRPr lang="ja-JP" altLang="en-US" dirty="0"/>
          </a:p>
          <a:p>
            <a:r>
              <a:rPr lang="ja-JP" altLang="en-US" dirty="0"/>
              <a:t>スプリングセミナー</a:t>
            </a:r>
            <a:r>
              <a:rPr lang="en-US" altLang="ja-JP" dirty="0"/>
              <a:t>2012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…</a:t>
            </a:r>
            <a:r>
              <a:rPr lang="ja-JP" altLang="en-US" dirty="0"/>
              <a:t>前処理はこちらでやります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5D371A-56AF-4C11-88E3-9BEE827EAB19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500" dirty="0"/>
              <a:t>$python ./preprocessor.py 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 err="1"/>
              <a:t>packedcorpus.pkl</a:t>
            </a:r>
            <a:r>
              <a:rPr lang="en-US" altLang="ja-JP" sz="2800" dirty="0">
                <a:latin typeface="Helvetica"/>
              </a:rPr>
              <a:t>”</a:t>
            </a:r>
            <a:r>
              <a:rPr lang="en-US" altLang="ja-JP" sz="2800" dirty="0"/>
              <a:t> </a:t>
            </a:r>
            <a:r>
              <a:rPr lang="ja-JP" altLang="en-US" sz="2800" dirty="0"/>
              <a:t>が出力されます</a:t>
            </a:r>
            <a:r>
              <a:rPr lang="en-US" altLang="ja-JP" sz="2800" dirty="0"/>
              <a:t>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今回はコーパスが小さく処理も簡潔なため </a:t>
            </a:r>
            <a:r>
              <a:rPr lang="en-US" altLang="ja-JP" sz="2800" dirty="0"/>
              <a:t>Python</a:t>
            </a:r>
            <a:r>
              <a:rPr lang="ja-JP" altLang="en-US" sz="2800" dirty="0"/>
              <a:t>の</a:t>
            </a:r>
            <a:r>
              <a:rPr lang="en-US" altLang="ja-JP" sz="2800" dirty="0"/>
              <a:t>pickle</a:t>
            </a:r>
            <a:r>
              <a:rPr lang="ja-JP" altLang="en-US" sz="2800" dirty="0"/>
              <a:t>モジュールを使いました</a:t>
            </a:r>
            <a:r>
              <a:rPr lang="en-US" altLang="ja-JP" sz="2800" dirty="0"/>
              <a:t>.</a:t>
            </a:r>
          </a:p>
          <a:p>
            <a:pPr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ところで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215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これは実はほんとうの意味での下拵えではないのです</a:t>
            </a:r>
            <a:r>
              <a:rPr lang="en-US" altLang="ja-JP" sz="2800" dirty="0"/>
              <a:t>...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コーパスの整備や前処理はとても大事な工程です</a:t>
            </a:r>
            <a:r>
              <a:rPr lang="en-US" altLang="ja-JP" sz="2800" dirty="0"/>
              <a:t>!!!!!!</a:t>
            </a:r>
          </a:p>
          <a:p>
            <a:pPr marL="842963" lvl="1">
              <a:spcBef>
                <a:spcPts val="1800"/>
              </a:spcBef>
              <a:tabLst>
                <a:tab pos="1304925" algn="l"/>
                <a:tab pos="2346325" algn="l"/>
              </a:tabLst>
            </a:pPr>
            <a:r>
              <a:rPr lang="ja-JP" altLang="en-US" sz="2800" dirty="0"/>
              <a:t>ここ</a:t>
            </a:r>
            <a:r>
              <a:rPr lang="ja-JP" altLang="en-US" sz="2800" dirty="0" smtClean="0"/>
              <a:t>で</a:t>
            </a:r>
            <a:r>
              <a:rPr lang="ja-JP" altLang="en-US" dirty="0" smtClean="0"/>
              <a:t>現役</a:t>
            </a:r>
            <a:r>
              <a:rPr lang="en-US" altLang="ja-JP" dirty="0" err="1" smtClean="0"/>
              <a:t>NLPer</a:t>
            </a:r>
            <a:r>
              <a:rPr lang="ja-JP" altLang="en-US" dirty="0" smtClean="0"/>
              <a:t>の諸氏</a:t>
            </a:r>
            <a:r>
              <a:rPr lang="ja-JP" altLang="en-US" sz="2800" dirty="0" smtClean="0"/>
              <a:t>から</a:t>
            </a:r>
            <a:r>
              <a:rPr lang="ja-JP" altLang="en-US" sz="2800" dirty="0"/>
              <a:t>色々なエピソードが語られます・・・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コーパス前処理職人の朝は早い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「まぁ、好きで始めた仕事ですからね。」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sz="2400" dirty="0" smtClean="0"/>
              <a:t>CLC-FCE</a:t>
            </a:r>
            <a:r>
              <a:rPr kumimoji="1" lang="ja-JP" altLang="en-US" sz="2400" dirty="0" smtClean="0"/>
              <a:t>コーパスの</a:t>
            </a:r>
            <a:r>
              <a:rPr kumimoji="1" lang="en-US" altLang="ja-JP" sz="2400" dirty="0" smtClean="0"/>
              <a:t>XML</a:t>
            </a:r>
            <a:r>
              <a:rPr kumimoji="1" lang="ja-JP" altLang="en-US" sz="2400" dirty="0" smtClean="0"/>
              <a:t>を眺めながらつぶやく。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もちろんエディタは</a:t>
            </a:r>
            <a:r>
              <a:rPr kumimoji="1" lang="en-US" altLang="ja-JP" sz="2400" dirty="0" smtClean="0"/>
              <a:t>Vim</a:t>
            </a:r>
            <a:r>
              <a:rPr kumimoji="1" lang="ja-JP" altLang="en-US" sz="2400" dirty="0" smtClean="0"/>
              <a:t>だ。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「なんでこんな間違いを</a:t>
            </a:r>
            <a:r>
              <a:rPr kumimoji="1" lang="ja-JP" altLang="en-US" dirty="0" err="1" smtClean="0"/>
              <a:t>するんや</a:t>
            </a:r>
            <a:r>
              <a:rPr kumimoji="1" lang="ja-JP" altLang="en-US" dirty="0" smtClean="0"/>
              <a:t>、とか思っても言っちゃダメなんだよ。みんながんばってるからね。」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ja-JP" altLang="en-US" sz="2400" dirty="0" smtClean="0"/>
              <a:t>膨大な量の言語交流</a:t>
            </a:r>
            <a:r>
              <a:rPr kumimoji="1" lang="en-US" altLang="ja-JP" sz="2400" dirty="0" smtClean="0"/>
              <a:t>SNS</a:t>
            </a:r>
            <a:r>
              <a:rPr kumimoji="1" lang="ja-JP" altLang="en-US" sz="2400" dirty="0" smtClean="0"/>
              <a:t>からのデータから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</a:t>
            </a:r>
            <a:r>
              <a:rPr kumimoji="1" lang="ja-JP" altLang="en-US" sz="2400" dirty="0" smtClean="0"/>
              <a:t>金脈を見つけ出すのは一流の職人の仕事である。</a:t>
            </a:r>
            <a:endParaRPr kumimoji="1" lang="en-US" altLang="ja-JP" sz="2400" dirty="0" smtClean="0"/>
          </a:p>
          <a:p>
            <a:r>
              <a:rPr kumimoji="1" lang="ja-JP" altLang="en-US" dirty="0" smtClean="0"/>
              <a:t>「このデータを使った論文が</a:t>
            </a:r>
            <a:r>
              <a:rPr kumimoji="1" lang="en-US" altLang="ja-JP" dirty="0" smtClean="0"/>
              <a:t>Accept</a:t>
            </a:r>
            <a:r>
              <a:rPr kumimoji="1" lang="ja-JP" altLang="en-US" dirty="0" smtClean="0"/>
              <a:t>されたことを聞く度に、この仕事をしていてよかったと感じるんです。」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8115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コーパス読み込み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EB7EA04-46B5-431A-9BD0-3CB2D3518C66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2150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シリアライズされた</a:t>
            </a:r>
            <a:r>
              <a:rPr lang="en-US" altLang="ja-JP" dirty="0"/>
              <a:t>Python object</a:t>
            </a:r>
            <a:r>
              <a:rPr lang="ja-JP" altLang="en-US" dirty="0"/>
              <a:t>を読み込むには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Pickle </a:t>
            </a:r>
            <a:r>
              <a:rPr lang="en-US" altLang="ja-JP" dirty="0"/>
              <a:t>module</a:t>
            </a:r>
            <a:r>
              <a:rPr lang="ja-JP" altLang="en-US" dirty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import </a:t>
            </a:r>
            <a:r>
              <a:rPr lang="en-US" altLang="ja-JP" dirty="0" err="1"/>
              <a:t>cPickle</a:t>
            </a:r>
            <a:r>
              <a:rPr lang="en-US" altLang="ja-JP" dirty="0"/>
              <a:t> as </a:t>
            </a:r>
            <a:r>
              <a:rPr lang="en-US" altLang="ja-JP" dirty="0" smtClean="0"/>
              <a:t>pickle</a:t>
            </a:r>
            <a:br>
              <a:rPr lang="en-US" altLang="ja-JP" dirty="0" smtClean="0"/>
            </a:br>
            <a:r>
              <a:rPr lang="en-US" altLang="ja-JP" dirty="0" smtClean="0"/>
              <a:t>corpus </a:t>
            </a:r>
            <a:r>
              <a:rPr lang="en-US" altLang="ja-JP" dirty="0"/>
              <a:t>= </a:t>
            </a:r>
            <a:r>
              <a:rPr lang="en-US" altLang="ja-JP" dirty="0" err="1"/>
              <a:t>pickle.load</a:t>
            </a:r>
            <a:r>
              <a:rPr lang="en-US" altLang="ja-JP" dirty="0"/>
              <a:t>(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packedcorpus.pkl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, 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rb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)</a:t>
            </a:r>
          </a:p>
          <a:p>
            <a:pPr marL="220163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一文に対応</a:t>
            </a:r>
            <a:r>
              <a:rPr lang="ja-JP" altLang="en-US" dirty="0" smtClean="0"/>
              <a:t>する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が入っている</a:t>
            </a:r>
            <a:r>
              <a:rPr lang="en-US" altLang="ja-JP" dirty="0" smtClean="0"/>
              <a:t>list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training_words</a:t>
            </a:r>
            <a:r>
              <a:rPr lang="en-US" altLang="ja-JP" dirty="0" smtClean="0"/>
              <a:t>”, “</a:t>
            </a:r>
            <a:r>
              <a:rPr lang="en-US" altLang="ja-JP" dirty="0" err="1" smtClean="0"/>
              <a:t>test_words</a:t>
            </a:r>
            <a:r>
              <a:rPr lang="en-US" altLang="ja-JP" dirty="0" smtClean="0"/>
              <a:t>” </a:t>
            </a:r>
            <a:br>
              <a:rPr lang="en-US" altLang="ja-JP" dirty="0" smtClean="0"/>
            </a:br>
            <a:r>
              <a:rPr lang="en-US" altLang="ja-JP" dirty="0" smtClean="0"/>
              <a:t>value = [“tokenized”, “sentence”, …]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correction_pair</a:t>
            </a:r>
            <a:r>
              <a:rPr lang="en-US" altLang="ja-JP" dirty="0" smtClean="0"/>
              <a:t>”, value = (“incorrect prep.”, “correct prep.”)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key “</a:t>
            </a:r>
            <a:r>
              <a:rPr lang="en-US" altLang="ja-JP" dirty="0" err="1" smtClean="0"/>
              <a:t>ppindex</a:t>
            </a:r>
            <a:r>
              <a:rPr lang="en-US" altLang="ja-JP" dirty="0" smtClean="0"/>
              <a:t>”, </a:t>
            </a:r>
            <a:br>
              <a:rPr lang="en-US" altLang="ja-JP" dirty="0" smtClean="0"/>
            </a:br>
            <a:r>
              <a:rPr lang="en-US" altLang="ja-JP" dirty="0" smtClean="0"/>
              <a:t>value = &lt;index of target preposition in tokenized sentence&gt;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ここからの流れ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72FBE48-870A-48D5-9964-DEEFA794BDEE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コーパスを読み込む</a:t>
            </a:r>
          </a:p>
          <a:p>
            <a:r>
              <a:rPr lang="ja-JP" altLang="en-US" dirty="0"/>
              <a:t>素性関数をつくる ← これから</a:t>
            </a:r>
          </a:p>
          <a:p>
            <a:r>
              <a:rPr lang="ja-JP" altLang="en-US" dirty="0"/>
              <a:t>学習事例をつくる</a:t>
            </a:r>
          </a:p>
          <a:p>
            <a:r>
              <a:rPr lang="en-US" altLang="ja-JP" dirty="0"/>
              <a:t>Classifier</a:t>
            </a:r>
            <a:r>
              <a:rPr lang="ja-JP" altLang="en-US" dirty="0"/>
              <a:t>を学習させる</a:t>
            </a:r>
          </a:p>
          <a:p>
            <a:r>
              <a:rPr lang="ja-JP" altLang="en-US" dirty="0"/>
              <a:t>テストをする</a:t>
            </a:r>
          </a:p>
          <a:p>
            <a:r>
              <a:rPr lang="ja-JP" altLang="en-US" dirty="0"/>
              <a:t>結果を眺める→エラー分析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0"/>
            <a:ext cx="6502400" cy="984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Supervised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による</a:t>
            </a:r>
            <a:endParaRPr lang="en-US" altLang="ja-JP" dirty="0" smtClean="0"/>
          </a:p>
          <a:p>
            <a:r>
              <a:rPr lang="ja-JP" altLang="en-US" dirty="0" smtClean="0"/>
              <a:t>最大エントロピー法分類器</a:t>
            </a:r>
            <a:endParaRPr lang="en-US" altLang="ja-JP" dirty="0" smtClean="0"/>
          </a:p>
          <a:p>
            <a:r>
              <a:rPr lang="ja-JP" altLang="en-US" dirty="0" smtClean="0"/>
              <a:t>を用いた教師</a:t>
            </a:r>
            <a:r>
              <a:rPr lang="ja-JP" altLang="en-US" dirty="0"/>
              <a:t>あり</a:t>
            </a:r>
            <a:r>
              <a:rPr lang="ja-JP" altLang="en-US" dirty="0" smtClean="0"/>
              <a:t>分類問題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としての前置詞訂正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最大エントロピー法：概略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エントロピー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不確実さ、乱雑さの度合い。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 smtClean="0"/>
              <a:t>不確実な状態ほど、エントロピーは高くなる</a:t>
            </a:r>
            <a:endParaRPr lang="en-US" altLang="ja-JP" dirty="0" smtClean="0"/>
          </a:p>
          <a:p>
            <a:r>
              <a:rPr lang="ja-JP" altLang="en-US" dirty="0" smtClean="0"/>
              <a:t>最大エントロピーの原則</a:t>
            </a:r>
            <a:r>
              <a:rPr lang="en-US" altLang="ja-JP" dirty="0" smtClean="0"/>
              <a:t>: </a:t>
            </a:r>
            <a:r>
              <a:rPr lang="ja-JP" altLang="en-US" dirty="0" smtClean="0"/>
              <a:t>与えられた制約の中で、エントロピーを最大化するモデルを選ぶ。</a:t>
            </a:r>
            <a:endParaRPr lang="en-US" altLang="ja-JP" dirty="0" smtClean="0"/>
          </a:p>
          <a:p>
            <a:r>
              <a:rPr lang="ja-JP" altLang="en-US" dirty="0" smtClean="0"/>
              <a:t>例</a:t>
            </a:r>
            <a:r>
              <a:rPr lang="en-US" altLang="ja-JP" dirty="0" smtClean="0"/>
              <a:t>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</a:t>
            </a:r>
            <a:r>
              <a:rPr lang="ja-JP" altLang="en-US" dirty="0" err="1" smtClean="0"/>
              <a:t>さんのじゃんけん</a:t>
            </a:r>
            <a:r>
              <a:rPr lang="ja-JP" altLang="en-US" dirty="0" smtClean="0"/>
              <a:t>パターンをモデル化したい。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(1)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+ P(</a:t>
            </a:r>
            <a:r>
              <a:rPr lang="ja-JP" altLang="en-US" dirty="0" smtClean="0"/>
              <a:t>パー</a:t>
            </a:r>
            <a:r>
              <a:rPr lang="en-US" altLang="ja-JP" dirty="0" smtClean="0"/>
              <a:t>) = 1,  (2) P(</a:t>
            </a:r>
            <a:r>
              <a:rPr lang="ja-JP" altLang="en-US" dirty="0" smtClean="0"/>
              <a:t>グー）</a:t>
            </a:r>
            <a:r>
              <a:rPr lang="en-US" altLang="ja-JP" dirty="0" smtClean="0"/>
              <a:t>= 0.5</a:t>
            </a:r>
          </a:p>
          <a:p>
            <a:pPr lvl="1"/>
            <a:r>
              <a:rPr lang="ja-JP" altLang="en-US" dirty="0" smtClean="0"/>
              <a:t>最大エントロピーの原則に従うとすると、どちらのモデルが妥当か。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ア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0.1,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0.4,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イ</a:t>
            </a:r>
            <a:r>
              <a:rPr lang="en-US" altLang="ja-JP" dirty="0" smtClean="0"/>
              <a:t>) P(</a:t>
            </a:r>
            <a:r>
              <a:rPr lang="ja-JP" altLang="en-US" dirty="0" smtClean="0"/>
              <a:t>パー）</a:t>
            </a:r>
            <a:r>
              <a:rPr lang="en-US" altLang="ja-JP" dirty="0" smtClean="0"/>
              <a:t>= 0.25, P(</a:t>
            </a:r>
            <a:r>
              <a:rPr lang="ja-JP" altLang="en-US" dirty="0" smtClean="0"/>
              <a:t>チョキ</a:t>
            </a:r>
            <a:r>
              <a:rPr lang="en-US" altLang="ja-JP" dirty="0" smtClean="0"/>
              <a:t>) = 0.25, P(</a:t>
            </a:r>
            <a:r>
              <a:rPr lang="ja-JP" altLang="en-US" dirty="0" smtClean="0"/>
              <a:t>グー</a:t>
            </a:r>
            <a:r>
              <a:rPr lang="en-US" altLang="ja-JP" dirty="0" smtClean="0"/>
              <a:t>) = 0.5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15</a:t>
            </a:fld>
            <a:endParaRPr lang="en-US" altLang="ja-JP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08" y="2894923"/>
            <a:ext cx="33718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17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2: N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/>
              <a:t>P</a:t>
            </a:r>
            <a:r>
              <a:rPr kumimoji="1" lang="ja-JP" altLang="en-US" dirty="0" smtClean="0"/>
              <a:t>さんが、次のように文を書いたとする。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(block, scissors, block), 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(paper, scissors, paper)</a:t>
            </a:r>
          </a:p>
          <a:p>
            <a:pPr lvl="1"/>
            <a:r>
              <a:rPr kumimoji="1" lang="en-US" altLang="ja-JP" dirty="0"/>
              <a:t>L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(paper, scissors, paper), d</a:t>
            </a:r>
            <a:r>
              <a:rPr kumimoji="1" lang="en-US" altLang="ja-JP" baseline="-25000" dirty="0" smtClean="0"/>
              <a:t>4</a:t>
            </a:r>
            <a:r>
              <a:rPr kumimoji="1" lang="en-US" altLang="ja-JP" dirty="0" smtClean="0"/>
              <a:t>(block, paper, scissors)</a:t>
            </a:r>
          </a:p>
          <a:p>
            <a:pPr lvl="1"/>
            <a:r>
              <a:rPr kumimoji="1" lang="en-US" altLang="ja-JP" dirty="0"/>
              <a:t>P</a:t>
            </a:r>
            <a:r>
              <a:rPr kumimoji="1" lang="ja-JP" altLang="en-US" dirty="0" smtClean="0"/>
              <a:t>さん</a:t>
            </a:r>
            <a:r>
              <a:rPr kumimoji="1" lang="en-US" altLang="ja-JP" dirty="0" smtClean="0"/>
              <a:t>: d</a:t>
            </a:r>
            <a:r>
              <a:rPr kumimoji="1" lang="en-US" altLang="ja-JP" baseline="-25000" dirty="0" smtClean="0"/>
              <a:t>5</a:t>
            </a:r>
            <a:r>
              <a:rPr kumimoji="1" lang="en-US" altLang="ja-JP" dirty="0" smtClean="0"/>
              <a:t>(block, block, paper), d</a:t>
            </a:r>
            <a:r>
              <a:rPr kumimoji="1" lang="en-US" altLang="ja-JP" baseline="-25000" dirty="0" smtClean="0"/>
              <a:t>6</a:t>
            </a:r>
            <a:r>
              <a:rPr kumimoji="1" lang="en-US" altLang="ja-JP" dirty="0" smtClean="0"/>
              <a:t>(paper, scissors, block)</a:t>
            </a:r>
          </a:p>
          <a:p>
            <a:r>
              <a:rPr kumimoji="1" lang="ja-JP" altLang="en-US" dirty="0" smtClean="0"/>
              <a:t>今、</a:t>
            </a:r>
            <a:r>
              <a:rPr kumimoji="1" lang="en-US" altLang="ja-JP" dirty="0" smtClean="0"/>
              <a:t>d</a:t>
            </a:r>
            <a:r>
              <a:rPr kumimoji="1" lang="en-US" altLang="ja-JP" baseline="-25000" dirty="0"/>
              <a:t>x</a:t>
            </a:r>
            <a:r>
              <a:rPr kumimoji="1" lang="en-US" altLang="ja-JP" dirty="0" smtClean="0"/>
              <a:t>(block, scissors, paper)</a:t>
            </a:r>
            <a:r>
              <a:rPr kumimoji="1" lang="ja-JP" altLang="en-US" dirty="0" smtClean="0"/>
              <a:t>という文が来たとき、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さん、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さんによって書かれた確率はそれぞれいくらだろうか。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759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最大エントロピー法：例題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9134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素性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特徴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ベクトル</a:t>
            </a:r>
            <a:r>
              <a:rPr kumimoji="1" lang="en-US" altLang="ja-JP" b="1" dirty="0" smtClean="0"/>
              <a:t>x</a:t>
            </a:r>
            <a:r>
              <a:rPr kumimoji="1" lang="ja-JP" altLang="en-US" dirty="0" smtClean="0"/>
              <a:t>とそのラベル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)y</a:t>
            </a:r>
            <a:r>
              <a:rPr kumimoji="1" lang="ja-JP" altLang="en-US" dirty="0" smtClean="0"/>
              <a:t>を考えてみる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b="1" dirty="0"/>
              <a:t>x</a:t>
            </a:r>
            <a:r>
              <a:rPr kumimoji="1" lang="en-US" altLang="ja-JP" dirty="0" smtClean="0"/>
              <a:t>(x1,x2,…x9)</a:t>
            </a:r>
            <a:r>
              <a:rPr kumimoji="1" lang="ja-JP" altLang="en-US" dirty="0" smtClean="0"/>
              <a:t>を次のように定義する</a:t>
            </a:r>
            <a:endParaRPr kumimoji="1" lang="en-US" altLang="ja-JP" dirty="0" smtClean="0"/>
          </a:p>
          <a:p>
            <a:pPr lvl="2"/>
            <a:r>
              <a:rPr kumimoji="1" lang="en-US" altLang="ja-JP" dirty="0"/>
              <a:t>x</a:t>
            </a:r>
            <a:r>
              <a:rPr kumimoji="1" lang="en-US" altLang="ja-JP" dirty="0" smtClean="0"/>
              <a:t>1 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単語目に出現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x2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3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単語</a:t>
            </a:r>
            <a:r>
              <a:rPr kumimoji="1" lang="en-US" altLang="ja-JP" dirty="0"/>
              <a:t> “block”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4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5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6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“paper”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7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単語目に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8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x</a:t>
            </a:r>
            <a:r>
              <a:rPr kumimoji="1" lang="en-US" altLang="ja-JP" dirty="0" smtClean="0"/>
              <a:t>9 </a:t>
            </a:r>
            <a:r>
              <a:rPr kumimoji="1" lang="en-US" altLang="ja-JP" dirty="0"/>
              <a:t>= </a:t>
            </a:r>
            <a:r>
              <a:rPr kumimoji="1" lang="ja-JP" altLang="en-US" dirty="0" smtClean="0"/>
              <a:t>単語</a:t>
            </a:r>
            <a:r>
              <a:rPr kumimoji="1" lang="en-US" altLang="ja-JP" dirty="0" smtClean="0"/>
              <a:t> “scissors” </a:t>
            </a:r>
            <a:r>
              <a:rPr kumimoji="1" lang="ja-JP" altLang="en-US" dirty="0" smtClean="0"/>
              <a:t>が</a:t>
            </a:r>
            <a:r>
              <a:rPr kumimoji="1" lang="en-US" altLang="ja-JP" dirty="0"/>
              <a:t>3</a:t>
            </a:r>
            <a:r>
              <a:rPr kumimoji="1" lang="ja-JP" altLang="en-US" dirty="0" smtClean="0"/>
              <a:t>単語目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出現</a:t>
            </a:r>
            <a:endParaRPr kumimoji="1" lang="en-US" altLang="ja-JP" dirty="0"/>
          </a:p>
          <a:p>
            <a:pPr lvl="2"/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 = (1,0,1,0,0,0,0,1,0), label y: 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= </a:t>
            </a:r>
            <a:r>
              <a:rPr kumimoji="1" lang="en-US" altLang="ja-JP" dirty="0" smtClean="0"/>
              <a:t>(0,0,0,1,0,1,0,1,0</a:t>
            </a:r>
            <a:r>
              <a:rPr kumimoji="1" lang="en-US" altLang="ja-JP" dirty="0"/>
              <a:t>), </a:t>
            </a:r>
            <a:r>
              <a:rPr kumimoji="1" lang="en-US" altLang="ja-JP" dirty="0" smtClean="0"/>
              <a:t>label y: </a:t>
            </a:r>
            <a:r>
              <a:rPr kumimoji="1" lang="en-US" altLang="ja-JP" dirty="0"/>
              <a:t>N</a:t>
            </a:r>
            <a:r>
              <a:rPr kumimoji="1" lang="ja-JP" altLang="en-US" dirty="0" err="1" smtClean="0"/>
              <a:t>さん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d</a:t>
            </a:r>
            <a:r>
              <a:rPr kumimoji="1" lang="en-US" altLang="ja-JP" baseline="-25000" dirty="0" smtClean="0"/>
              <a:t>3</a:t>
            </a:r>
            <a:r>
              <a:rPr kumimoji="1" lang="en-US" altLang="ja-JP" dirty="0" smtClean="0"/>
              <a:t>〜d</a:t>
            </a:r>
            <a:r>
              <a:rPr kumimoji="1" lang="en-US" altLang="ja-JP" baseline="-25000" dirty="0" smtClean="0"/>
              <a:t>6</a:t>
            </a:r>
            <a:r>
              <a:rPr kumimoji="1" lang="ja-JP" altLang="en-US" dirty="0" smtClean="0"/>
              <a:t>を素性ベクトルとラベルで現してみよう。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2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733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最大エントロピー法：分類・まとめ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素性とラベルのペアをもとに、新しい文のラベルを推定する。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計算は省略しますが気になる人は以下を参考にしてください。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言語処理のための機械学習入門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高村大也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確率的言語モデル（北研二　著）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朱鷺の杜</a:t>
            </a:r>
            <a:r>
              <a:rPr kumimoji="1" lang="en-US" altLang="ja-JP" dirty="0" smtClean="0"/>
              <a:t> (http</a:t>
            </a:r>
            <a:r>
              <a:rPr kumimoji="1" lang="en-US" altLang="ja-JP" dirty="0"/>
              <a:t>://</a:t>
            </a:r>
            <a:r>
              <a:rPr kumimoji="1" lang="en-US" altLang="ja-JP" dirty="0" err="1"/>
              <a:t>ibisforest.org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index.php</a:t>
            </a:r>
            <a:r>
              <a:rPr kumimoji="1" lang="en-US" altLang="ja-JP" dirty="0"/>
              <a:t>?</a:t>
            </a:r>
            <a:r>
              <a:rPr kumimoji="1" lang="ja-JP" altLang="en-US" dirty="0"/>
              <a:t>最大</a:t>
            </a:r>
            <a:r>
              <a:rPr kumimoji="1" lang="ja-JP" altLang="en-US" dirty="0" smtClean="0"/>
              <a:t>エントロピー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先ほどの例だと、</a:t>
            </a:r>
            <a:endParaRPr kumimoji="1" lang="en-US" altLang="ja-JP" dirty="0" smtClean="0"/>
          </a:p>
          <a:p>
            <a:pPr lvl="2"/>
            <a:r>
              <a:rPr kumimoji="1" lang="en-US" altLang="ja-JP" dirty="0" err="1" smtClean="0"/>
              <a:t>Pr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N|d</a:t>
            </a:r>
            <a:r>
              <a:rPr kumimoji="1" lang="en-US" altLang="ja-JP" baseline="-25000" dirty="0" err="1" smtClean="0"/>
              <a:t>x</a:t>
            </a:r>
            <a:r>
              <a:rPr kumimoji="1" lang="en-US" altLang="ja-JP" dirty="0" smtClean="0"/>
              <a:t>] &gt; 0.99, </a:t>
            </a:r>
            <a:r>
              <a:rPr kumimoji="1" lang="en-US" altLang="ja-JP" dirty="0" err="1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0.005, </a:t>
            </a:r>
            <a:r>
              <a:rPr kumimoji="1" lang="en-US" altLang="ja-JP" dirty="0" err="1" smtClean="0"/>
              <a:t>Pr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N|d</a:t>
            </a:r>
            <a:r>
              <a:rPr kumimoji="1" lang="en-US" altLang="ja-JP" baseline="-25000" dirty="0" err="1"/>
              <a:t>x</a:t>
            </a:r>
            <a:r>
              <a:rPr kumimoji="1" lang="en-US" altLang="ja-JP" dirty="0"/>
              <a:t>] </a:t>
            </a:r>
            <a:r>
              <a:rPr kumimoji="1" lang="en-US" altLang="ja-JP" dirty="0" smtClean="0"/>
              <a:t>&lt;&lt; 0.005</a:t>
            </a:r>
          </a:p>
          <a:p>
            <a:pPr marL="185737" lvl="0" indent="0">
              <a:buClr>
                <a:srgbClr val="6585CF">
                  <a:lumMod val="75000"/>
                </a:srgbClr>
              </a:buClr>
              <a:buNone/>
            </a:pP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   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となり、</a:t>
            </a:r>
            <a:r>
              <a:rPr kumimoji="1" lang="en-US" altLang="ja-JP" dirty="0" smtClean="0">
                <a:solidFill>
                  <a:srgbClr val="7E6BC9">
                    <a:lumMod val="25000"/>
                  </a:srgbClr>
                </a:solidFill>
              </a:rPr>
              <a:t>N</a:t>
            </a:r>
            <a:r>
              <a:rPr kumimoji="1" lang="ja-JP" altLang="en-US" dirty="0" smtClean="0">
                <a:solidFill>
                  <a:srgbClr val="7E6BC9">
                    <a:lumMod val="25000"/>
                  </a:srgbClr>
                </a:solidFill>
              </a:rPr>
              <a:t>さんによって書かれた可能性が高いことがわかる</a:t>
            </a:r>
            <a:endParaRPr kumimoji="1" lang="en-US" altLang="ja-JP" dirty="0" smtClean="0">
              <a:solidFill>
                <a:srgbClr val="7E6BC9">
                  <a:lumMod val="25000"/>
                </a:srgbClr>
              </a:solidFill>
            </a:endParaRPr>
          </a:p>
          <a:p>
            <a:pPr>
              <a:buClr>
                <a:srgbClr val="6585CF">
                  <a:lumMod val="75000"/>
                </a:srgbClr>
              </a:buClr>
            </a:pPr>
            <a:r>
              <a:rPr kumimoji="1" lang="ja-JP" altLang="en-US" dirty="0" smtClean="0">
                <a:solidFill>
                  <a:srgbClr val="FF0000"/>
                </a:solidFill>
              </a:rPr>
              <a:t>素性の定義がとても重要</a:t>
            </a:r>
            <a:endParaRPr kumimoji="1" lang="en-US" altLang="ja-JP" dirty="0">
              <a:solidFill>
                <a:srgbClr val="7E6BC9">
                  <a:lumMod val="25000"/>
                </a:srgb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04" y="2860576"/>
            <a:ext cx="7741320" cy="938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9D2D78-C182-4C73-A5DD-18ECD1D1B49E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3997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74D07E-A068-4EEC-A1FE-EC790BDA7BB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24578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265113" indent="-265113">
              <a:tabLst>
                <a:tab pos="542925" algn="l"/>
              </a:tabLst>
            </a:pPr>
            <a:r>
              <a:rPr lang="en-US" altLang="ja-JP" dirty="0"/>
              <a:t>NLTK</a:t>
            </a:r>
            <a:r>
              <a:rPr lang="ja-JP" altLang="en-US" dirty="0" err="1"/>
              <a:t>には</a:t>
            </a:r>
            <a:r>
              <a:rPr lang="ja-JP" altLang="en-US" dirty="0"/>
              <a:t>各種の機械学習アルゴリズムが含まれている</a:t>
            </a:r>
          </a:p>
          <a:p>
            <a:pPr marL="842963" lvl="1"/>
            <a:r>
              <a:rPr lang="en-US" altLang="ja-JP" dirty="0">
                <a:latin typeface="Consolas" pitchFamily="49" charset="0"/>
                <a:cs typeface="Consolas" pitchFamily="49" charset="0"/>
                <a:sym typeface="Consolas Bold" charset="0"/>
              </a:rPr>
              <a:t>nltk.classify.*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標準化された素性フォーマット</a:t>
            </a:r>
            <a:r>
              <a:rPr lang="en-US" altLang="ja-JP" dirty="0"/>
              <a:t>, </a:t>
            </a:r>
            <a:r>
              <a:rPr lang="ja-JP" altLang="en-US" dirty="0"/>
              <a:t>簡易的な評価が</a:t>
            </a:r>
            <a:r>
              <a:rPr lang="ja-JP" altLang="en-US" dirty="0" smtClean="0"/>
              <a:t>行える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今回は</a:t>
            </a:r>
            <a:r>
              <a:rPr lang="ja-JP" altLang="en-US" dirty="0" smtClean="0"/>
              <a:t>最大エントロピー法分類器（</a:t>
            </a:r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）を用いる</a:t>
            </a:r>
            <a:endParaRPr lang="en-US" altLang="ja-JP" dirty="0" smtClean="0"/>
          </a:p>
          <a:p>
            <a:pPr marL="225425"/>
            <a:r>
              <a:rPr lang="en-US" altLang="ja-JP" dirty="0" err="1" smtClean="0"/>
              <a:t>MaxentClassifier</a:t>
            </a:r>
            <a:r>
              <a:rPr lang="ja-JP" altLang="en-US" dirty="0" smtClean="0"/>
              <a:t>は教師あり分類器である</a:t>
            </a:r>
            <a:endParaRPr lang="en-US" altLang="ja-JP" dirty="0"/>
          </a:p>
          <a:p>
            <a:pPr marL="842963" lvl="1"/>
            <a:r>
              <a:rPr lang="ja-JP" altLang="en-US" dirty="0" smtClean="0"/>
              <a:t>正解ラベルと素性集合が学習データとして必要</a:t>
            </a:r>
            <a:endParaRPr lang="en-US" altLang="ja-JP" dirty="0" smtClean="0"/>
          </a:p>
          <a:p>
            <a:pPr marL="842963" lvl="1"/>
            <a:r>
              <a:rPr lang="ja-JP" altLang="en-US" dirty="0"/>
              <a:t>学習</a:t>
            </a:r>
            <a:r>
              <a:rPr lang="ja-JP" altLang="en-US" dirty="0" smtClean="0"/>
              <a:t>事例（</a:t>
            </a:r>
            <a:r>
              <a:rPr lang="en-US" altLang="ja-JP" dirty="0" smtClean="0"/>
              <a:t>Training</a:t>
            </a:r>
            <a:r>
              <a:rPr lang="ja-JP" altLang="en-US" dirty="0"/>
              <a:t> </a:t>
            </a:r>
            <a:r>
              <a:rPr lang="en-US" altLang="ja-JP" dirty="0" smtClean="0"/>
              <a:t>Examples</a:t>
            </a:r>
            <a:r>
              <a:rPr lang="ja-JP" altLang="en-US" dirty="0" smtClean="0"/>
              <a:t>）はラベルと素性集合の組</a:t>
            </a:r>
            <a:endParaRPr lang="en-US" altLang="ja-JP" dirty="0"/>
          </a:p>
          <a:p>
            <a:pPr marL="842963" lvl="1"/>
            <a:r>
              <a:rPr lang="en-US" altLang="ja-JP" dirty="0" smtClean="0"/>
              <a:t>CLC</a:t>
            </a:r>
            <a:r>
              <a:rPr lang="ja-JP" altLang="en-US" dirty="0" smtClean="0"/>
              <a:t>コーパスは訂正情報付き！正解ラベルはある</a:t>
            </a:r>
            <a:endParaRPr lang="en-US" altLang="ja-JP" dirty="0" smtClean="0"/>
          </a:p>
          <a:p>
            <a:pPr marL="842963" lvl="1"/>
            <a:r>
              <a:rPr lang="ja-JP" altLang="en-US" dirty="0" smtClean="0"/>
              <a:t>となると、残るはどのような素性を使うか</a:t>
            </a:r>
            <a:r>
              <a:rPr lang="en-US" altLang="ja-JP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32566"/>
          <a:stretch/>
        </p:blipFill>
        <p:spPr bwMode="auto">
          <a:xfrm>
            <a:off x="6574408" y="2500536"/>
            <a:ext cx="6561257" cy="7253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/>
              <a:t>What is NLTK?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8"/>
          <a:stretch/>
        </p:blipFill>
        <p:spPr>
          <a:xfrm>
            <a:off x="6493871" y="412304"/>
            <a:ext cx="6561257" cy="298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err="1" smtClean="0"/>
              <a:t>nltk.MaxentClassifier</a:t>
            </a:r>
            <a:r>
              <a:rPr lang="ja-JP" altLang="en-US" dirty="0" smtClean="0"/>
              <a:t>の</a:t>
            </a:r>
            <a:r>
              <a:rPr lang="ja-JP" altLang="en-US" dirty="0"/>
              <a:t>ための学習事例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1FC24041-9763-4A04-AC80-6D51DFB2EE78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2560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en-US" altLang="ja-JP" sz="3000" dirty="0" err="1"/>
              <a:t>nltk.classify</a:t>
            </a:r>
            <a:r>
              <a:rPr lang="ja-JP" altLang="en-US" sz="3000" dirty="0"/>
              <a:t>が扱える事例のフォーマット</a:t>
            </a:r>
          </a:p>
          <a:p>
            <a:pPr marL="525463" lvl="2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en-US" altLang="ja-JP" dirty="0" err="1"/>
              <a:t>training_set</a:t>
            </a:r>
            <a:r>
              <a:rPr lang="en-US" altLang="ja-JP" dirty="0"/>
              <a:t> = </a:t>
            </a:r>
            <a:br>
              <a:rPr lang="en-US" altLang="ja-JP" dirty="0"/>
            </a:br>
            <a:r>
              <a:rPr lang="en-US" altLang="ja-JP" dirty="0"/>
              <a:t>[({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 ({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</a:t>
            </a:r>
            <a:r>
              <a:rPr lang="en-US" altLang="ja-JP" dirty="0" err="1" smtClean="0"/>
              <a:t>value</a:t>
            </a:r>
            <a:r>
              <a:rPr lang="en-US" altLang="ja-JP" dirty="0" smtClean="0"/>
              <a:t>,</a:t>
            </a:r>
            <a:r>
              <a:rPr lang="en-US" altLang="ja-JP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err="1" smtClean="0"/>
              <a:t>feature</a:t>
            </a:r>
            <a:r>
              <a:rPr lang="en-US" altLang="ja-JP" dirty="0" err="1">
                <a:latin typeface="Helvetica"/>
              </a:rPr>
              <a:t>”</a:t>
            </a:r>
            <a:r>
              <a:rPr lang="en-US" altLang="ja-JP" dirty="0" err="1"/>
              <a:t>:value</a:t>
            </a:r>
            <a:r>
              <a:rPr lang="en-US" altLang="ja-JP" dirty="0"/>
              <a:t>,...}, label),</a:t>
            </a:r>
            <a:br>
              <a:rPr lang="en-US" altLang="ja-JP" dirty="0"/>
            </a:br>
            <a:r>
              <a:rPr lang="en-US" altLang="ja-JP" dirty="0"/>
              <a:t>...]</a:t>
            </a:r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 smtClean="0"/>
              <a:t>素性</a:t>
            </a:r>
            <a:r>
              <a:rPr lang="ja-JP" altLang="en-US" sz="3000" dirty="0"/>
              <a:t>集合</a:t>
            </a:r>
            <a:r>
              <a:rPr lang="en-US" altLang="ja-JP" sz="3000" dirty="0"/>
              <a:t>: 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{“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feature”: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value</a:t>
            </a:r>
            <a:r>
              <a:rPr lang="en-US" altLang="ja-JP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 “</a:t>
            </a:r>
            <a:r>
              <a:rPr lang="en-US" altLang="ja-JP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feature</a:t>
            </a:r>
            <a:r>
              <a:rPr lang="en-US" altLang="ja-JP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”:value</a:t>
            </a:r>
            <a:r>
              <a:rPr lang="en-US" altLang="ja-JP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Consolas Bold" charset="0"/>
              </a:rPr>
              <a:t>,...}</a:t>
            </a:r>
            <a:endParaRPr lang="en-US" altLang="ja-JP" sz="3000" dirty="0"/>
          </a:p>
          <a:p>
            <a:pPr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前置詞の正しさにはどんな素性</a:t>
            </a:r>
            <a:r>
              <a:rPr lang="en-US" altLang="ja-JP" sz="3000" dirty="0"/>
              <a:t>(</a:t>
            </a:r>
            <a:r>
              <a:rPr lang="ja-JP" altLang="en-US" sz="3000" dirty="0"/>
              <a:t>特徴量</a:t>
            </a:r>
            <a:r>
              <a:rPr lang="en-US" altLang="ja-JP" sz="3000" dirty="0"/>
              <a:t>)</a:t>
            </a:r>
            <a:r>
              <a:rPr lang="ja-JP" altLang="en-US" sz="3000" dirty="0"/>
              <a:t>が関係しているか</a:t>
            </a:r>
            <a:r>
              <a:rPr lang="en-US" altLang="ja-JP" sz="3000" dirty="0"/>
              <a:t>...</a:t>
            </a:r>
          </a:p>
          <a:p>
            <a:pPr marL="842963" lvl="1">
              <a:spcBef>
                <a:spcPts val="2300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前後の文脈</a:t>
            </a:r>
            <a:r>
              <a:rPr lang="en-US" altLang="ja-JP" sz="3000" dirty="0"/>
              <a:t>(</a:t>
            </a:r>
            <a:r>
              <a:rPr lang="ja-JP" altLang="en-US" sz="3000" dirty="0"/>
              <a:t>単語</a:t>
            </a:r>
            <a:r>
              <a:rPr lang="en-US" altLang="ja-JP" sz="3000" dirty="0"/>
              <a:t>)</a:t>
            </a:r>
            <a:r>
              <a:rPr lang="ja-JP" altLang="en-US" sz="3000" dirty="0"/>
              <a:t>や品詞は何なのか</a:t>
            </a:r>
          </a:p>
          <a:p>
            <a:pPr marL="842963" lvl="1">
              <a:spcBef>
                <a:spcPts val="1913"/>
              </a:spcBef>
              <a:tabLst>
                <a:tab pos="1304925" algn="l"/>
                <a:tab pos="2346325" algn="l"/>
              </a:tabLst>
            </a:pPr>
            <a:r>
              <a:rPr lang="ja-JP" altLang="en-US" sz="3000" dirty="0"/>
              <a:t>他にもっと良い素性は無いのだろうか</a:t>
            </a:r>
            <a:r>
              <a:rPr lang="en-US" altLang="ja-JP" sz="3000" dirty="0">
                <a:latin typeface="Helvetica"/>
              </a:rPr>
              <a:t>…</a:t>
            </a:r>
            <a:endParaRPr lang="en-US" altLang="ja-JP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素性を抽出する関数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C0D0107-E524-4D17-9FF7-E684CA8B8081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ある入力に対する素性を抽出する関数をつくる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文中の前置詞に対して</a:t>
            </a:r>
            <a:r>
              <a:rPr lang="en-US" altLang="ja-JP" dirty="0"/>
              <a:t>, </a:t>
            </a:r>
            <a:r>
              <a:rPr lang="ja-JP" altLang="en-US" dirty="0"/>
              <a:t>その前後の数単語をとらえたり</a:t>
            </a:r>
            <a:br>
              <a:rPr lang="ja-JP" altLang="en-US" dirty="0"/>
            </a:br>
            <a:r>
              <a:rPr lang="ja-JP" altLang="en-US" dirty="0"/>
              <a:t>それらの品詞を取得したり</a:t>
            </a:r>
            <a:r>
              <a:rPr lang="en-US" altLang="ja-JP" dirty="0">
                <a:latin typeface="Helvetica"/>
              </a:rPr>
              <a:t>…</a:t>
            </a: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簡単な素性関数</a:t>
            </a:r>
            <a:r>
              <a:rPr lang="en-US" altLang="ja-JP" dirty="0"/>
              <a:t>(</a:t>
            </a:r>
            <a:r>
              <a:rPr lang="ja-JP" altLang="en-US" dirty="0"/>
              <a:t>前置詞直後の単語</a:t>
            </a:r>
            <a:r>
              <a:rPr lang="en-US" altLang="ja-JP" dirty="0"/>
              <a:t>)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/>
              <a:t>def</a:t>
            </a:r>
            <a:r>
              <a:rPr lang="en-US" altLang="ja-JP" dirty="0"/>
              <a:t> successor(</a:t>
            </a:r>
            <a:r>
              <a:rPr lang="en-US" altLang="ja-JP" dirty="0" err="1"/>
              <a:t>sentence_list</a:t>
            </a:r>
            <a:r>
              <a:rPr lang="en-US" altLang="ja-JP" dirty="0"/>
              <a:t>, </a:t>
            </a:r>
            <a:r>
              <a:rPr lang="en-US" altLang="ja-JP" dirty="0" err="1"/>
              <a:t>ppindex</a:t>
            </a:r>
            <a:r>
              <a:rPr lang="en-US" altLang="ja-JP" dirty="0" smtClean="0"/>
              <a:t>):</a:t>
            </a:r>
            <a:br>
              <a:rPr lang="en-US" altLang="ja-JP" dirty="0" smtClean="0"/>
            </a:br>
            <a:r>
              <a:rPr lang="en-US" altLang="ja-JP" dirty="0" smtClean="0"/>
              <a:t>    return </a:t>
            </a:r>
            <a:r>
              <a:rPr lang="en-US" altLang="ja-JP" dirty="0"/>
              <a:t>{</a:t>
            </a:r>
            <a:r>
              <a:rPr lang="en-US" altLang="ja-JP" dirty="0">
                <a:latin typeface="Helvetica"/>
              </a:rPr>
              <a:t>“</a:t>
            </a:r>
            <a:r>
              <a:rPr lang="en-US" altLang="ja-JP" dirty="0" err="1"/>
              <a:t>succ</a:t>
            </a:r>
            <a:r>
              <a:rPr lang="en-US" altLang="ja-JP" dirty="0"/>
              <a:t>_%s</a:t>
            </a:r>
            <a:r>
              <a:rPr lang="en-US" altLang="ja-JP" dirty="0">
                <a:latin typeface="Helvetica"/>
              </a:rPr>
              <a:t>”</a:t>
            </a:r>
            <a:r>
              <a:rPr lang="en-US" altLang="ja-JP" dirty="0"/>
              <a:t>%(</a:t>
            </a:r>
            <a:r>
              <a:rPr lang="en-US" altLang="ja-JP" dirty="0" err="1"/>
              <a:t>sentence_list</a:t>
            </a:r>
            <a:r>
              <a:rPr lang="en-US" altLang="ja-JP" dirty="0"/>
              <a:t>[</a:t>
            </a:r>
            <a:r>
              <a:rPr lang="en-US" altLang="ja-JP" dirty="0" err="1"/>
              <a:t>ppindex</a:t>
            </a:r>
            <a:r>
              <a:rPr lang="en-US" altLang="ja-JP" dirty="0"/>
              <a:t> + 1]): 1</a:t>
            </a:r>
            <a:r>
              <a:rPr lang="en-US" altLang="ja-JP" dirty="0" smtClean="0"/>
              <a:t>}</a:t>
            </a:r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endParaRPr lang="en-US" altLang="ja-JP" dirty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今回は二値素性</a:t>
            </a:r>
            <a:r>
              <a:rPr lang="en-US" altLang="ja-JP" dirty="0"/>
              <a:t>(on/off)</a:t>
            </a:r>
            <a:r>
              <a:rPr lang="ja-JP" altLang="en-US" dirty="0"/>
              <a:t>のみを</a:t>
            </a:r>
            <a:r>
              <a:rPr lang="ja-JP" altLang="en-US" dirty="0" smtClean="0"/>
              <a:t>用いる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素性抽出関数の例</a:t>
            </a:r>
            <a:r>
              <a:rPr lang="en-US" altLang="ja-JP" dirty="0"/>
              <a:t>: </a:t>
            </a:r>
            <a:r>
              <a:rPr lang="ja-JP" altLang="en-US" dirty="0"/>
              <a:t>品詞素性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FE14128-5E12-4059-B7FD-1B3B87E43B2B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NLTK</a:t>
            </a:r>
            <a:r>
              <a:rPr lang="ja-JP" altLang="en-US" sz="3000" dirty="0" err="1"/>
              <a:t>には</a:t>
            </a:r>
            <a:r>
              <a:rPr lang="ja-JP" altLang="en-US" sz="3000" dirty="0"/>
              <a:t>各種</a:t>
            </a:r>
            <a:r>
              <a:rPr lang="en-US" altLang="ja-JP" sz="3000" dirty="0"/>
              <a:t>POS Tagger</a:t>
            </a:r>
            <a:r>
              <a:rPr lang="ja-JP" altLang="en-US" sz="3000" dirty="0"/>
              <a:t>が含まれている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今回は</a:t>
            </a:r>
            <a:r>
              <a:rPr lang="en-US" altLang="ja-JP" sz="3000" dirty="0" err="1"/>
              <a:t>PennTreeBank</a:t>
            </a:r>
            <a:r>
              <a:rPr lang="ja-JP" altLang="en-US" sz="3000" dirty="0"/>
              <a:t>で学習した</a:t>
            </a:r>
            <a:r>
              <a:rPr lang="en-US" altLang="ja-JP" sz="3000" dirty="0" err="1">
                <a:latin typeface="Consolas" pitchFamily="49" charset="0"/>
                <a:cs typeface="Consolas" pitchFamily="49" charset="0"/>
                <a:sym typeface="Consolas Bold" charset="0"/>
              </a:rPr>
              <a:t>nltk.pos_tag</a:t>
            </a:r>
            <a:r>
              <a:rPr lang="ja-JP" altLang="en-US" sz="3000" dirty="0"/>
              <a:t>を使う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使用例：</a:t>
            </a:r>
          </a:p>
          <a:p>
            <a:pPr marL="842963" lvl="1"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sentence: </a:t>
            </a:r>
            <a:r>
              <a:rPr lang="en-US" altLang="ja-JP" sz="3000" dirty="0" err="1"/>
              <a:t>str</a:t>
            </a:r>
            <a:r>
              <a:rPr lang="en-US" altLang="ja-JP" sz="3000" dirty="0"/>
              <a:t>, words: list</a:t>
            </a:r>
          </a:p>
          <a:p>
            <a:pPr marL="525463" lvl="2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words = </a:t>
            </a:r>
            <a:r>
              <a:rPr lang="en-US" altLang="ja-JP" dirty="0" err="1" smtClean="0"/>
              <a:t>nltk.word_tokenize</a:t>
            </a:r>
            <a:r>
              <a:rPr lang="en-US" altLang="ja-JP" dirty="0" smtClean="0"/>
              <a:t>(sentence)</a:t>
            </a:r>
            <a:br>
              <a:rPr lang="en-US" altLang="ja-JP" dirty="0" smtClean="0"/>
            </a:br>
            <a:r>
              <a:rPr lang="en-US" altLang="ja-JP" dirty="0" err="1" smtClean="0"/>
              <a:t>nltk.pos_tag</a:t>
            </a:r>
            <a:r>
              <a:rPr lang="en-US" altLang="ja-JP" dirty="0" smtClean="0"/>
              <a:t>(words</a:t>
            </a:r>
            <a:r>
              <a:rPr lang="en-US" altLang="ja-JP" dirty="0"/>
              <a:t>)</a:t>
            </a:r>
          </a:p>
          <a:p>
            <a:pPr marL="842963" lvl="1">
              <a:spcBef>
                <a:spcPts val="1900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sz="3000" dirty="0"/>
              <a:t>入力は単語単位のリスト</a:t>
            </a:r>
            <a:r>
              <a:rPr lang="en-US" altLang="ja-JP" sz="3000" dirty="0"/>
              <a:t>(</a:t>
            </a:r>
            <a:r>
              <a:rPr lang="en-US" altLang="ja-JP" sz="3000" dirty="0" err="1"/>
              <a:t>nltk.word_tokenize</a:t>
            </a:r>
            <a:r>
              <a:rPr lang="en-US" altLang="ja-JP" sz="3000" dirty="0"/>
              <a:t>(sentence))</a:t>
            </a:r>
          </a:p>
          <a:p>
            <a:pPr>
              <a:spcBef>
                <a:spcPts val="2275"/>
              </a:spcBef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3000" dirty="0"/>
              <a:t>feature_extractor.py </a:t>
            </a:r>
            <a:r>
              <a:rPr lang="ja-JP" altLang="en-US" sz="3000" dirty="0"/>
              <a:t>を参考に作ってみよう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6336" y="4084712"/>
            <a:ext cx="6665460" cy="2044149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words = [“The”, “cat”, “is”, …]</a:t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 = </a:t>
            </a:r>
            <a:r>
              <a:rPr lang="en-US" altLang="ja-JP" sz="2400" dirty="0" err="1">
                <a:latin typeface="Consolas" pitchFamily="49" charset="0"/>
                <a:cs typeface="Consolas" pitchFamily="49" charset="0"/>
                <a:sym typeface="Helvetica" charset="0"/>
              </a:rPr>
              <a:t>nltk.pos_tag</a:t>
            </a: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(words)</a:t>
            </a:r>
          </a:p>
          <a:p>
            <a:pPr marL="525463" lvl="2" algn="l">
              <a:spcBef>
                <a:spcPts val="1900"/>
              </a:spcBef>
              <a:spcAft>
                <a:spcPts val="1800"/>
              </a:spcAft>
              <a:buClr>
                <a:srgbClr val="6585CF">
                  <a:lumMod val="75000"/>
                </a:srgbClr>
              </a:buCl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tagged:</a:t>
            </a:r>
            <a:b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</a:br>
            <a:r>
              <a:rPr lang="en-US" altLang="ja-JP" sz="2400" dirty="0">
                <a:latin typeface="Consolas" pitchFamily="49" charset="0"/>
                <a:cs typeface="Consolas" pitchFamily="49" charset="0"/>
                <a:sym typeface="Helvetica" charset="0"/>
              </a:rPr>
              <a:t>[(“The”, “DT”), (“cat”, “NN”),…]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ja-JP" altLang="en-US" dirty="0" smtClean="0"/>
              <a:t>の前に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4A5ABDE8-4550-4BB5-A21A-BE600FAD52A2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25736" y="2355850"/>
            <a:ext cx="11953328" cy="6553200"/>
          </a:xfrm>
        </p:spPr>
        <p:txBody>
          <a:bodyPr anchor="t"/>
          <a:lstStyle/>
          <a:p>
            <a:r>
              <a:rPr kumimoji="1" lang="ja-JP" altLang="en-US" dirty="0" smtClean="0"/>
              <a:t>学習データとテストデータはあらかじめ分けておく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「正しい評価」をおこなうにはどのような状態が必要だろうか</a:t>
            </a:r>
            <a:endParaRPr kumimoji="1" lang="en-US" altLang="ja-JP" dirty="0"/>
          </a:p>
          <a:p>
            <a:pPr lvl="1"/>
            <a:r>
              <a:rPr kumimoji="1" lang="ja-JP" altLang="en-US" dirty="0" smtClean="0"/>
              <a:t>テストデータが学習データに含まれると何がまずい？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評価尺度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正解率（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）を評価尺度とする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accuracy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(num. of correct output) / (num. of input instances)</a:t>
            </a:r>
            <a:endParaRPr kumimoji="1" lang="en-US" altLang="ja-JP" dirty="0"/>
          </a:p>
          <a:p>
            <a:pPr lvl="1"/>
            <a:endParaRPr kumimoji="1"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分類器の学習・テストのしかた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学習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train(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numexamples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numiter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&lt;xxx&gt;):    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dictionaries&gt;</a:t>
            </a:r>
            <a:b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&lt;a list of strings&gt;</a:t>
            </a:r>
            <a:r>
              <a:rPr kumimoji="1" lang="en-US" altLang="ja-JP" sz="2400" dirty="0"/>
              <a:t/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trainset_labels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en-US" altLang="ja-JP" sz="2400" dirty="0"/>
              <a:t>  </a:t>
            </a:r>
            <a:br>
              <a:rPr kumimoji="1" lang="en-US" altLang="ja-JP" sz="2400" dirty="0"/>
            </a:br>
            <a:r>
              <a:rPr kumimoji="1" lang="en-US" altLang="ja-JP" sz="2400" dirty="0"/>
              <a:t>    classifier = 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nltk.MaxentClassifier.train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trainset</a:t>
            </a:r>
            <a:r>
              <a:rPr kumimoji="1" lang="en-US" altLang="ja-JP" sz="2400" dirty="0"/>
              <a:t>, algorithm="IIS", 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									</a:t>
            </a:r>
            <a:r>
              <a:rPr kumimoji="1" lang="en-US" altLang="ja-JP" sz="2400" dirty="0" err="1" smtClean="0"/>
              <a:t>max_iter</a:t>
            </a:r>
            <a:r>
              <a:rPr kumimoji="1" lang="en-US" altLang="ja-JP" sz="2400" dirty="0" smtClean="0"/>
              <a:t>=</a:t>
            </a:r>
            <a:r>
              <a:rPr kumimoji="1" lang="en-US" altLang="ja-JP" sz="2400" dirty="0" err="1" smtClean="0"/>
              <a:t>numiter</a:t>
            </a:r>
            <a:r>
              <a:rPr kumimoji="1" lang="en-US" altLang="ja-JP" sz="2400" dirty="0" smtClean="0"/>
              <a:t>)</a:t>
            </a:r>
            <a:endParaRPr kumimoji="1" lang="en-US" altLang="ja-JP" dirty="0" smtClean="0"/>
          </a:p>
          <a:p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2"/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test(classifier):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&lt;a list of dictionaries&gt;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= &lt;a list of strings&gt;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   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zip(</a:t>
            </a:r>
            <a:r>
              <a:rPr kumimoji="1"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testset_features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testset_labels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2400" dirty="0" smtClean="0"/>
              <a:t>    accuracy = </a:t>
            </a:r>
            <a:r>
              <a:rPr kumimoji="1" lang="en-US" altLang="ja-JP" sz="2400" dirty="0" err="1" smtClean="0"/>
              <a:t>nltk.classify.accuracy</a:t>
            </a:r>
            <a:r>
              <a:rPr kumimoji="1" lang="en-US" altLang="ja-JP" sz="2400" dirty="0" smtClean="0"/>
              <a:t>(classifier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testset</a:t>
            </a:r>
            <a:r>
              <a:rPr kumimoji="1" lang="en-US" altLang="ja-JP" sz="2400" dirty="0"/>
              <a:t>)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2300104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2346324"/>
            <a:ext cx="51482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 smtClean="0"/>
              <a:t>休憩？</a:t>
            </a:r>
            <a:endParaRPr lang="ja-JP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0"/>
          </p:nvPr>
        </p:nvSpPr>
        <p:spPr>
          <a:ln/>
        </p:spPr>
        <p:txBody>
          <a:bodyPr/>
          <a:lstStyle/>
          <a:p>
            <a:r>
              <a:rPr lang="ja-JP" altLang="en-US" dirty="0"/>
              <a:t>学習には時間がかかります。</a:t>
            </a:r>
          </a:p>
          <a:p>
            <a:r>
              <a:rPr lang="ja-JP" altLang="en-US" dirty="0"/>
              <a:t>終わらないかも・・</a:t>
            </a:r>
            <a:r>
              <a:rPr lang="ja-JP" altLang="en-US" dirty="0" smtClean="0"/>
              <a:t>・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評価</a:t>
            </a:r>
            <a:r>
              <a:rPr lang="en-US" altLang="ja-JP" dirty="0"/>
              <a:t>: </a:t>
            </a:r>
            <a:r>
              <a:rPr lang="ja-JP" altLang="en-US" dirty="0"/>
              <a:t>そのモデルで大丈夫</a:t>
            </a:r>
            <a:r>
              <a:rPr lang="en-US" altLang="ja-JP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9D3CB40-E20B-49ED-91F9-0F8BA9CA454A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30722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smtClean="0"/>
              <a:t>Accuracy</a:t>
            </a:r>
            <a:r>
              <a:rPr lang="ja-JP" altLang="en-US" dirty="0" smtClean="0"/>
              <a:t>はどうでしたか？</a:t>
            </a:r>
            <a:endParaRPr lang="en-US" altLang="ja-JP" dirty="0" smtClean="0"/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 err="1" smtClean="0"/>
              <a:t>MaxentClassifier</a:t>
            </a:r>
            <a:r>
              <a:rPr lang="ja-JP" altLang="en-US" dirty="0"/>
              <a:t>は多クラス分類器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本当</a:t>
            </a:r>
            <a:r>
              <a:rPr lang="ja-JP" altLang="en-US" dirty="0" smtClean="0"/>
              <a:t>は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at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だったのに</a:t>
            </a:r>
            <a:r>
              <a:rPr lang="ja-JP" altLang="en-US" dirty="0">
                <a:latin typeface="Helvetica"/>
              </a:rPr>
              <a:t>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in</a:t>
            </a:r>
            <a:r>
              <a:rPr lang="en-US" altLang="ja-JP" dirty="0" smtClean="0">
                <a:latin typeface="Helvetica"/>
              </a:rPr>
              <a:t>”</a:t>
            </a:r>
            <a:r>
              <a:rPr lang="en-US" altLang="ja-JP" dirty="0" smtClean="0"/>
              <a:t> </a:t>
            </a:r>
            <a:r>
              <a:rPr lang="ja-JP" altLang="en-US" dirty="0"/>
              <a:t>だと出力した場合</a:t>
            </a:r>
            <a:r>
              <a:rPr lang="ja-JP" altLang="en-US" dirty="0" smtClean="0"/>
              <a:t>と </a:t>
            </a:r>
            <a:r>
              <a:rPr lang="en-US" altLang="ja-JP" dirty="0" smtClean="0">
                <a:latin typeface="Helvetica"/>
              </a:rPr>
              <a:t>“</a:t>
            </a:r>
            <a:r>
              <a:rPr lang="en-US" altLang="ja-JP" dirty="0" smtClean="0"/>
              <a:t>on</a:t>
            </a:r>
            <a:r>
              <a:rPr lang="en-US" altLang="ja-JP" dirty="0" smtClean="0">
                <a:latin typeface="Helvetica"/>
              </a:rPr>
              <a:t>” </a:t>
            </a:r>
            <a:r>
              <a:rPr lang="ja-JP" altLang="en-US" dirty="0" smtClean="0"/>
              <a:t>だと</a:t>
            </a:r>
            <a:r>
              <a:rPr lang="ja-JP" altLang="en-US" dirty="0"/>
              <a:t>出力した場合はどちらが多いんだろう</a:t>
            </a:r>
            <a:r>
              <a:rPr lang="en-US" altLang="ja-JP" dirty="0" smtClean="0">
                <a:latin typeface="Helvetica"/>
              </a:rPr>
              <a:t>…</a:t>
            </a:r>
            <a:endParaRPr lang="en-US" altLang="ja-JP" dirty="0"/>
          </a:p>
          <a:p>
            <a:pPr marL="484188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b="0" dirty="0" smtClean="0"/>
              <a:t>	</a:t>
            </a:r>
            <a:r>
              <a:rPr lang="ja-JP" altLang="en-US" b="0" dirty="0" smtClean="0"/>
              <a:t>分類器が間違いやすいケースを特定したい！</a:t>
            </a:r>
            <a:endParaRPr lang="ja-JP" altLang="en-US" b="0" dirty="0"/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そこで混同行列</a:t>
            </a:r>
            <a:r>
              <a:rPr lang="en-US" altLang="ja-JP" dirty="0"/>
              <a:t>(Confusion Matrix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！</a:t>
            </a:r>
            <a:endParaRPr lang="en-US" altLang="ja-JP" dirty="0"/>
          </a:p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= 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[</a:t>
            </a:r>
            <a:r>
              <a:rPr lang="en-US" altLang="ja-JP" sz="2400" dirty="0" err="1" smtClean="0"/>
              <a:t>nltk.MaxentClassifier.classify</a:t>
            </a:r>
            <a:r>
              <a:rPr lang="en-US" altLang="ja-JP" sz="2400" dirty="0" smtClean="0"/>
              <a:t>(t) </a:t>
            </a:r>
            <a:r>
              <a:rPr lang="en-US" altLang="ja-JP" sz="2400" dirty="0"/>
              <a:t>for </a:t>
            </a:r>
            <a:r>
              <a:rPr lang="en-US" altLang="ja-JP" sz="2400" dirty="0" smtClean="0"/>
              <a:t>t </a:t>
            </a:r>
            <a:r>
              <a:rPr lang="en-US" altLang="ja-JP" sz="2400" dirty="0"/>
              <a:t>in </a:t>
            </a:r>
            <a:r>
              <a:rPr lang="en-US" altLang="ja-JP" sz="2400" dirty="0" err="1"/>
              <a:t>testset_features</a:t>
            </a:r>
            <a:r>
              <a:rPr lang="en-US" altLang="ja-JP" sz="2400" dirty="0" smtClean="0"/>
              <a:t>]</a:t>
            </a:r>
            <a:br>
              <a:rPr lang="en-US" altLang="ja-JP" sz="2400" dirty="0" smtClean="0"/>
            </a:br>
            <a:r>
              <a:rPr lang="en-US" altLang="ja-JP" sz="2400" dirty="0" smtClean="0"/>
              <a:t>cm </a:t>
            </a:r>
            <a:r>
              <a:rPr lang="en-US" altLang="ja-JP" sz="2400" dirty="0"/>
              <a:t>= </a:t>
            </a:r>
            <a:r>
              <a:rPr lang="en-US" altLang="ja-JP" sz="2400" dirty="0" err="1"/>
              <a:t>nltk.ConfusionMatrix</a:t>
            </a:r>
            <a:r>
              <a:rPr lang="en-US" altLang="ja-JP" sz="2400" dirty="0"/>
              <a:t>(</a:t>
            </a:r>
            <a:r>
              <a:rPr lang="en-US" altLang="ja-JP" sz="2400" dirty="0" err="1"/>
              <a:t>gold_labels</a:t>
            </a:r>
            <a:r>
              <a:rPr lang="en-US" altLang="ja-JP" sz="2400" dirty="0"/>
              <a:t>, </a:t>
            </a:r>
            <a:r>
              <a:rPr lang="en-US" altLang="ja-JP" sz="2400" dirty="0" err="1" smtClean="0"/>
              <a:t>classifier_outputs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smtClean="0"/>
              <a:t>print </a:t>
            </a:r>
            <a:r>
              <a:rPr lang="en-US" altLang="ja-JP" sz="2400" dirty="0"/>
              <a:t>cm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より</a:t>
            </a:r>
            <a:r>
              <a:rPr lang="ja-JP" altLang="en-US" dirty="0" smtClean="0"/>
              <a:t>良いモデルを求めて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51ECD0F-213E-4DC8-8B09-BB3C23AD1406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>
              <a:tabLst>
                <a:tab pos="1304925" algn="l"/>
                <a:tab pos="2346325" algn="l"/>
              </a:tabLst>
            </a:pPr>
            <a:r>
              <a:rPr lang="ja-JP" altLang="en-US" dirty="0"/>
              <a:t>どの素性が精度に寄与しているのか</a:t>
            </a:r>
            <a:r>
              <a:rPr lang="ja-JP" altLang="en-US" dirty="0" smtClean="0"/>
              <a:t>調べたい</a:t>
            </a:r>
            <a:r>
              <a:rPr lang="en-US" altLang="ja-JP" dirty="0" smtClean="0"/>
              <a:t>…</a:t>
            </a:r>
            <a:endParaRPr lang="ja-JP" altLang="en-US" dirty="0"/>
          </a:p>
          <a:p>
            <a:pPr marL="525463" lvl="2">
              <a:tabLst>
                <a:tab pos="1304925" algn="l"/>
                <a:tab pos="2346325" algn="l"/>
              </a:tabLst>
            </a:pPr>
            <a:r>
              <a:rPr lang="en-US" altLang="ja-JP" sz="2400" dirty="0" smtClean="0"/>
              <a:t>print </a:t>
            </a:r>
            <a:r>
              <a:rPr lang="en-US" altLang="ja-JP" sz="2400" dirty="0" err="1" smtClean="0"/>
              <a:t>nltk.MaxentClassifier.show_most_informative_features</a:t>
            </a:r>
            <a:r>
              <a:rPr lang="en-US" altLang="ja-JP" sz="2400" dirty="0" smtClean="0"/>
              <a:t>(n </a:t>
            </a:r>
            <a:r>
              <a:rPr lang="en-US" altLang="ja-JP" sz="2400" dirty="0"/>
              <a:t>= 10</a:t>
            </a:r>
            <a:r>
              <a:rPr lang="en-US" altLang="ja-JP" sz="2400" dirty="0" smtClean="0"/>
              <a:t>)</a:t>
            </a:r>
          </a:p>
          <a:p>
            <a:pPr marL="842963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個の素性とそのラベルが表示</a:t>
            </a:r>
            <a:r>
              <a:rPr lang="ja-JP" altLang="en-US" dirty="0" smtClean="0"/>
              <a:t>される</a:t>
            </a:r>
            <a:endParaRPr lang="en-US" altLang="ja-JP" dirty="0" smtClean="0"/>
          </a:p>
          <a:p>
            <a:pPr marL="225425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シンプルな素性では正しい文の特徴を捉えられないときがある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誤り事例や，元のコーパスをもう一度眺めてみる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そして考える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単語の活用形ではなく，原形を入れてみてはどうだろうか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 smtClean="0"/>
              <a:t>より広い範囲の構文的な情報を取り込むとどうなるだろうか</a:t>
            </a:r>
            <a:endParaRPr lang="en-US" altLang="ja-JP" dirty="0" smtClean="0"/>
          </a:p>
          <a:p>
            <a:pPr marL="848225" lvl="1">
              <a:tabLst>
                <a:tab pos="1304925" algn="l"/>
                <a:tab pos="2346325" algn="l"/>
              </a:tabLst>
            </a:pPr>
            <a:r>
              <a:rPr lang="ja-JP" altLang="en-US" dirty="0"/>
              <a:t>誤りの</a:t>
            </a:r>
            <a:r>
              <a:rPr lang="ja-JP" altLang="en-US" dirty="0" smtClean="0"/>
              <a:t>傾向は？素性</a:t>
            </a:r>
            <a:r>
              <a:rPr lang="ja-JP" altLang="en-US" dirty="0"/>
              <a:t>に</a:t>
            </a:r>
            <a:r>
              <a:rPr lang="ja-JP" altLang="en-US" dirty="0" smtClean="0"/>
              <a:t>取り込むにはどうするか・・・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おつかれさまでした！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また会う日まで・・・</a:t>
            </a:r>
            <a:endParaRPr kumimoji="1" lang="ja-JP" altLang="en-US" dirty="0"/>
          </a:p>
        </p:txBody>
      </p:sp>
      <p:pic>
        <p:nvPicPr>
          <p:cNvPr id="2050" name="Picture 2" descr="C:\Users\tuxedocat\Downloads\3505514132_4603ba56df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53" r="932"/>
          <a:stretch/>
        </p:blipFill>
        <p:spPr bwMode="auto">
          <a:xfrm>
            <a:off x="0" y="0"/>
            <a:ext cx="13004800" cy="75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8384" y="3815264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95000"/>
                  </a:schemeClr>
                </a:solidFill>
                <a:latin typeface="Consolas Bold" pitchFamily="49" charset="0"/>
                <a:cs typeface="Consolas Bold" pitchFamily="49" charset="0"/>
              </a:rPr>
              <a:t>Congratulations!!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latin typeface="Consolas Bold" pitchFamily="49" charset="0"/>
              <a:cs typeface="Consolas 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7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This is NLTK!!!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A3A97160-1141-4FA5-BED8-32139677434F}" type="slidenum">
              <a:rPr lang="en-US" altLang="ja-JP" smtClean="0"/>
              <a:pPr/>
              <a:t>3</a:t>
            </a:fld>
            <a:endParaRPr lang="en-US" altLang="ja-JP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Natural Language Tool Kit</a:t>
            </a:r>
          </a:p>
          <a:p>
            <a:r>
              <a:rPr lang="en-US" altLang="ja-JP" dirty="0" smtClean="0"/>
              <a:t>Python</a:t>
            </a:r>
            <a:r>
              <a:rPr lang="ja-JP" altLang="en-US" dirty="0" smtClean="0"/>
              <a:t>のための自然言語処理ライブラリ</a:t>
            </a:r>
          </a:p>
          <a:p>
            <a:r>
              <a:rPr lang="ja-JP" altLang="en-US" dirty="0" smtClean="0"/>
              <a:t>”</a:t>
            </a:r>
            <a:r>
              <a:rPr lang="en-US" altLang="ja-JP" dirty="0" smtClean="0"/>
              <a:t>Natural Language Processing with Python”</a:t>
            </a:r>
            <a:br>
              <a:rPr lang="en-US" altLang="ja-JP" dirty="0" smtClean="0"/>
            </a:br>
            <a:r>
              <a:rPr lang="ja-JP" altLang="en-US" dirty="0" smtClean="0"/>
              <a:t>「入門 自然言語処理」</a:t>
            </a:r>
            <a:br>
              <a:rPr lang="ja-JP" altLang="en-US" dirty="0" smtClean="0"/>
            </a:br>
            <a:r>
              <a:rPr lang="en-US" altLang="ja-JP" dirty="0" smtClean="0"/>
              <a:t>NLP</a:t>
            </a:r>
            <a:r>
              <a:rPr lang="ja-JP" altLang="en-US" dirty="0" smtClean="0"/>
              <a:t>の認知度を向上</a:t>
            </a:r>
            <a:r>
              <a:rPr lang="en-US" altLang="ja-JP" dirty="0" smtClean="0"/>
              <a:t>, </a:t>
            </a:r>
            <a:r>
              <a:rPr lang="ja-JP" altLang="en-US" dirty="0" smtClean="0"/>
              <a:t>門戸を広げた本</a:t>
            </a:r>
          </a:p>
          <a:p>
            <a:r>
              <a:rPr lang="ja-JP" altLang="en-US" dirty="0" smtClean="0"/>
              <a:t>現在</a:t>
            </a:r>
            <a:r>
              <a:rPr lang="en-US" altLang="ja-JP" dirty="0" smtClean="0"/>
              <a:t>, Python 2.5~2.7 </a:t>
            </a:r>
            <a:r>
              <a:rPr lang="ja-JP" altLang="en-US" dirty="0" smtClean="0"/>
              <a:t>で使うことができる</a:t>
            </a:r>
          </a:p>
          <a:p>
            <a:r>
              <a:rPr lang="ja-JP" altLang="en-US" dirty="0" smtClean="0"/>
              <a:t>気になったら</a:t>
            </a:r>
            <a:r>
              <a:rPr lang="en-US" altLang="ja-JP" dirty="0" smtClean="0"/>
              <a:t>… </a:t>
            </a:r>
            <a:r>
              <a:rPr lang="en-US" altLang="ja-JP" dirty="0" smtClean="0">
                <a:hlinkClick r:id="rId2"/>
              </a:rPr>
              <a:t>http://www.nltk.org/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pip install </a:t>
            </a:r>
            <a:r>
              <a:rPr lang="en-US" altLang="ja-JP" dirty="0" err="1" smtClean="0"/>
              <a:t>nltk</a:t>
            </a:r>
            <a:r>
              <a:rPr lang="en-US" altLang="ja-JP" dirty="0" smtClean="0"/>
              <a:t> </a:t>
            </a:r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はじめに</a:t>
            </a:r>
            <a:r>
              <a:rPr lang="en-US" altLang="ja-JP" dirty="0"/>
              <a:t>: </a:t>
            </a:r>
            <a:r>
              <a:rPr lang="ja-JP" altLang="en-US" dirty="0"/>
              <a:t>環境構築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pPr marL="525463" lvl="2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$</a:t>
            </a:r>
            <a:r>
              <a:rPr lang="en-US" altLang="ja-JP" dirty="0" err="1"/>
              <a:t>git</a:t>
            </a:r>
            <a:r>
              <a:rPr lang="en-US" altLang="ja-JP" dirty="0"/>
              <a:t> clone git://</a:t>
            </a:r>
            <a:r>
              <a:rPr lang="en-US" altLang="ja-JP" dirty="0" smtClean="0"/>
              <a:t>github.com/tuxedocat/ss2012.git</a:t>
            </a:r>
            <a:br>
              <a:rPr lang="en-US" altLang="ja-JP" dirty="0" smtClean="0"/>
            </a:br>
            <a:r>
              <a:rPr lang="en-US" altLang="ja-JP" dirty="0" smtClean="0"/>
              <a:t>$cd </a:t>
            </a:r>
            <a:r>
              <a:rPr lang="en-US" altLang="ja-JP" dirty="0"/>
              <a:t>ss2012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preprocessor.py, prepchecker.py, feature_extractor.py</a:t>
            </a:r>
            <a:br>
              <a:rPr lang="en-US" altLang="ja-JP" dirty="0"/>
            </a:br>
            <a:r>
              <a:rPr lang="en-US" altLang="ja-JP" dirty="0"/>
              <a:t>ss2012_slide, </a:t>
            </a:r>
            <a:r>
              <a:rPr lang="en-US" altLang="ja-JP" dirty="0" err="1"/>
              <a:t>wdiff_prep</a:t>
            </a:r>
            <a:r>
              <a:rPr lang="en-US" altLang="ja-JP" dirty="0"/>
              <a:t>, README.md </a:t>
            </a:r>
            <a:r>
              <a:rPr lang="ja-JP" altLang="en-US" dirty="0"/>
              <a:t>が入ります</a:t>
            </a:r>
          </a:p>
          <a:p>
            <a:pPr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お手元の</a:t>
            </a:r>
            <a:r>
              <a:rPr lang="en-US" altLang="ja-JP" dirty="0" err="1"/>
              <a:t>Macbook</a:t>
            </a:r>
            <a:r>
              <a:rPr lang="ja-JP" altLang="en-US" dirty="0" err="1"/>
              <a:t>には</a:t>
            </a:r>
            <a:r>
              <a:rPr lang="en-US" altLang="ja-JP" dirty="0"/>
              <a:t>...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en-US" altLang="ja-JP" dirty="0"/>
              <a:t> </a:t>
            </a:r>
            <a:r>
              <a:rPr lang="en-US" altLang="ja-JP" dirty="0" err="1"/>
              <a:t>nltk</a:t>
            </a:r>
            <a:r>
              <a:rPr lang="en-US" altLang="ja-JP" dirty="0"/>
              <a:t> 2.0.1, Python 2.7.2, </a:t>
            </a:r>
            <a:r>
              <a:rPr lang="en-US" altLang="ja-JP" dirty="0" err="1"/>
              <a:t>iPython</a:t>
            </a:r>
            <a:r>
              <a:rPr lang="en-US" altLang="ja-JP" dirty="0"/>
              <a:t> 0.12</a:t>
            </a:r>
            <a:r>
              <a:rPr lang="ja-JP" altLang="en-US" dirty="0"/>
              <a:t>が入っています</a:t>
            </a:r>
          </a:p>
          <a:p>
            <a:pPr marL="842963" lvl="1">
              <a:tabLst>
                <a:tab pos="1304925" algn="l"/>
                <a:tab pos="2346325" algn="l"/>
                <a:tab pos="1304925" algn="l"/>
                <a:tab pos="2346325" algn="l"/>
              </a:tabLst>
            </a:pPr>
            <a:r>
              <a:rPr lang="ja-JP" altLang="en-US" dirty="0"/>
              <a:t>エディタ等はお好きなものをお使いください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ja-JP" altLang="en-US" dirty="0"/>
              <a:t>大まか</a:t>
            </a:r>
            <a:r>
              <a:rPr lang="ja-JP" altLang="en-US" dirty="0" smtClean="0"/>
              <a:t>な流れ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D6D4CC2-C6EB-49AD-B7F5-B67EFB02643D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17410" name="Rectangle 2"/>
          <p:cNvSpPr>
            <a:spLocks noGrp="1" noChangeArrowheads="1"/>
          </p:cNvSpPr>
          <p:nvPr>
            <p:ph sz="quarter" idx="10"/>
          </p:nvPr>
        </p:nvSpPr>
        <p:spPr>
          <a:ln/>
        </p:spPr>
        <p:txBody>
          <a:bodyPr/>
          <a:lstStyle/>
          <a:p>
            <a:r>
              <a:rPr lang="ja-JP" altLang="en-US" sz="3000" dirty="0"/>
              <a:t>前処理：</a:t>
            </a:r>
            <a:r>
              <a:rPr lang="en-US" altLang="ja-JP" sz="3000" dirty="0"/>
              <a:t>CLC</a:t>
            </a:r>
            <a:r>
              <a:rPr lang="ja-JP" altLang="en-US" sz="3000" dirty="0"/>
              <a:t>コーパスを処理しやすいように料理する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学習データ・テストデータを作成する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素性関数をつくる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学習事例をつくる</a:t>
            </a:r>
          </a:p>
          <a:p>
            <a:pPr>
              <a:spcBef>
                <a:spcPts val="2275"/>
              </a:spcBef>
            </a:pPr>
            <a:r>
              <a:rPr lang="en-US" altLang="ja-JP" sz="3000" dirty="0" err="1"/>
              <a:t>MaxentClassifier</a:t>
            </a:r>
            <a:r>
              <a:rPr lang="en-US" altLang="ja-JP" sz="3000" dirty="0"/>
              <a:t> </a:t>
            </a:r>
            <a:r>
              <a:rPr lang="ja-JP" altLang="en-US" sz="3000" dirty="0"/>
              <a:t>を学習させる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テストデータに対して評価を行う</a:t>
            </a:r>
          </a:p>
          <a:p>
            <a:pPr>
              <a:spcBef>
                <a:spcPts val="2275"/>
              </a:spcBef>
            </a:pPr>
            <a:r>
              <a:rPr lang="ja-JP" altLang="en-US" sz="3000" dirty="0"/>
              <a:t>考察・エラー分析・改良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Cambridge Learner Corpus (CLC)</a:t>
            </a:r>
            <a:endParaRPr lang="en-US" altLang="ja-JP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smtClean="0"/>
              <a:t>Cambridge ESOL</a:t>
            </a:r>
            <a:r>
              <a:rPr lang="ja-JP" altLang="en-US" smtClean="0"/>
              <a:t>が実施している英語試験の回答を集めたもの</a:t>
            </a:r>
            <a:endParaRPr lang="en-US" altLang="ja-JP" smtClean="0"/>
          </a:p>
          <a:p>
            <a:pPr lvl="1"/>
            <a:r>
              <a:rPr lang="nl-NL" altLang="ja-JP" smtClean="0"/>
              <a:t>http://www.cambridgeesol.org/japan/</a:t>
            </a:r>
          </a:p>
          <a:p>
            <a:pPr lvl="1"/>
            <a:r>
              <a:rPr lang="en-US" altLang="ja-JP" smtClean="0"/>
              <a:t>135,000</a:t>
            </a:r>
            <a:r>
              <a:rPr lang="ja-JP" altLang="en-US" smtClean="0"/>
              <a:t>人の学習者</a:t>
            </a:r>
            <a:endParaRPr lang="en-US" altLang="ja-JP" smtClean="0"/>
          </a:p>
          <a:p>
            <a:pPr lvl="1"/>
            <a:r>
              <a:rPr lang="ja-JP" altLang="en-US" smtClean="0"/>
              <a:t>世界</a:t>
            </a:r>
            <a:r>
              <a:rPr lang="en-US" altLang="ja-JP" smtClean="0"/>
              <a:t>190</a:t>
            </a:r>
            <a:r>
              <a:rPr lang="ja-JP" altLang="en-US" smtClean="0"/>
              <a:t>カ国、</a:t>
            </a:r>
            <a:r>
              <a:rPr lang="en-US" altLang="ja-JP" smtClean="0"/>
              <a:t>130</a:t>
            </a:r>
            <a:r>
              <a:rPr lang="ja-JP" altLang="en-US" smtClean="0"/>
              <a:t>の異なる母語話者</a:t>
            </a:r>
            <a:endParaRPr lang="en-US" altLang="ja-JP" smtClean="0"/>
          </a:p>
          <a:p>
            <a:pPr lvl="1"/>
            <a:r>
              <a:rPr lang="ja-JP" altLang="en-US" smtClean="0"/>
              <a:t>一部のみ自由なアクセスが可能（他は</a:t>
            </a:r>
            <a:r>
              <a:rPr lang="en-US" altLang="ja-JP" smtClean="0"/>
              <a:t>Cambridge</a:t>
            </a:r>
            <a:r>
              <a:rPr lang="ja-JP" altLang="en-US" smtClean="0"/>
              <a:t>関係者のみ）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504" y="7829128"/>
            <a:ext cx="4502448" cy="9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のファイルを見てみよう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9072F37F-0858-4410-B78C-0378AE9149C3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人手で作成された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ファイル</a:t>
            </a:r>
            <a:endParaRPr lang="en-US" altLang="ja-JP" dirty="0" smtClean="0"/>
          </a:p>
          <a:p>
            <a:r>
              <a:rPr lang="en-US" altLang="ja-JP" dirty="0" smtClean="0"/>
              <a:t>80</a:t>
            </a:r>
            <a:r>
              <a:rPr lang="ja-JP" altLang="en-US" dirty="0" smtClean="0"/>
              <a:t>種類のエラータグ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 NS type=“RT”→ </a:t>
            </a:r>
            <a:r>
              <a:rPr lang="ja-JP" altLang="en-US" dirty="0" smtClean="0"/>
              <a:t>前置詞置換のエラー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8704"/>
            <a:ext cx="13004800" cy="56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40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前処理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4F6648-BBE0-4562-A19D-9C00ED809A7A}" type="slidenum">
              <a:rPr lang="en-US" altLang="ja-JP" smtClean="0"/>
              <a:pPr/>
              <a:t>8</a:t>
            </a:fld>
            <a:endParaRPr lang="en-US" altLang="ja-JP"/>
          </a:p>
        </p:txBody>
      </p:sp>
      <p:sp>
        <p:nvSpPr>
          <p:cNvPr id="18434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CLC</a:t>
            </a:r>
            <a:r>
              <a:rPr lang="ja-JP" altLang="en-US" dirty="0" smtClean="0"/>
              <a:t>コーパス（を下ごしらえしたもの：</a:t>
            </a:r>
            <a:r>
              <a:rPr lang="en-US" altLang="ja-JP" dirty="0" smtClean="0"/>
              <a:t>./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を読み込み，誤り・訂正情報を抽出する</a:t>
            </a:r>
          </a:p>
          <a:p>
            <a:pPr lvl="2"/>
            <a:r>
              <a:rPr lang="en-US" altLang="ja-JP" dirty="0" err="1" smtClean="0"/>
              <a:t>clc</a:t>
            </a:r>
            <a:r>
              <a:rPr lang="en-US" altLang="ja-JP" dirty="0" smtClean="0"/>
              <a:t> = open(“</a:t>
            </a:r>
            <a:r>
              <a:rPr lang="en-US" altLang="ja-JP" dirty="0" err="1" smtClean="0"/>
              <a:t>wdiff_prep</a:t>
            </a:r>
            <a:r>
              <a:rPr lang="en-US" altLang="ja-JP" dirty="0" smtClean="0"/>
              <a:t>”, “r”).read()</a:t>
            </a:r>
          </a:p>
          <a:p>
            <a:pPr lvl="1"/>
            <a:r>
              <a:rPr lang="ja-JP" altLang="en-US" dirty="0" smtClean="0"/>
              <a:t>これでリストに入る</a:t>
            </a:r>
            <a:r>
              <a:rPr lang="en-US" altLang="ja-JP" dirty="0" smtClean="0"/>
              <a:t>...</a:t>
            </a:r>
          </a:p>
          <a:p>
            <a:r>
              <a:rPr lang="ja-JP" altLang="en-US" dirty="0" smtClean="0"/>
              <a:t>このままでは段落単位なので</a:t>
            </a:r>
            <a:r>
              <a:rPr lang="en-US" altLang="ja-JP" dirty="0" smtClean="0"/>
              <a:t>,</a:t>
            </a:r>
            <a:r>
              <a:rPr lang="ja-JP" altLang="en-US" dirty="0" smtClean="0"/>
              <a:t>文単位に分割する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smtClean="0"/>
              <a:t>NLTK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簡易文分割関数がある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nltk.sent_tokenize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文字列型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から正規表現を用いて訂正情報などを抽出する</a:t>
            </a:r>
          </a:p>
          <a:p>
            <a:r>
              <a:rPr lang="ja-JP" altLang="en-US" dirty="0" smtClean="0"/>
              <a:t>後で処理しやすいように整形する</a:t>
            </a:r>
            <a:r>
              <a:rPr lang="en-US" altLang="ja-JP" dirty="0" smtClean="0"/>
              <a:t>…</a:t>
            </a:r>
          </a:p>
          <a:p>
            <a:endParaRPr lang="en-US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これが意外とめんどくさい</a:t>
            </a:r>
            <a:endParaRPr lang="ja-JP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mtClean="0"/>
              <a:t>／</a:t>
            </a:r>
            <a:r>
              <a:rPr lang="en-US" altLang="ja-JP" smtClean="0"/>
              <a:t>(^o^)</a:t>
            </a:r>
            <a:r>
              <a:rPr lang="ja-JP" altLang="en-US" smtClean="0"/>
              <a:t>＼ﾅﾝﾃｺｯﾀｲ</a:t>
            </a:r>
            <a:endParaRPr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ndows">
      <a:majorFont>
        <a:latin typeface="Verdana"/>
        <a:ea typeface="メイリオ"/>
        <a:cs typeface="ヒラギノ角ゴ ProN W3"/>
      </a:majorFont>
      <a:minorFont>
        <a:latin typeface="Arial"/>
        <a:ea typeface="メイリオ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374</TotalTime>
  <Pages>0</Pages>
  <Words>1171</Words>
  <Characters>0</Characters>
  <Application>Microsoft Office PowerPoint</Application>
  <PresentationFormat>Custom</PresentationFormat>
  <Lines>0</Lines>
  <Paragraphs>199</Paragraphs>
  <Slides>28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Title &amp; Subtitle</vt:lpstr>
      <vt:lpstr>Python/NLTKでつくる 英語前置詞誤り訂正器</vt:lpstr>
      <vt:lpstr>What is NLTK?</vt:lpstr>
      <vt:lpstr>This is NLTK!!!</vt:lpstr>
      <vt:lpstr>はじめに: 環境構築</vt:lpstr>
      <vt:lpstr>大まかな流れ</vt:lpstr>
      <vt:lpstr>Cambridge Learner Corpus (CLC)</vt:lpstr>
      <vt:lpstr>CLCのファイルを見てみよう</vt:lpstr>
      <vt:lpstr>前処理</vt:lpstr>
      <vt:lpstr>これが意外とめんどくさい</vt:lpstr>
      <vt:lpstr>…前処理はこちらでやります</vt:lpstr>
      <vt:lpstr>コーパス前処理職人の朝は早い</vt:lpstr>
      <vt:lpstr>コーパス読み込み</vt:lpstr>
      <vt:lpstr>ここからの流れ</vt:lpstr>
      <vt:lpstr>Supervised Classification</vt:lpstr>
      <vt:lpstr>最大エントロピー法：概略</vt:lpstr>
      <vt:lpstr>最大エントロピー法：例題</vt:lpstr>
      <vt:lpstr>最大エントロピー法：例題</vt:lpstr>
      <vt:lpstr>最大エントロピー法：分類・まとめ</vt:lpstr>
      <vt:lpstr>nltk.MaxentClassifier</vt:lpstr>
      <vt:lpstr>nltk.MaxentClassifierのための学習事例</vt:lpstr>
      <vt:lpstr>素性を抽出する関数</vt:lpstr>
      <vt:lpstr>素性抽出関数の例: 品詞素性</vt:lpstr>
      <vt:lpstr>評価の前に…</vt:lpstr>
      <vt:lpstr>分類器の学習・テストのしかた</vt:lpstr>
      <vt:lpstr>休憩？</vt:lpstr>
      <vt:lpstr>評価: そのモデルで大丈夫?</vt:lpstr>
      <vt:lpstr>より良いモデルを求めて…</vt:lpstr>
      <vt:lpstr>おつかれさまでした！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Python/NLTKでつくる 英語前置詞誤り訂正器</dc:title>
  <dc:creator>tuxedocat</dc:creator>
  <cp:lastModifiedBy>tuxedocat</cp:lastModifiedBy>
  <cp:revision>54</cp:revision>
  <dcterms:modified xsi:type="dcterms:W3CDTF">2012-03-08T02:05:31Z</dcterms:modified>
</cp:coreProperties>
</file>