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71" r:id="rId3"/>
    <p:sldId id="257" r:id="rId4"/>
    <p:sldId id="270" r:id="rId5"/>
    <p:sldId id="258" r:id="rId6"/>
    <p:sldId id="259" r:id="rId7"/>
    <p:sldId id="260" r:id="rId8"/>
    <p:sldId id="261" r:id="rId9"/>
    <p:sldId id="263" r:id="rId10"/>
    <p:sldId id="272" r:id="rId11"/>
    <p:sldId id="275" r:id="rId12"/>
    <p:sldId id="264" r:id="rId13"/>
    <p:sldId id="265" r:id="rId14"/>
    <p:sldId id="274" r:id="rId15"/>
    <p:sldId id="262" r:id="rId16"/>
    <p:sldId id="266" r:id="rId17"/>
    <p:sldId id="276" r:id="rId18"/>
    <p:sldId id="268" r:id="rId19"/>
    <p:sldId id="269" r:id="rId20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206" y="-9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647700" y="4749800"/>
            <a:ext cx="11687348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761863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647700" y="4749800"/>
            <a:ext cx="4881563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50800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A63503C-F0E3-499B-96F6-28CD624630E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25463" y="5021263"/>
            <a:ext cx="5184775" cy="3816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9794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871325" y="8763000"/>
            <a:ext cx="708025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4200">
                <a:solidFill>
                  <a:srgbClr val="9A9A9A"/>
                </a:solidFill>
                <a:latin typeface="+mn-lt"/>
                <a:ea typeface="メイリオ" pitchFamily="50" charset="-128"/>
                <a:cs typeface="メイリオ" pitchFamily="50" charset="-128"/>
                <a:sym typeface="Helvetica Light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9pPr>
          </a:lstStyle>
          <a:p>
            <a:fld id="{6E9D2D78-C182-4C73-A5DD-18ECD1D1B49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525736" y="2355850"/>
            <a:ext cx="11953328" cy="6553200"/>
          </a:xfrm>
        </p:spPr>
        <p:txBody>
          <a:bodyPr/>
          <a:lstStyle>
            <a:lvl1pPr marL="457200" indent="-271463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  <a:defRPr sz="2800">
                <a:solidFill>
                  <a:schemeClr val="accent5">
                    <a:lumMod val="25000"/>
                  </a:schemeClr>
                </a:solidFill>
              </a:defRPr>
            </a:lvl1pPr>
            <a:lvl2pPr marL="1173163" indent="-4572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  <a:defRPr sz="2800">
                <a:solidFill>
                  <a:schemeClr val="accent5">
                    <a:lumMod val="25000"/>
                  </a:schemeClr>
                </a:solidFill>
              </a:defRPr>
            </a:lvl2pPr>
            <a:lvl3pPr marL="715963" indent="0">
              <a:lnSpc>
                <a:spcPct val="100000"/>
              </a:lnSpc>
              <a:buClr>
                <a:schemeClr val="accent4">
                  <a:lumMod val="75000"/>
                </a:schemeClr>
              </a:buClr>
              <a:buFontTx/>
              <a:buNone/>
              <a:defRPr sz="2800">
                <a:solidFill>
                  <a:srgbClr val="0070C0"/>
                </a:solidFill>
                <a:latin typeface="Consolas" pitchFamily="49" charset="0"/>
                <a:cs typeface="Consolas" pitchFamily="49" charset="0"/>
              </a:defRPr>
            </a:lvl3pPr>
            <a:lvl4pPr marL="1162050" indent="0">
              <a:lnSpc>
                <a:spcPct val="100000"/>
              </a:lnSpc>
              <a:buClr>
                <a:schemeClr val="accent4">
                  <a:lumMod val="75000"/>
                </a:schemeClr>
              </a:buClr>
              <a:buFontTx/>
              <a:buNone/>
              <a:defRPr sz="2800">
                <a:solidFill>
                  <a:srgbClr val="0070C0"/>
                </a:solidFill>
                <a:latin typeface="Consolas" pitchFamily="49" charset="0"/>
                <a:cs typeface="Consolas" pitchFamily="49" charset="0"/>
              </a:defRPr>
            </a:lvl4pPr>
            <a:lvl5pPr marL="1162050" indent="0">
              <a:lnSpc>
                <a:spcPct val="100000"/>
              </a:lnSpc>
              <a:buClr>
                <a:schemeClr val="accent4">
                  <a:lumMod val="75000"/>
                </a:schemeClr>
              </a:buClr>
              <a:buFontTx/>
              <a:buNone/>
              <a:defRPr sz="2800">
                <a:solidFill>
                  <a:srgbClr val="0070C0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kumimoji="1" lang="en-US" altLang="ja-JP" dirty="0" smtClean="0"/>
              <a:t>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81839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69752" y="7785100"/>
            <a:ext cx="6531148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r">
              <a:defRPr sz="4000"/>
            </a:lvl1pPr>
          </a:lstStyle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4" name="Line 2"/>
          <p:cNvSpPr>
            <a:spLocks noChangeShapeType="1"/>
          </p:cNvSpPr>
          <p:nvPr userDrawn="1"/>
        </p:nvSpPr>
        <p:spPr bwMode="auto">
          <a:xfrm flipH="1">
            <a:off x="7543800" y="7975600"/>
            <a:ext cx="0" cy="142240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942263" y="8477250"/>
            <a:ext cx="4537075" cy="720725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5874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>
                <a:sym typeface="Helvetica" charset="0"/>
              </a:rPr>
              <a:t>Click to edit Master text styles</a:t>
            </a:r>
          </a:p>
          <a:p>
            <a:pPr lvl="1"/>
            <a:r>
              <a:rPr lang="en-US" altLang="ja-JP" dirty="0" smtClean="0">
                <a:sym typeface="Helvetica" charset="0"/>
              </a:rPr>
              <a:t>Second level</a:t>
            </a:r>
          </a:p>
          <a:p>
            <a:pPr lvl="2"/>
            <a:r>
              <a:rPr lang="en-US" altLang="ja-JP" dirty="0" smtClean="0">
                <a:sym typeface="Helvetica" charset="0"/>
              </a:rPr>
              <a:t>Third level</a:t>
            </a:r>
          </a:p>
          <a:p>
            <a:pPr lvl="3"/>
            <a:r>
              <a:rPr lang="en-US" altLang="ja-JP" dirty="0" smtClean="0">
                <a:sym typeface="Helvetica" charset="0"/>
              </a:rPr>
              <a:t>Fourth level</a:t>
            </a:r>
          </a:p>
          <a:p>
            <a:pPr lvl="4"/>
            <a:r>
              <a:rPr lang="en-US" altLang="ja-JP" dirty="0" smtClean="0">
                <a:sym typeface="Helvetica" charset="0"/>
              </a:rPr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0" r:id="rId2"/>
    <p:sldLayoutId id="2147483701" r:id="rId3"/>
    <p:sldLayoutId id="2147483702" r:id="rId4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accent5">
              <a:lumMod val="25000"/>
            </a:schemeClr>
          </a:solidFill>
          <a:latin typeface="+mj-lt"/>
          <a:ea typeface="メイリオ" pitchFamily="50" charset="-128"/>
          <a:cs typeface="メイリオ" pitchFamily="50" charset="-128"/>
          <a:sym typeface="Helvetica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Python/NLTK</a:t>
            </a: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でつくる</a:t>
            </a:r>
            <a:b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英語前置詞誤り訂正器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ja-JP" altLang="en-US" dirty="0"/>
              <a:t>奈良先端科学技術大学院大学</a:t>
            </a:r>
          </a:p>
          <a:p>
            <a:r>
              <a:rPr lang="ja-JP" altLang="en-US" dirty="0"/>
              <a:t>自然言語処理学研究室</a:t>
            </a:r>
          </a:p>
          <a:p>
            <a:endParaRPr lang="ja-JP" altLang="en-US" dirty="0"/>
          </a:p>
          <a:p>
            <a:r>
              <a:rPr lang="ja-JP" altLang="en-US" dirty="0"/>
              <a:t>スプリングセミナー</a:t>
            </a:r>
            <a:r>
              <a:rPr lang="en-US" altLang="ja-JP" dirty="0"/>
              <a:t>2012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ここからの流れ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872FBE48-870A-48D5-9964-DEEFA794BDEE}" type="slidenum">
              <a:rPr lang="en-US" altLang="ja-JP"/>
              <a:pPr/>
              <a:t>10</a:t>
            </a:fld>
            <a:endParaRPr lang="en-US" altLang="ja-JP"/>
          </a:p>
        </p:txBody>
      </p:sp>
      <p:sp>
        <p:nvSpPr>
          <p:cNvPr id="22530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r>
              <a:rPr lang="ja-JP" altLang="en-US" dirty="0"/>
              <a:t>コーパスを読み込む</a:t>
            </a:r>
          </a:p>
          <a:p>
            <a:r>
              <a:rPr lang="ja-JP" altLang="en-US" dirty="0"/>
              <a:t>素性関数をつくる ← これから</a:t>
            </a:r>
          </a:p>
          <a:p>
            <a:r>
              <a:rPr lang="ja-JP" altLang="en-US" dirty="0"/>
              <a:t>学習事例をつくる</a:t>
            </a:r>
          </a:p>
          <a:p>
            <a:r>
              <a:rPr lang="en-US" altLang="ja-JP" dirty="0"/>
              <a:t>Classifier</a:t>
            </a:r>
            <a:r>
              <a:rPr lang="ja-JP" altLang="en-US" dirty="0"/>
              <a:t>を学習させる</a:t>
            </a:r>
          </a:p>
          <a:p>
            <a:r>
              <a:rPr lang="ja-JP" altLang="en-US" dirty="0"/>
              <a:t>テストをする</a:t>
            </a:r>
          </a:p>
          <a:p>
            <a:r>
              <a:rPr lang="ja-JP" altLang="en-US" dirty="0"/>
              <a:t>結果を眺める→エラー分析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0"/>
            <a:ext cx="6502400" cy="984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/>
              <a:t>Supervised Classification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quarter" idx="10"/>
          </p:nvPr>
        </p:nvSpPr>
        <p:spPr>
          <a:ln/>
        </p:spPr>
        <p:txBody>
          <a:bodyPr/>
          <a:lstStyle/>
          <a:p>
            <a:r>
              <a:rPr lang="en-US" altLang="ja-JP" dirty="0" err="1"/>
              <a:t>nltk.classify</a:t>
            </a:r>
            <a:r>
              <a:rPr lang="ja-JP" altLang="en-US" dirty="0"/>
              <a:t>による教師あり分類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教師あり分類器のための学習事例・素性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574D07E-A068-4EEC-A1FE-EC790BDA7BBC}" type="slidenum">
              <a:rPr lang="en-US" altLang="ja-JP"/>
              <a:pPr/>
              <a:t>12</a:t>
            </a:fld>
            <a:endParaRPr lang="en-US" altLang="ja-JP"/>
          </a:p>
        </p:txBody>
      </p:sp>
      <p:sp>
        <p:nvSpPr>
          <p:cNvPr id="24578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r>
              <a:rPr lang="en-US" altLang="ja-JP" dirty="0"/>
              <a:t>NLTK</a:t>
            </a:r>
            <a:r>
              <a:rPr lang="ja-JP" altLang="en-US" dirty="0" err="1"/>
              <a:t>には</a:t>
            </a:r>
            <a:r>
              <a:rPr lang="ja-JP" altLang="en-US" dirty="0"/>
              <a:t>各種の機械学習アルゴリズムが含まれている</a:t>
            </a:r>
          </a:p>
          <a:p>
            <a:pPr marL="842963" lvl="1"/>
            <a:r>
              <a:rPr lang="en-US" altLang="ja-JP" dirty="0">
                <a:latin typeface="Consolas" pitchFamily="49" charset="0"/>
                <a:cs typeface="Consolas" pitchFamily="49" charset="0"/>
                <a:sym typeface="Consolas Bold" charset="0"/>
              </a:rPr>
              <a:t>nltk.classify.* 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標準化された素性フォーマット</a:t>
            </a:r>
            <a:r>
              <a:rPr lang="en-US" altLang="ja-JP" dirty="0"/>
              <a:t>, </a:t>
            </a:r>
            <a:r>
              <a:rPr lang="ja-JP" altLang="en-US" dirty="0"/>
              <a:t>簡易的な評価が行える</a:t>
            </a:r>
          </a:p>
          <a:p>
            <a:r>
              <a:rPr lang="ja-JP" altLang="en-US" dirty="0"/>
              <a:t>多クラス分類を行いたいので最大エントロピー法を用いる</a:t>
            </a:r>
          </a:p>
          <a:p>
            <a:r>
              <a:rPr lang="ja-JP" altLang="en-US" dirty="0"/>
              <a:t>そもそも素性</a:t>
            </a:r>
            <a:r>
              <a:rPr lang="en-US" altLang="ja-JP" dirty="0"/>
              <a:t>(</a:t>
            </a:r>
            <a:r>
              <a:rPr lang="ja-JP" altLang="en-US" dirty="0"/>
              <a:t>そせい</a:t>
            </a:r>
            <a:r>
              <a:rPr lang="en-US" altLang="ja-JP" dirty="0"/>
              <a:t>)</a:t>
            </a:r>
            <a:r>
              <a:rPr lang="ja-JP" altLang="en-US" dirty="0" err="1"/>
              <a:t>って</a:t>
            </a:r>
            <a:r>
              <a:rPr lang="ja-JP" altLang="en-US" dirty="0"/>
              <a:t>何</a:t>
            </a:r>
            <a:r>
              <a:rPr lang="en-US" altLang="ja-JP" dirty="0"/>
              <a:t>??</a:t>
            </a:r>
          </a:p>
          <a:p>
            <a:pPr marL="842963" lvl="1"/>
            <a:r>
              <a:rPr lang="ja-JP" altLang="en-US" dirty="0"/>
              <a:t>画像処理など他の分野では特徴量とも呼ぶ</a:t>
            </a:r>
          </a:p>
          <a:p>
            <a:pPr marL="842963" lvl="1"/>
            <a:r>
              <a:rPr lang="ja-JP" altLang="en-US" dirty="0"/>
              <a:t>例えば</a:t>
            </a:r>
            <a:r>
              <a:rPr lang="en-US" altLang="ja-JP" dirty="0"/>
              <a:t>, </a:t>
            </a:r>
            <a:r>
              <a:rPr lang="ja-JP" altLang="en-US" dirty="0"/>
              <a:t>ある単語の品詞や前後の単語</a:t>
            </a:r>
            <a:r>
              <a:rPr lang="en-US" altLang="ja-JP" dirty="0"/>
              <a:t>(</a:t>
            </a:r>
            <a:r>
              <a:rPr lang="ja-JP" altLang="en-US" dirty="0"/>
              <a:t>文脈</a:t>
            </a:r>
            <a:r>
              <a:rPr lang="en-US" altLang="ja-JP" dirty="0"/>
              <a:t>)</a:t>
            </a:r>
            <a:r>
              <a:rPr lang="ja-JP" altLang="en-US" dirty="0"/>
              <a:t>などを用いる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 err="1"/>
              <a:t>nltk.classify</a:t>
            </a:r>
            <a:r>
              <a:rPr lang="ja-JP" altLang="en-US" dirty="0"/>
              <a:t>のための学習事例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FC24041-9763-4A04-AC80-6D51DFB2EE78}" type="slidenum">
              <a:rPr lang="en-US" altLang="ja-JP"/>
              <a:pPr/>
              <a:t>13</a:t>
            </a:fld>
            <a:endParaRPr lang="en-US" altLang="ja-JP"/>
          </a:p>
        </p:txBody>
      </p:sp>
      <p:sp>
        <p:nvSpPr>
          <p:cNvPr id="25602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</a:tabLst>
            </a:pPr>
            <a:r>
              <a:rPr lang="en-US" altLang="ja-JP" sz="3000" dirty="0" err="1"/>
              <a:t>nltk.classify</a:t>
            </a:r>
            <a:r>
              <a:rPr lang="ja-JP" altLang="en-US" sz="3000" dirty="0"/>
              <a:t>が扱える事例のフォーマット</a:t>
            </a:r>
          </a:p>
          <a:p>
            <a:pPr marL="525463" lvl="2"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en-US" altLang="ja-JP" dirty="0" err="1"/>
              <a:t>training_set</a:t>
            </a:r>
            <a:r>
              <a:rPr lang="en-US" altLang="ja-JP" dirty="0"/>
              <a:t> = </a:t>
            </a:r>
            <a:br>
              <a:rPr lang="en-US" altLang="ja-JP" dirty="0"/>
            </a:br>
            <a:r>
              <a:rPr lang="en-US" altLang="ja-JP" dirty="0"/>
              <a:t>[({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:value,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:value</a:t>
            </a:r>
            <a:r>
              <a:rPr lang="en-US" altLang="ja-JP" dirty="0"/>
              <a:t>,...}, label),</a:t>
            </a:r>
            <a:br>
              <a:rPr lang="en-US" altLang="ja-JP" dirty="0"/>
            </a:br>
            <a:r>
              <a:rPr lang="en-US" altLang="ja-JP" dirty="0"/>
              <a:t> ({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:value,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:value</a:t>
            </a:r>
            <a:r>
              <a:rPr lang="en-US" altLang="ja-JP" dirty="0"/>
              <a:t>,...}, label),</a:t>
            </a:r>
            <a:br>
              <a:rPr lang="en-US" altLang="ja-JP" dirty="0"/>
            </a:br>
            <a:r>
              <a:rPr lang="en-US" altLang="ja-JP" dirty="0"/>
              <a:t>...]</a:t>
            </a:r>
          </a:p>
          <a:p>
            <a:pPr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/>
              <a:t>素性集合</a:t>
            </a:r>
            <a:r>
              <a:rPr lang="en-US" altLang="ja-JP" sz="3000" dirty="0"/>
              <a:t>: </a:t>
            </a:r>
            <a:r>
              <a:rPr lang="en-US" altLang="ja-JP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{“</a:t>
            </a:r>
            <a:r>
              <a:rPr lang="en-US" altLang="ja-JP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feature”:value,”feature”:value</a:t>
            </a:r>
            <a:r>
              <a:rPr lang="en-US" altLang="ja-JP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,...}</a:t>
            </a:r>
            <a:endParaRPr lang="en-US" altLang="ja-JP" sz="3000" dirty="0"/>
          </a:p>
          <a:p>
            <a:pPr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/>
              <a:t>前置詞の正しさにはどんな素性</a:t>
            </a:r>
            <a:r>
              <a:rPr lang="en-US" altLang="ja-JP" sz="3000" dirty="0"/>
              <a:t>(</a:t>
            </a:r>
            <a:r>
              <a:rPr lang="ja-JP" altLang="en-US" sz="3000" dirty="0"/>
              <a:t>特徴量</a:t>
            </a:r>
            <a:r>
              <a:rPr lang="en-US" altLang="ja-JP" sz="3000" dirty="0"/>
              <a:t>)</a:t>
            </a:r>
            <a:r>
              <a:rPr lang="ja-JP" altLang="en-US" sz="3000" dirty="0"/>
              <a:t>が関係しているか</a:t>
            </a:r>
            <a:r>
              <a:rPr lang="en-US" altLang="ja-JP" sz="3000" dirty="0"/>
              <a:t>...</a:t>
            </a:r>
          </a:p>
          <a:p>
            <a:pPr marL="842963" lvl="1"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/>
              <a:t>前後の文脈</a:t>
            </a:r>
            <a:r>
              <a:rPr lang="en-US" altLang="ja-JP" sz="3000" dirty="0"/>
              <a:t>(</a:t>
            </a:r>
            <a:r>
              <a:rPr lang="ja-JP" altLang="en-US" sz="3000" dirty="0"/>
              <a:t>単語</a:t>
            </a:r>
            <a:r>
              <a:rPr lang="en-US" altLang="ja-JP" sz="3000" dirty="0"/>
              <a:t>)</a:t>
            </a:r>
            <a:r>
              <a:rPr lang="ja-JP" altLang="en-US" sz="3000" dirty="0"/>
              <a:t>や品詞は何なのか</a:t>
            </a:r>
          </a:p>
          <a:p>
            <a:pPr marL="842963" lvl="1">
              <a:spcBef>
                <a:spcPts val="1913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/>
              <a:t>他にもっと良い素性は無いのだろうか</a:t>
            </a:r>
            <a:r>
              <a:rPr lang="en-US" altLang="ja-JP" sz="3000" dirty="0">
                <a:latin typeface="Helvetica"/>
              </a:rPr>
              <a:t>…</a:t>
            </a:r>
            <a:endParaRPr lang="en-US" altLang="ja-JP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素性を抽出する関数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C0D0107-E524-4D17-9FF7-E684CA8B8081}" type="slidenum">
              <a:rPr lang="en-US" altLang="ja-JP"/>
              <a:pPr/>
              <a:t>14</a:t>
            </a:fld>
            <a:endParaRPr lang="en-US" altLang="ja-JP"/>
          </a:p>
        </p:txBody>
      </p:sp>
      <p:sp>
        <p:nvSpPr>
          <p:cNvPr id="2662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ある入力に対する素性を抽出する関数をつくる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文中の前置詞に対して</a:t>
            </a:r>
            <a:r>
              <a:rPr lang="en-US" altLang="ja-JP" dirty="0"/>
              <a:t>, </a:t>
            </a:r>
            <a:r>
              <a:rPr lang="ja-JP" altLang="en-US" dirty="0"/>
              <a:t>その前後の数単語をとらえたり</a:t>
            </a:r>
            <a:br>
              <a:rPr lang="ja-JP" altLang="en-US" dirty="0"/>
            </a:br>
            <a:r>
              <a:rPr lang="ja-JP" altLang="en-US" dirty="0"/>
              <a:t>それらの品詞を取得したり</a:t>
            </a:r>
            <a:r>
              <a:rPr lang="en-US" altLang="ja-JP" dirty="0">
                <a:latin typeface="Helvetica"/>
              </a:rPr>
              <a:t>…</a:t>
            </a:r>
            <a:endParaRPr lang="en-US" altLang="ja-JP" dirty="0"/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簡単な素性関数</a:t>
            </a:r>
            <a:r>
              <a:rPr lang="en-US" altLang="ja-JP" dirty="0"/>
              <a:t>(</a:t>
            </a:r>
            <a:r>
              <a:rPr lang="ja-JP" altLang="en-US" dirty="0"/>
              <a:t>前置詞直後の単語</a:t>
            </a:r>
            <a:r>
              <a:rPr lang="en-US" altLang="ja-JP" dirty="0"/>
              <a:t>)</a:t>
            </a:r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err="1"/>
              <a:t>def</a:t>
            </a:r>
            <a:r>
              <a:rPr lang="en-US" altLang="ja-JP" dirty="0"/>
              <a:t> successor(</a:t>
            </a:r>
            <a:r>
              <a:rPr lang="en-US" altLang="ja-JP" dirty="0" err="1"/>
              <a:t>sentence_list</a:t>
            </a:r>
            <a:r>
              <a:rPr lang="en-US" altLang="ja-JP" dirty="0"/>
              <a:t>, </a:t>
            </a:r>
            <a:r>
              <a:rPr lang="en-US" altLang="ja-JP" dirty="0" err="1"/>
              <a:t>ppindex</a:t>
            </a:r>
            <a:r>
              <a:rPr lang="en-US" altLang="ja-JP" dirty="0"/>
              <a:t>):</a:t>
            </a:r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	return {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succ</a:t>
            </a:r>
            <a:r>
              <a:rPr lang="en-US" altLang="ja-JP" dirty="0"/>
              <a:t>_%s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%(</a:t>
            </a:r>
            <a:r>
              <a:rPr lang="en-US" altLang="ja-JP" dirty="0" err="1"/>
              <a:t>sentence_list</a:t>
            </a:r>
            <a:r>
              <a:rPr lang="en-US" altLang="ja-JP" dirty="0"/>
              <a:t>[</a:t>
            </a:r>
            <a:r>
              <a:rPr lang="en-US" altLang="ja-JP" dirty="0" err="1"/>
              <a:t>ppindex</a:t>
            </a:r>
            <a:r>
              <a:rPr lang="en-US" altLang="ja-JP" dirty="0"/>
              <a:t> + 1]): 1}</a:t>
            </a:r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今回は二値素性</a:t>
            </a:r>
            <a:r>
              <a:rPr lang="en-US" altLang="ja-JP" dirty="0"/>
              <a:t>(on/off)</a:t>
            </a:r>
            <a:r>
              <a:rPr lang="ja-JP" altLang="en-US" dirty="0"/>
              <a:t>のみを用いる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素性抽出関数の例</a:t>
            </a:r>
            <a:r>
              <a:rPr lang="en-US" altLang="ja-JP" dirty="0"/>
              <a:t>: </a:t>
            </a:r>
            <a:r>
              <a:rPr lang="ja-JP" altLang="en-US" dirty="0"/>
              <a:t>品詞素性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4FE14128-5E12-4059-B7FD-1B3B87E43B2B}" type="slidenum">
              <a:rPr lang="en-US" altLang="ja-JP"/>
              <a:pPr/>
              <a:t>15</a:t>
            </a:fld>
            <a:endParaRPr lang="en-US" altLang="ja-JP"/>
          </a:p>
        </p:txBody>
      </p:sp>
      <p:sp>
        <p:nvSpPr>
          <p:cNvPr id="27650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3000" dirty="0"/>
              <a:t>NLTK</a:t>
            </a:r>
            <a:r>
              <a:rPr lang="ja-JP" altLang="en-US" sz="3000" dirty="0" err="1"/>
              <a:t>には</a:t>
            </a:r>
            <a:r>
              <a:rPr lang="ja-JP" altLang="en-US" sz="3000" dirty="0"/>
              <a:t>各種</a:t>
            </a:r>
            <a:r>
              <a:rPr lang="en-US" altLang="ja-JP" sz="3000" dirty="0"/>
              <a:t>POS Tagger</a:t>
            </a:r>
            <a:r>
              <a:rPr lang="ja-JP" altLang="en-US" sz="3000" dirty="0"/>
              <a:t>が含まれている</a:t>
            </a:r>
          </a:p>
          <a:p>
            <a:pPr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sz="3000" dirty="0"/>
              <a:t>今回は</a:t>
            </a:r>
            <a:r>
              <a:rPr lang="en-US" altLang="ja-JP" sz="3000" dirty="0" err="1"/>
              <a:t>PennTreeBank</a:t>
            </a:r>
            <a:r>
              <a:rPr lang="ja-JP" altLang="en-US" sz="3000" dirty="0"/>
              <a:t>で学習した</a:t>
            </a:r>
            <a:r>
              <a:rPr lang="en-US" altLang="ja-JP" sz="3000" dirty="0" err="1">
                <a:latin typeface="Consolas" pitchFamily="49" charset="0"/>
                <a:cs typeface="Consolas" pitchFamily="49" charset="0"/>
                <a:sym typeface="Consolas Bold" charset="0"/>
              </a:rPr>
              <a:t>nltk.pos_tag</a:t>
            </a:r>
            <a:r>
              <a:rPr lang="ja-JP" altLang="en-US" sz="3000" dirty="0"/>
              <a:t>を使う</a:t>
            </a:r>
          </a:p>
          <a:p>
            <a:pPr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sz="3000" dirty="0"/>
              <a:t>使用例：</a:t>
            </a:r>
          </a:p>
          <a:p>
            <a:pPr marL="842963" lvl="1"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3000" dirty="0"/>
              <a:t>sentence: </a:t>
            </a:r>
            <a:r>
              <a:rPr lang="en-US" altLang="ja-JP" sz="3000" dirty="0" err="1"/>
              <a:t>str</a:t>
            </a:r>
            <a:r>
              <a:rPr lang="en-US" altLang="ja-JP" sz="3000" dirty="0"/>
              <a:t>, words: list</a:t>
            </a:r>
          </a:p>
          <a:p>
            <a:pPr marL="525463" lvl="2">
              <a:spcBef>
                <a:spcPts val="1900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words = </a:t>
            </a:r>
            <a:r>
              <a:rPr lang="en-US" altLang="ja-JP" dirty="0" err="1"/>
              <a:t>nltk.word_tokenize</a:t>
            </a:r>
            <a:r>
              <a:rPr lang="en-US" altLang="ja-JP" dirty="0"/>
              <a:t>(sentence)</a:t>
            </a:r>
          </a:p>
          <a:p>
            <a:pPr marL="525463" lvl="2">
              <a:spcBef>
                <a:spcPts val="1138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err="1"/>
              <a:t>nltk.pos_tag</a:t>
            </a:r>
            <a:r>
              <a:rPr lang="en-US" altLang="ja-JP" dirty="0"/>
              <a:t>(words)</a:t>
            </a:r>
          </a:p>
          <a:p>
            <a:pPr marL="842963" lvl="1">
              <a:spcBef>
                <a:spcPts val="1900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sz="3000" dirty="0"/>
              <a:t>入力は単語単位のリスト</a:t>
            </a:r>
            <a:r>
              <a:rPr lang="en-US" altLang="ja-JP" sz="3000" dirty="0"/>
              <a:t>(</a:t>
            </a:r>
            <a:r>
              <a:rPr lang="en-US" altLang="ja-JP" sz="3000" dirty="0" err="1"/>
              <a:t>nltk.word_tokenize</a:t>
            </a:r>
            <a:r>
              <a:rPr lang="en-US" altLang="ja-JP" sz="3000" dirty="0"/>
              <a:t>(sentence))</a:t>
            </a:r>
          </a:p>
          <a:p>
            <a:pPr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3000" dirty="0"/>
              <a:t>feature_extractor.py </a:t>
            </a:r>
            <a:r>
              <a:rPr lang="ja-JP" altLang="en-US" sz="3000" dirty="0"/>
              <a:t>を参考に作ってみよう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学習データとテストデータ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4A5ABDE8-4550-4BB5-A21A-BE600FAD52A2}" type="slidenum">
              <a:rPr lang="en-US" altLang="ja-JP"/>
              <a:pPr/>
              <a:t>16</a:t>
            </a:fld>
            <a:endParaRPr lang="en-US" altLang="ja-JP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25" y="2346325"/>
            <a:ext cx="5148263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休憩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quarter" idx="10"/>
          </p:nvPr>
        </p:nvSpPr>
        <p:spPr>
          <a:ln/>
        </p:spPr>
        <p:txBody>
          <a:bodyPr/>
          <a:lstStyle/>
          <a:p>
            <a:r>
              <a:rPr lang="ja-JP" altLang="en-US" dirty="0"/>
              <a:t>学習には時間がかかります。</a:t>
            </a:r>
          </a:p>
          <a:p>
            <a:r>
              <a:rPr lang="ja-JP" altLang="en-US" dirty="0"/>
              <a:t>終わらないかも・・・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評価</a:t>
            </a:r>
            <a:r>
              <a:rPr lang="en-US" altLang="ja-JP" dirty="0"/>
              <a:t>: </a:t>
            </a:r>
            <a:r>
              <a:rPr lang="ja-JP" altLang="en-US" dirty="0"/>
              <a:t>そのモデルで大丈夫</a:t>
            </a:r>
            <a:r>
              <a:rPr lang="en-US" altLang="ja-JP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9D3CB40-E20B-49ED-91F9-0F8BA9CA454A}" type="slidenum">
              <a:rPr lang="en-US" altLang="ja-JP"/>
              <a:pPr/>
              <a:t>18</a:t>
            </a:fld>
            <a:endParaRPr lang="en-US" altLang="ja-JP"/>
          </a:p>
        </p:txBody>
      </p:sp>
      <p:sp>
        <p:nvSpPr>
          <p:cNvPr id="30722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err="1"/>
              <a:t>MaxentClassifier</a:t>
            </a:r>
            <a:r>
              <a:rPr lang="ja-JP" altLang="en-US" dirty="0"/>
              <a:t>は多クラス分類器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本当は</a:t>
            </a:r>
            <a:r>
              <a:rPr lang="ja-JP" altLang="en-US" dirty="0">
                <a:latin typeface="Helvetica"/>
              </a:rPr>
              <a:t>”</a:t>
            </a:r>
            <a:r>
              <a:rPr lang="en-US" altLang="ja-JP" dirty="0"/>
              <a:t>at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 </a:t>
            </a:r>
            <a:r>
              <a:rPr lang="ja-JP" altLang="en-US" dirty="0" err="1"/>
              <a:t>だったのに</a:t>
            </a:r>
            <a:r>
              <a:rPr lang="ja-JP" altLang="en-US" dirty="0">
                <a:latin typeface="Helvetica"/>
              </a:rPr>
              <a:t>”</a:t>
            </a:r>
            <a:r>
              <a:rPr lang="en-US" altLang="ja-JP" dirty="0"/>
              <a:t>in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 </a:t>
            </a:r>
            <a:r>
              <a:rPr lang="ja-JP" altLang="en-US" dirty="0"/>
              <a:t>だと出力した場合と</a:t>
            </a:r>
            <a:r>
              <a:rPr lang="ja-JP" altLang="en-US" dirty="0">
                <a:latin typeface="Helvetica"/>
              </a:rPr>
              <a:t>”</a:t>
            </a:r>
            <a:r>
              <a:rPr lang="en-US" altLang="ja-JP" dirty="0"/>
              <a:t>on</a:t>
            </a:r>
            <a:r>
              <a:rPr lang="en-US" altLang="ja-JP" dirty="0">
                <a:latin typeface="Helvetica"/>
              </a:rPr>
              <a:t>”</a:t>
            </a:r>
            <a:r>
              <a:rPr lang="ja-JP" altLang="en-US" dirty="0"/>
              <a:t>だと出力した場合はどちらが多いんだろう</a:t>
            </a:r>
            <a:r>
              <a:rPr lang="en-US" altLang="ja-JP" dirty="0">
                <a:latin typeface="Helvetica"/>
              </a:rPr>
              <a:t>…</a:t>
            </a:r>
            <a:r>
              <a:rPr lang="ja-JP" altLang="en-US" dirty="0"/>
              <a:t>と思ったり。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そこで混同行列</a:t>
            </a:r>
            <a:r>
              <a:rPr lang="en-US" altLang="ja-JP" dirty="0"/>
              <a:t>(Confusion Matrix)</a:t>
            </a:r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err="1"/>
              <a:t>classifier_outputs</a:t>
            </a:r>
            <a:r>
              <a:rPr lang="en-US" altLang="ja-JP" dirty="0"/>
              <a:t> = </a:t>
            </a:r>
            <a:r>
              <a:rPr lang="en-US" altLang="ja-JP" dirty="0" err="1"/>
              <a:t>MaxentClassifier.classify</a:t>
            </a:r>
            <a:r>
              <a:rPr lang="en-US" altLang="ja-JP" dirty="0"/>
              <a:t>(</a:t>
            </a:r>
            <a:r>
              <a:rPr lang="en-US" altLang="ja-JP" dirty="0" err="1"/>
              <a:t>test_features</a:t>
            </a:r>
            <a:r>
              <a:rPr lang="en-US" altLang="ja-JP" dirty="0"/>
              <a:t>)</a:t>
            </a:r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cm = </a:t>
            </a:r>
            <a:r>
              <a:rPr lang="en-US" altLang="ja-JP" dirty="0" err="1"/>
              <a:t>nltk.ConfusionMatrix</a:t>
            </a:r>
            <a:r>
              <a:rPr lang="en-US" altLang="ja-JP" dirty="0"/>
              <a:t>(</a:t>
            </a:r>
            <a:r>
              <a:rPr lang="en-US" altLang="ja-JP" dirty="0" err="1"/>
              <a:t>gold_labels</a:t>
            </a:r>
            <a:r>
              <a:rPr lang="en-US" altLang="ja-JP" dirty="0"/>
              <a:t>, </a:t>
            </a:r>
            <a:r>
              <a:rPr lang="en-US" altLang="ja-JP" dirty="0" err="1"/>
              <a:t>classifier_outputs</a:t>
            </a:r>
            <a:r>
              <a:rPr lang="en-US" altLang="ja-JP" dirty="0"/>
              <a:t>)</a:t>
            </a:r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print cm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もっと良いモデルを</a:t>
            </a:r>
            <a:r>
              <a:rPr lang="en-US" altLang="ja-JP" dirty="0"/>
              <a:t>…</a:t>
            </a:r>
            <a:r>
              <a:rPr lang="ja-JP" altLang="en-US" dirty="0"/>
              <a:t>素性の改良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51ECD0F-213E-4DC8-8B09-BB3C23AD1406}" type="slidenum">
              <a:rPr lang="en-US" altLang="ja-JP"/>
              <a:pPr/>
              <a:t>19</a:t>
            </a:fld>
            <a:endParaRPr lang="en-US" altLang="ja-JP"/>
          </a:p>
        </p:txBody>
      </p:sp>
      <p:sp>
        <p:nvSpPr>
          <p:cNvPr id="3174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</a:tabLst>
            </a:pPr>
            <a:r>
              <a:rPr lang="ja-JP" altLang="en-US" dirty="0"/>
              <a:t>どの素性が精度に寄与しているのか調べたい</a:t>
            </a:r>
          </a:p>
          <a:p>
            <a:pPr marL="525463" lvl="2">
              <a:tabLst>
                <a:tab pos="1304925" algn="l"/>
                <a:tab pos="2346325" algn="l"/>
              </a:tabLst>
            </a:pPr>
            <a:r>
              <a:rPr lang="en-US" altLang="ja-JP" dirty="0" err="1"/>
              <a:t>nltk.MaxentClassifier.show_most_informative_features</a:t>
            </a:r>
            <a:r>
              <a:rPr lang="en-US" altLang="ja-JP" dirty="0"/>
              <a:t>(n = 10)</a:t>
            </a:r>
          </a:p>
          <a:p>
            <a:pPr marL="842963" lvl="1">
              <a:tabLst>
                <a:tab pos="1304925" algn="l"/>
                <a:tab pos="2346325" algn="l"/>
              </a:tabLst>
            </a:pPr>
            <a:r>
              <a:rPr lang="ja-JP" altLang="en-US" dirty="0"/>
              <a:t>上位</a:t>
            </a:r>
            <a:r>
              <a:rPr lang="en-US" altLang="ja-JP" dirty="0"/>
              <a:t>10</a:t>
            </a:r>
            <a:r>
              <a:rPr lang="ja-JP" altLang="en-US" dirty="0"/>
              <a:t>個の素性とそのラベルが表示される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43" y="2500536"/>
            <a:ext cx="7105816" cy="107558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/>
              <a:t>What is NLTK?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イントロダクション</a:t>
            </a:r>
            <a:endParaRPr kumimoji="1" lang="ja-JP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543" y="608421"/>
            <a:ext cx="10058400" cy="29823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This is NLTK!!!</a:t>
            </a: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3A97160-1141-4FA5-BED8-32139677434F}" type="slidenum">
              <a:rPr lang="en-US" altLang="ja-JP" smtClean="0"/>
              <a:pPr/>
              <a:t>3</a:t>
            </a:fld>
            <a:endParaRPr lang="en-US" altLang="ja-JP"/>
          </a:p>
        </p:txBody>
      </p:sp>
      <p:sp>
        <p:nvSpPr>
          <p:cNvPr id="15362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Natural Language Tool Kit</a:t>
            </a:r>
          </a:p>
          <a:p>
            <a:r>
              <a:rPr lang="en-US" altLang="ja-JP" dirty="0" smtClean="0"/>
              <a:t>Python</a:t>
            </a:r>
            <a:r>
              <a:rPr lang="ja-JP" altLang="en-US" dirty="0" smtClean="0"/>
              <a:t>のための自然言語処理ライブラリ</a:t>
            </a:r>
          </a:p>
          <a:p>
            <a:r>
              <a:rPr lang="ja-JP" altLang="en-US" dirty="0" smtClean="0"/>
              <a:t>”</a:t>
            </a:r>
            <a:r>
              <a:rPr lang="en-US" altLang="ja-JP" dirty="0" smtClean="0"/>
              <a:t>Natural Language Processing with Python”</a:t>
            </a:r>
            <a:br>
              <a:rPr lang="en-US" altLang="ja-JP" dirty="0" smtClean="0"/>
            </a:br>
            <a:r>
              <a:rPr lang="ja-JP" altLang="en-US" dirty="0" smtClean="0"/>
              <a:t>「入門 自然言語処理」</a:t>
            </a:r>
            <a:br>
              <a:rPr lang="ja-JP" altLang="en-US" dirty="0" smtClean="0"/>
            </a:br>
            <a:r>
              <a:rPr lang="en-US" altLang="ja-JP" dirty="0" smtClean="0"/>
              <a:t>NLP</a:t>
            </a:r>
            <a:r>
              <a:rPr lang="ja-JP" altLang="en-US" dirty="0" smtClean="0"/>
              <a:t>の認知度を向上</a:t>
            </a:r>
            <a:r>
              <a:rPr lang="en-US" altLang="ja-JP" dirty="0" smtClean="0"/>
              <a:t>, </a:t>
            </a:r>
            <a:r>
              <a:rPr lang="ja-JP" altLang="en-US" dirty="0" smtClean="0"/>
              <a:t>門戸を広げた本</a:t>
            </a:r>
          </a:p>
          <a:p>
            <a:r>
              <a:rPr lang="ja-JP" altLang="en-US" dirty="0" smtClean="0"/>
              <a:t>現在</a:t>
            </a:r>
            <a:r>
              <a:rPr lang="en-US" altLang="ja-JP" dirty="0" smtClean="0"/>
              <a:t>, Python 2.5~2.7 </a:t>
            </a:r>
            <a:r>
              <a:rPr lang="ja-JP" altLang="en-US" dirty="0" smtClean="0"/>
              <a:t>で使うことができる</a:t>
            </a:r>
          </a:p>
          <a:p>
            <a:r>
              <a:rPr lang="ja-JP" altLang="en-US" dirty="0" smtClean="0"/>
              <a:t>気になったら</a:t>
            </a:r>
            <a:r>
              <a:rPr lang="en-US" altLang="ja-JP" dirty="0" smtClean="0"/>
              <a:t>… </a:t>
            </a:r>
            <a:r>
              <a:rPr lang="en-US" altLang="ja-JP" dirty="0" smtClean="0">
                <a:hlinkClick r:id="rId2"/>
              </a:rPr>
              <a:t>http://www.nltk.org/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pip install </a:t>
            </a:r>
            <a:r>
              <a:rPr lang="en-US" altLang="ja-JP" dirty="0" err="1" smtClean="0"/>
              <a:t>nltk</a:t>
            </a:r>
            <a:r>
              <a:rPr lang="en-US" altLang="ja-JP" dirty="0" smtClean="0"/>
              <a:t> </a:t>
            </a:r>
            <a:endParaRPr lang="en-US" altLang="ja-JP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はじめに</a:t>
            </a:r>
            <a:r>
              <a:rPr lang="en-US" altLang="ja-JP" dirty="0"/>
              <a:t>: </a:t>
            </a:r>
            <a:r>
              <a:rPr lang="ja-JP" altLang="en-US" dirty="0"/>
              <a:t>環境構築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072F37F-0858-4410-B78C-0378AE9149C3}" type="slidenum">
              <a:rPr lang="en-US" altLang="ja-JP"/>
              <a:pPr/>
              <a:t>4</a:t>
            </a:fld>
            <a:endParaRPr lang="en-US" altLang="ja-JP"/>
          </a:p>
        </p:txBody>
      </p:sp>
      <p:sp>
        <p:nvSpPr>
          <p:cNvPr id="1638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$</a:t>
            </a:r>
            <a:r>
              <a:rPr lang="en-US" altLang="ja-JP" dirty="0" err="1"/>
              <a:t>git</a:t>
            </a:r>
            <a:r>
              <a:rPr lang="en-US" altLang="ja-JP" dirty="0"/>
              <a:t> clone git://github.com/tuxedocat/ss2012.git</a:t>
            </a:r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$cd ss2012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preprocessor.py, prepchecker.py, feature_extractor.py</a:t>
            </a:r>
            <a:br>
              <a:rPr lang="en-US" altLang="ja-JP" dirty="0"/>
            </a:br>
            <a:r>
              <a:rPr lang="en-US" altLang="ja-JP" dirty="0"/>
              <a:t>ss2012_slide, </a:t>
            </a:r>
            <a:r>
              <a:rPr lang="en-US" altLang="ja-JP" dirty="0" err="1"/>
              <a:t>wdiff_prep</a:t>
            </a:r>
            <a:r>
              <a:rPr lang="en-US" altLang="ja-JP" dirty="0"/>
              <a:t>, README.md </a:t>
            </a:r>
            <a:r>
              <a:rPr lang="ja-JP" altLang="en-US" dirty="0"/>
              <a:t>が入ります</a:t>
            </a:r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お手元の</a:t>
            </a:r>
            <a:r>
              <a:rPr lang="en-US" altLang="ja-JP" dirty="0" err="1"/>
              <a:t>Macbook</a:t>
            </a:r>
            <a:r>
              <a:rPr lang="ja-JP" altLang="en-US" dirty="0" err="1"/>
              <a:t>には</a:t>
            </a:r>
            <a:r>
              <a:rPr lang="en-US" altLang="ja-JP" dirty="0"/>
              <a:t>...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 </a:t>
            </a:r>
            <a:r>
              <a:rPr lang="en-US" altLang="ja-JP" dirty="0" err="1"/>
              <a:t>nltk</a:t>
            </a:r>
            <a:r>
              <a:rPr lang="en-US" altLang="ja-JP" dirty="0"/>
              <a:t> 2.0.1, Python 2.7.2, </a:t>
            </a:r>
            <a:r>
              <a:rPr lang="en-US" altLang="ja-JP" dirty="0" err="1"/>
              <a:t>iPython</a:t>
            </a:r>
            <a:r>
              <a:rPr lang="en-US" altLang="ja-JP" dirty="0"/>
              <a:t> 0.12</a:t>
            </a:r>
            <a:r>
              <a:rPr lang="ja-JP" altLang="en-US" dirty="0"/>
              <a:t>が入っています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エディタ等はお好きなものをお使いください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ざっくりとした流れ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D6D4CC2-C6EB-49AD-B7F5-B67EFB02643D}" type="slidenum">
              <a:rPr lang="en-US" altLang="ja-JP"/>
              <a:pPr/>
              <a:t>5</a:t>
            </a:fld>
            <a:endParaRPr lang="en-US" altLang="ja-JP"/>
          </a:p>
        </p:txBody>
      </p:sp>
      <p:sp>
        <p:nvSpPr>
          <p:cNvPr id="17410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r>
              <a:rPr lang="ja-JP" altLang="en-US" sz="3000" dirty="0"/>
              <a:t>前処理：</a:t>
            </a:r>
            <a:r>
              <a:rPr lang="en-US" altLang="ja-JP" sz="3000" dirty="0"/>
              <a:t>CLC</a:t>
            </a:r>
            <a:r>
              <a:rPr lang="ja-JP" altLang="en-US" sz="3000" dirty="0"/>
              <a:t>コーパスを処理しやすいように料理する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学習データ・テストデータを作成する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素性関数をつくる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学習事例をつくる</a:t>
            </a:r>
          </a:p>
          <a:p>
            <a:pPr>
              <a:spcBef>
                <a:spcPts val="2275"/>
              </a:spcBef>
            </a:pPr>
            <a:r>
              <a:rPr lang="en-US" altLang="ja-JP" sz="3000" dirty="0" err="1"/>
              <a:t>MaxentClassifier</a:t>
            </a:r>
            <a:r>
              <a:rPr lang="en-US" altLang="ja-JP" sz="3000" dirty="0"/>
              <a:t> </a:t>
            </a:r>
            <a:r>
              <a:rPr lang="ja-JP" altLang="en-US" sz="3000" dirty="0"/>
              <a:t>を学習させる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テストデータに対して評価を行う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考察・エラー分析・改良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前処理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454F6648-BBE0-4562-A19D-9C00ED809A7A}" type="slidenum">
              <a:rPr lang="en-US" altLang="ja-JP"/>
              <a:pPr/>
              <a:t>6</a:t>
            </a:fld>
            <a:endParaRPr lang="en-US" altLang="ja-JP"/>
          </a:p>
        </p:txBody>
      </p:sp>
      <p:sp>
        <p:nvSpPr>
          <p:cNvPr id="18434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</a:tabLst>
            </a:pPr>
            <a:r>
              <a:rPr lang="en-US" altLang="ja-JP" sz="2800" dirty="0"/>
              <a:t>CLC</a:t>
            </a:r>
            <a:r>
              <a:rPr lang="ja-JP" altLang="en-US" sz="2800" dirty="0"/>
              <a:t>コーパス</a:t>
            </a:r>
            <a:r>
              <a:rPr lang="en-US" altLang="ja-JP" sz="2800" dirty="0"/>
              <a:t>(./</a:t>
            </a:r>
            <a:r>
              <a:rPr lang="en-US" altLang="ja-JP" sz="2800" dirty="0" err="1"/>
              <a:t>wdiff_prep</a:t>
            </a:r>
            <a:r>
              <a:rPr lang="en-US" altLang="ja-JP" sz="2800" dirty="0"/>
              <a:t> </a:t>
            </a:r>
            <a:r>
              <a:rPr lang="ja-JP" altLang="en-US" sz="2800" dirty="0"/>
              <a:t>ファイル</a:t>
            </a:r>
            <a:r>
              <a:rPr lang="en-US" altLang="ja-JP" sz="2800" dirty="0"/>
              <a:t>)</a:t>
            </a:r>
            <a:r>
              <a:rPr lang="ja-JP" altLang="en-US" sz="2800" dirty="0"/>
              <a:t>を読み込み，誤り・訂正情報を抽出する．</a:t>
            </a:r>
          </a:p>
          <a:p>
            <a:pPr marL="525463" lvl="2">
              <a:spcBef>
                <a:spcPts val="2125"/>
              </a:spcBef>
              <a:tabLst>
                <a:tab pos="1304925" algn="l"/>
                <a:tab pos="2346325" algn="l"/>
              </a:tabLst>
            </a:pPr>
            <a:r>
              <a:rPr lang="en-US" altLang="ja-JP" sz="2400" dirty="0" err="1"/>
              <a:t>clc</a:t>
            </a:r>
            <a:r>
              <a:rPr lang="en-US" altLang="ja-JP" sz="2400" dirty="0"/>
              <a:t> = open(</a:t>
            </a:r>
            <a:r>
              <a:rPr lang="en-US" altLang="ja-JP" sz="2400" dirty="0">
                <a:latin typeface="Helvetica"/>
              </a:rPr>
              <a:t>“</a:t>
            </a:r>
            <a:r>
              <a:rPr lang="en-US" altLang="ja-JP" sz="2400" dirty="0" err="1"/>
              <a:t>wdiff_prep</a:t>
            </a:r>
            <a:r>
              <a:rPr lang="en-US" altLang="ja-JP" sz="2400" dirty="0">
                <a:latin typeface="Helvetica"/>
              </a:rPr>
              <a:t>”</a:t>
            </a:r>
            <a:r>
              <a:rPr lang="en-US" altLang="ja-JP" sz="2400" dirty="0"/>
              <a:t>, </a:t>
            </a:r>
            <a:r>
              <a:rPr lang="en-US" altLang="ja-JP" sz="2400" dirty="0">
                <a:latin typeface="Helvetica"/>
              </a:rPr>
              <a:t>“</a:t>
            </a:r>
            <a:r>
              <a:rPr lang="en-US" altLang="ja-JP" sz="2400" dirty="0"/>
              <a:t>r</a:t>
            </a:r>
            <a:r>
              <a:rPr lang="en-US" altLang="ja-JP" sz="2400" dirty="0">
                <a:latin typeface="Helvetica"/>
              </a:rPr>
              <a:t>”</a:t>
            </a:r>
            <a:r>
              <a:rPr lang="en-US" altLang="ja-JP" sz="2400" dirty="0"/>
              <a:t>).read()</a:t>
            </a:r>
          </a:p>
          <a:p>
            <a:pPr>
              <a:spcBef>
                <a:spcPts val="2125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これでリストに入る</a:t>
            </a:r>
            <a:r>
              <a:rPr lang="en-US" altLang="ja-JP" sz="2800" dirty="0"/>
              <a:t>...</a:t>
            </a:r>
            <a:br>
              <a:rPr lang="en-US" altLang="ja-JP" sz="2800" dirty="0"/>
            </a:br>
            <a:r>
              <a:rPr lang="ja-JP" altLang="en-US" sz="2800" dirty="0"/>
              <a:t>しかし</a:t>
            </a:r>
            <a:r>
              <a:rPr lang="en-US" altLang="ja-JP" sz="2800" dirty="0"/>
              <a:t>! </a:t>
            </a:r>
            <a:r>
              <a:rPr lang="ja-JP" altLang="en-US" sz="2800" dirty="0"/>
              <a:t>このままでは段落単位なので</a:t>
            </a:r>
            <a:r>
              <a:rPr lang="en-US" altLang="ja-JP" sz="2800" dirty="0"/>
              <a:t>,</a:t>
            </a:r>
            <a:r>
              <a:rPr lang="ja-JP" altLang="en-US" sz="2800" dirty="0"/>
              <a:t>文単位に分割する必要がある</a:t>
            </a:r>
            <a:r>
              <a:rPr lang="en-US" altLang="ja-JP" sz="2800" dirty="0"/>
              <a:t>!</a:t>
            </a:r>
          </a:p>
          <a:p>
            <a:pPr marL="842963" lvl="1">
              <a:spcBef>
                <a:spcPts val="2125"/>
              </a:spcBef>
              <a:tabLst>
                <a:tab pos="1304925" algn="l"/>
                <a:tab pos="2346325" algn="l"/>
              </a:tabLst>
            </a:pPr>
            <a:r>
              <a:rPr lang="en-US" altLang="ja-JP" sz="2800" dirty="0"/>
              <a:t>NLTK</a:t>
            </a:r>
            <a:r>
              <a:rPr lang="ja-JP" altLang="en-US" sz="2800" dirty="0" err="1"/>
              <a:t>には</a:t>
            </a:r>
            <a:r>
              <a:rPr lang="ja-JP" altLang="en-US" sz="2800" dirty="0"/>
              <a:t>簡易文分割関数がある</a:t>
            </a:r>
            <a:r>
              <a:rPr lang="en-US" altLang="ja-JP" sz="2800" dirty="0"/>
              <a:t>(</a:t>
            </a:r>
            <a:r>
              <a:rPr lang="en-US" altLang="ja-JP" sz="2800" dirty="0" err="1"/>
              <a:t>nltk.sent_tokenize</a:t>
            </a:r>
            <a:r>
              <a:rPr lang="en-US" altLang="ja-JP" sz="2800" dirty="0"/>
              <a:t>)</a:t>
            </a:r>
          </a:p>
          <a:p>
            <a:pPr>
              <a:spcBef>
                <a:spcPts val="2125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文</a:t>
            </a:r>
            <a:r>
              <a:rPr lang="en-US" altLang="ja-JP" sz="2800" dirty="0"/>
              <a:t>(</a:t>
            </a:r>
            <a:r>
              <a:rPr lang="ja-JP" altLang="en-US" sz="2800" dirty="0"/>
              <a:t>文字列型</a:t>
            </a:r>
            <a:r>
              <a:rPr lang="en-US" altLang="ja-JP" sz="2800" dirty="0"/>
              <a:t>)</a:t>
            </a:r>
            <a:r>
              <a:rPr lang="ja-JP" altLang="en-US" sz="2800" dirty="0"/>
              <a:t>から正規表現を用いて訂正情報などを抽出する</a:t>
            </a:r>
          </a:p>
          <a:p>
            <a:pPr>
              <a:spcBef>
                <a:spcPts val="2125"/>
              </a:spcBef>
              <a:tabLst>
                <a:tab pos="1304925" algn="l"/>
                <a:tab pos="2346325" algn="l"/>
              </a:tabLst>
            </a:pPr>
            <a:r>
              <a:rPr lang="ja-JP" altLang="en-US" dirty="0"/>
              <a:t>後</a:t>
            </a:r>
            <a:r>
              <a:rPr lang="ja-JP" altLang="en-US" dirty="0" smtClean="0"/>
              <a:t>で処理しやすいように整形する</a:t>
            </a:r>
            <a:r>
              <a:rPr lang="en-US" altLang="ja-JP" dirty="0" smtClean="0"/>
              <a:t>…</a:t>
            </a:r>
          </a:p>
          <a:p>
            <a:pPr>
              <a:spcBef>
                <a:spcPts val="2125"/>
              </a:spcBef>
              <a:tabLst>
                <a:tab pos="1304925" algn="l"/>
                <a:tab pos="2346325" algn="l"/>
              </a:tabLst>
            </a:pPr>
            <a:endParaRPr lang="en-US" altLang="ja-JP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758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これが意外とめんどくさい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sz="quarter" idx="10"/>
          </p:nvPr>
        </p:nvSpPr>
        <p:spPr>
          <a:ln/>
        </p:spPr>
        <p:txBody>
          <a:bodyPr/>
          <a:lstStyle/>
          <a:p>
            <a:r>
              <a:rPr lang="ja-JP" altLang="en-US" dirty="0"/>
              <a:t>／</a:t>
            </a:r>
            <a:r>
              <a:rPr lang="en-US" altLang="ja-JP" dirty="0"/>
              <a:t>(^o^)</a:t>
            </a:r>
            <a:r>
              <a:rPr lang="ja-JP" altLang="en-US" dirty="0"/>
              <a:t>＼ﾅﾝﾃｺｯﾀｲ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/>
              <a:t>…</a:t>
            </a:r>
            <a:r>
              <a:rPr lang="ja-JP" altLang="en-US" dirty="0"/>
              <a:t>前処理はこちらでやります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5D371A-56AF-4C11-88E3-9BEE827EAB19}" type="slidenum">
              <a:rPr lang="en-US" altLang="ja-JP"/>
              <a:pPr/>
              <a:t>8</a:t>
            </a:fld>
            <a:endParaRPr lang="en-US" altLang="ja-JP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 marL="525463" lvl="2">
              <a:tabLst>
                <a:tab pos="1304925" algn="l"/>
                <a:tab pos="2346325" algn="l"/>
              </a:tabLst>
            </a:pPr>
            <a:r>
              <a:rPr lang="en-US" altLang="ja-JP" sz="2500" dirty="0"/>
              <a:t>$python ./preprocessor.py </a:t>
            </a:r>
          </a:p>
          <a:p>
            <a:pPr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en-US" altLang="ja-JP" sz="2800" dirty="0">
                <a:latin typeface="Helvetica"/>
              </a:rPr>
              <a:t>”</a:t>
            </a:r>
            <a:r>
              <a:rPr lang="en-US" altLang="ja-JP" sz="2800" dirty="0" err="1"/>
              <a:t>packedcorpus.pkl</a:t>
            </a:r>
            <a:r>
              <a:rPr lang="en-US" altLang="ja-JP" sz="2800" dirty="0">
                <a:latin typeface="Helvetica"/>
              </a:rPr>
              <a:t>”</a:t>
            </a:r>
            <a:r>
              <a:rPr lang="en-US" altLang="ja-JP" sz="2800" dirty="0"/>
              <a:t> </a:t>
            </a:r>
            <a:r>
              <a:rPr lang="ja-JP" altLang="en-US" sz="2800" dirty="0"/>
              <a:t>が出力されます</a:t>
            </a:r>
            <a:r>
              <a:rPr lang="en-US" altLang="ja-JP" sz="2800" dirty="0"/>
              <a:t>.</a:t>
            </a:r>
          </a:p>
          <a:p>
            <a:pPr marL="842963" lvl="1"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今回はコーパスが小さく処理も簡潔なため </a:t>
            </a:r>
            <a:r>
              <a:rPr lang="en-US" altLang="ja-JP" sz="2800" dirty="0"/>
              <a:t>Python</a:t>
            </a:r>
            <a:r>
              <a:rPr lang="ja-JP" altLang="en-US" sz="2800" dirty="0"/>
              <a:t>の</a:t>
            </a:r>
            <a:r>
              <a:rPr lang="en-US" altLang="ja-JP" sz="2800" dirty="0"/>
              <a:t>pickle</a:t>
            </a:r>
            <a:r>
              <a:rPr lang="ja-JP" altLang="en-US" sz="2800" dirty="0"/>
              <a:t>モジュールを使いました</a:t>
            </a:r>
            <a:r>
              <a:rPr lang="en-US" altLang="ja-JP" sz="2800" dirty="0"/>
              <a:t>.</a:t>
            </a:r>
          </a:p>
          <a:p>
            <a:pPr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ところで</a:t>
            </a:r>
            <a:r>
              <a:rPr lang="en-US" altLang="ja-JP" sz="2800" dirty="0"/>
              <a:t>...</a:t>
            </a:r>
          </a:p>
          <a:p>
            <a:pPr marL="842963" lvl="1"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これは実はほんとうの意味での下拵えではないのです</a:t>
            </a:r>
            <a:r>
              <a:rPr lang="en-US" altLang="ja-JP" sz="2800" dirty="0"/>
              <a:t>...</a:t>
            </a:r>
          </a:p>
          <a:p>
            <a:pPr marL="842963" lvl="1">
              <a:spcBef>
                <a:spcPts val="180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コーパスの整備や前処理はとても大事な工程です</a:t>
            </a:r>
            <a:r>
              <a:rPr lang="en-US" altLang="ja-JP" sz="2800" dirty="0"/>
              <a:t>!!!!!!</a:t>
            </a:r>
          </a:p>
          <a:p>
            <a:pPr marL="842963" lvl="1">
              <a:spcBef>
                <a:spcPts val="180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ここで先輩方から色々なエピソードが語られます・・・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コーパス読み込み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EB7EA04-46B5-431A-9BD0-3CB2D3518C66}" type="slidenum">
              <a:rPr lang="en-US" altLang="ja-JP"/>
              <a:pPr/>
              <a:t>9</a:t>
            </a:fld>
            <a:endParaRPr lang="en-US" altLang="ja-JP"/>
          </a:p>
        </p:txBody>
      </p:sp>
      <p:sp>
        <p:nvSpPr>
          <p:cNvPr id="2150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シリアライズされた</a:t>
            </a:r>
            <a:r>
              <a:rPr lang="en-US" altLang="ja-JP" dirty="0"/>
              <a:t>Python object</a:t>
            </a:r>
            <a:r>
              <a:rPr lang="ja-JP" altLang="en-US" dirty="0"/>
              <a:t>を読み込むには</a:t>
            </a:r>
            <a:r>
              <a:rPr lang="en-US" altLang="ja-JP" dirty="0">
                <a:latin typeface="Helvetica"/>
              </a:rPr>
              <a:t>…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→Pickle module</a:t>
            </a:r>
            <a:r>
              <a:rPr lang="ja-JP" altLang="en-US" dirty="0"/>
              <a:t>を使う</a:t>
            </a:r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code</a:t>
            </a:r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import </a:t>
            </a:r>
            <a:r>
              <a:rPr lang="en-US" altLang="ja-JP" dirty="0" err="1"/>
              <a:t>cPickle</a:t>
            </a:r>
            <a:r>
              <a:rPr lang="en-US" altLang="ja-JP" dirty="0"/>
              <a:t> as pickle</a:t>
            </a:r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corpus = </a:t>
            </a:r>
            <a:r>
              <a:rPr lang="en-US" altLang="ja-JP" dirty="0" err="1"/>
              <a:t>pickle.load</a:t>
            </a:r>
            <a:r>
              <a:rPr lang="en-US" altLang="ja-JP" dirty="0"/>
              <a:t>(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packedcorpus.pkl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, 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rb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)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一文に対応する辞書，が</a:t>
            </a:r>
            <a:r>
              <a:rPr lang="en-US" altLang="ja-JP" dirty="0"/>
              <a:t>1582</a:t>
            </a:r>
            <a:r>
              <a:rPr lang="ja-JP" altLang="en-US" dirty="0"/>
              <a:t>個入っているリスト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Windows">
      <a:majorFont>
        <a:latin typeface="Verdana"/>
        <a:ea typeface="メイリオ"/>
        <a:cs typeface="ヒラギノ角ゴ ProN W3"/>
      </a:majorFont>
      <a:minorFont>
        <a:latin typeface="Arial"/>
        <a:ea typeface="メイリオ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Pages>0</Pages>
  <Words>530</Words>
  <Characters>0</Characters>
  <Application>Microsoft Office PowerPoint</Application>
  <PresentationFormat>Custom</PresentationFormat>
  <Lines>0</Lines>
  <Paragraphs>120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Title &amp; Subtitle</vt:lpstr>
      <vt:lpstr>Python/NLTKでつくる 英語前置詞誤り訂正器</vt:lpstr>
      <vt:lpstr>What is NLTK?</vt:lpstr>
      <vt:lpstr>This is NLTK!!!</vt:lpstr>
      <vt:lpstr>はじめに: 環境構築</vt:lpstr>
      <vt:lpstr>ざっくりとした流れ</vt:lpstr>
      <vt:lpstr>前処理</vt:lpstr>
      <vt:lpstr>これが意外とめんどくさい</vt:lpstr>
      <vt:lpstr>…前処理はこちらでやります</vt:lpstr>
      <vt:lpstr>コーパス読み込み</vt:lpstr>
      <vt:lpstr>ここからの流れ</vt:lpstr>
      <vt:lpstr>Supervised Classification</vt:lpstr>
      <vt:lpstr>教師あり分類器のための学習事例・素性</vt:lpstr>
      <vt:lpstr>nltk.classifyのための学習事例</vt:lpstr>
      <vt:lpstr>素性を抽出する関数</vt:lpstr>
      <vt:lpstr>素性抽出関数の例: 品詞素性</vt:lpstr>
      <vt:lpstr>学習データとテストデータ</vt:lpstr>
      <vt:lpstr>休憩</vt:lpstr>
      <vt:lpstr>評価: そのモデルで大丈夫?</vt:lpstr>
      <vt:lpstr>もっと良いモデルを…素性の改良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Python/NLTKでつくる 英語前置詞誤り訂正器</dc:title>
  <dc:creator>tuxedocat</dc:creator>
  <cp:lastModifiedBy>tuxedocat</cp:lastModifiedBy>
  <cp:revision>16</cp:revision>
  <dcterms:modified xsi:type="dcterms:W3CDTF">2012-03-05T02:20:11Z</dcterms:modified>
</cp:coreProperties>
</file>