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6E3D7-8389-456A-98EF-2401B46570C8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6C8BD-97A8-4567-B582-5284B2DD7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C8BD-97A8-4567-B582-5284B2DD75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A6C14-396A-4D9D-82D1-E52F5703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83077-08AC-45B3-A468-2F887584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FE3F-DCF1-4ABC-A317-59B0A872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66689-A478-4363-8517-9129752F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7C540-A729-47EE-A236-B051377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971B-59EC-44C3-BA74-8AC20DDF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7167A-6382-4CA1-8BC1-1D762AF8D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4381-3E8A-4424-A01E-0D207F9F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9B10E-3173-4431-A6F0-ED5A1D2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4FF7A-52A6-4B0C-B53F-5C22C0D2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15952E-4A9E-44CF-9071-1A1F5FB78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A13F9-488F-42C4-BAB5-1220C001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81E1D-0AAE-46EF-A9B4-CF8C31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5418-72C9-4EDF-9D65-081FDC12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0C9F-8D88-4573-838E-0876772D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F987-897D-498B-8F7C-C4FBC500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BA40F-0682-486B-942B-31B96B6E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0F308-8E1F-4AD8-914E-B293B6AC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F025E-781B-432A-9FFB-B52E5A52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261D2-9DC1-4A12-B8A5-A7486DF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9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BFD1-92E7-4DAA-9FB2-75FB5428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D2115-51CA-427E-BB68-4284EF2D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830A4-4FA7-4E7A-9CC5-93D16C4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E4207-B311-438A-9F9E-6C3C250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D6339-3B83-4E15-9A0F-A09534B1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34EC6-F591-4CAF-B6F7-84429A4B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CFC5-B43B-42E7-ADC1-F2EE4E541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28462-870B-4141-8A43-AA9FB12B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E1F2D-3C49-4AA2-99C4-BA0018F3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30ACC-4A75-4EDF-84E4-0AEE1303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DC2AB-6DCD-4A26-B241-9FC8E13C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E911A-5748-4473-86AB-2251E914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BEBF0-6BC1-40B9-BD17-513ABB74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5972A-367B-43F6-99A7-84477170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1B889A-3E01-4161-8DDF-4B5DDD189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13CF03-10F8-4022-BC1D-2EA143609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6CFBA-4F71-4B57-B15F-269714FA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EE258E-461C-4C06-B763-B794B33E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55743-1BC6-417F-A77B-20D6C0E5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0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73070-391C-4D08-956E-0680F074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E28F9-62A3-4F36-B92D-5977EC01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DABC-BB86-4AFD-A4A9-F38B9003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DD5EBD-C2CB-4336-A9E6-3E69C7D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5713D-5E63-48C1-8516-DEED5825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F24512-7088-4F72-82C3-E60D30B0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9DC27-5E44-4EF1-9464-78F99719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079E-CAD2-4BCF-A0BF-B368BE41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B3E82-0C38-4FE6-BF6B-D9E09A4E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FDC0C-CBB5-4144-9855-BC30A02E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76AE4-B05C-41EF-A8F4-402AB8C6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58888-75E3-4425-B276-E0716DA4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9BD64-D2BC-4558-86E2-C4F8FC18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9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644E-1109-4A41-9EF2-FF5F743F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91D546-7D48-4394-8BF6-73BBEB8C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8C6E2C-4812-44AE-BF79-6A16E26E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9606B-B216-4D4A-B7F0-F42FF822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6676D-8342-4A2C-9BFF-9732990B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94124-9056-4B5A-85A9-F0BC408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62C90-2002-43B2-B770-B7AA4AF8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B4770-3531-48AB-ADA1-3107895D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39749-590C-47DD-9CEA-AF43CB393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E091-44A1-427A-972C-2BEFE5CC5F69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768A5-D740-4786-AA9E-D18EE482C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9E48F-18BD-47B8-B1B8-E6B7C593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8CBC-21F9-41BC-BE2A-6D2D9681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6B4F32-236A-4A27-89AA-D18A7AF48A89}"/>
              </a:ext>
            </a:extLst>
          </p:cNvPr>
          <p:cNvSpPr txBox="1"/>
          <p:nvPr/>
        </p:nvSpPr>
        <p:spPr>
          <a:xfrm>
            <a:off x="500851" y="348610"/>
            <a:ext cx="348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：有哪些表？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：有写入用表和查询用表。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D8ECB4-B6D8-417D-89CB-C57D789F8153}"/>
              </a:ext>
            </a:extLst>
          </p:cNvPr>
          <p:cNvSpPr txBox="1"/>
          <p:nvPr/>
        </p:nvSpPr>
        <p:spPr>
          <a:xfrm>
            <a:off x="500850" y="1189902"/>
            <a:ext cx="95989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：写入用表都有啥？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：非必要，绝对不动这俩表。与外部直接交互的。</a:t>
            </a:r>
            <a:endParaRPr lang="en-US" altLang="zh-CN" dirty="0"/>
          </a:p>
          <a:p>
            <a:r>
              <a:rPr lang="en-US" altLang="zh-CN" b="1" dirty="0"/>
              <a:t>md5_uc</a:t>
            </a:r>
            <a:r>
              <a:rPr lang="zh-CN" altLang="en-US" dirty="0"/>
              <a:t>：用来记录</a:t>
            </a:r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 err="1"/>
              <a:t>uc</a:t>
            </a:r>
            <a:r>
              <a:rPr lang="zh-CN" altLang="en-US" dirty="0"/>
              <a:t>的一一对应关系，</a:t>
            </a:r>
            <a:r>
              <a:rPr lang="en-US" altLang="zh-CN" dirty="0"/>
              <a:t>md5</a:t>
            </a:r>
            <a:r>
              <a:rPr lang="zh-CN" altLang="en-US" dirty="0"/>
              <a:t>为主键</a:t>
            </a:r>
            <a:endParaRPr lang="en-US" altLang="zh-CN" dirty="0"/>
          </a:p>
          <a:p>
            <a:r>
              <a:rPr lang="en-US" altLang="zh-CN" b="1" dirty="0"/>
              <a:t>record</a:t>
            </a:r>
            <a:r>
              <a:rPr lang="zh-CN" altLang="en-US" dirty="0"/>
              <a:t>：用来记录</a:t>
            </a:r>
            <a:r>
              <a:rPr lang="en-US" altLang="zh-CN" dirty="0" err="1"/>
              <a:t>uc</a:t>
            </a:r>
            <a:r>
              <a:rPr lang="zh-CN" altLang="en-US" dirty="0"/>
              <a:t>的申请额度，用来控制</a:t>
            </a:r>
            <a:r>
              <a:rPr lang="en-US" altLang="zh-CN" dirty="0" err="1"/>
              <a:t>uc</a:t>
            </a:r>
            <a:r>
              <a:rPr lang="zh-CN" altLang="en-US" dirty="0"/>
              <a:t>的唯一性。</a:t>
            </a:r>
            <a:endParaRPr lang="en-US" altLang="zh-CN" dirty="0"/>
          </a:p>
          <a:p>
            <a:r>
              <a:rPr lang="zh-CN" altLang="en-US" b="1" dirty="0"/>
              <a:t>标签信息表</a:t>
            </a:r>
            <a:r>
              <a:rPr lang="zh-CN" altLang="en-US" dirty="0"/>
              <a:t>：用来记录数据库中所有的合法标签，以及他们的信息的。用以提示非法标签。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57EDD1-A3BE-4D22-8286-E42F526C6D13}"/>
              </a:ext>
            </a:extLst>
          </p:cNvPr>
          <p:cNvSpPr txBox="1"/>
          <p:nvPr/>
        </p:nvSpPr>
        <p:spPr>
          <a:xfrm>
            <a:off x="500850" y="3261954"/>
            <a:ext cx="11691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：查询用表都有啥？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：是为提升查询速度才用的，这个东西会经常变，可以搞多套方案来对比。</a:t>
            </a:r>
            <a:endParaRPr lang="en-US" altLang="zh-CN" dirty="0"/>
          </a:p>
          <a:p>
            <a:r>
              <a:rPr lang="zh-CN" altLang="en-US" dirty="0"/>
              <a:t>查询用表与数据的具体操作无关。若有更好的方案就重构一遍。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图片大类表</a:t>
            </a:r>
            <a:r>
              <a:rPr lang="zh-CN" altLang="en-US" dirty="0"/>
              <a:t>：用来记录图片含有的大类别信息。用来对应数据组找图的需求。</a:t>
            </a:r>
            <a:endParaRPr lang="en-US" altLang="zh-CN" dirty="0"/>
          </a:p>
          <a:p>
            <a:r>
              <a:rPr lang="zh-CN" altLang="en-US" b="1" dirty="0"/>
              <a:t>特殊标注表</a:t>
            </a:r>
            <a:r>
              <a:rPr lang="zh-CN" altLang="en-US" dirty="0"/>
              <a:t>：用来记录有哪些</a:t>
            </a:r>
            <a:r>
              <a:rPr lang="en-US" altLang="zh-CN" dirty="0"/>
              <a:t>UC</a:t>
            </a:r>
            <a:r>
              <a:rPr lang="zh-CN" altLang="en-US" dirty="0"/>
              <a:t>含有特殊标签。特殊标签是一些逻辑怪异的标签。对应查找特殊标签，但又不想全数据库遍历的需求。</a:t>
            </a:r>
            <a:endParaRPr lang="en-US" altLang="zh-CN" dirty="0"/>
          </a:p>
          <a:p>
            <a:r>
              <a:rPr lang="zh-CN" altLang="en-US" b="1" dirty="0"/>
              <a:t>大类标注表</a:t>
            </a:r>
            <a:r>
              <a:rPr lang="zh-CN" altLang="en-US" dirty="0"/>
              <a:t>：用来记录图片中所有被标注的目标。有几个大类，就有几个大类标注表。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3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12653DF8-B8E1-4B3C-A70C-1C2D1E6D5FFF}"/>
              </a:ext>
            </a:extLst>
          </p:cNvPr>
          <p:cNvSpPr/>
          <p:nvPr/>
        </p:nvSpPr>
        <p:spPr>
          <a:xfrm>
            <a:off x="0" y="3176133"/>
            <a:ext cx="12192000" cy="342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2CEA6C-5A20-406A-A033-897F126894CD}"/>
              </a:ext>
            </a:extLst>
          </p:cNvPr>
          <p:cNvSpPr/>
          <p:nvPr/>
        </p:nvSpPr>
        <p:spPr>
          <a:xfrm>
            <a:off x="271105" y="160824"/>
            <a:ext cx="5824896" cy="2835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58E6893-FEDC-4157-9DB6-8526628FC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73611"/>
              </p:ext>
            </p:extLst>
          </p:nvPr>
        </p:nvGraphicFramePr>
        <p:xfrm>
          <a:off x="85230" y="5182811"/>
          <a:ext cx="5798341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68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1568493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2945380">
                  <a:extLst>
                    <a:ext uri="{9D8B030D-6E8A-4147-A177-3AD203B41FA5}">
                      <a16:colId xmlns:a16="http://schemas.microsoft.com/office/drawing/2014/main" val="2748582777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置信度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All0001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cpb_ps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正负</a:t>
                      </a: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7BB7812-13BE-4966-BBDD-0D033B4BD1B7}"/>
              </a:ext>
            </a:extLst>
          </p:cNvPr>
          <p:cNvSpPr txBox="1"/>
          <p:nvPr/>
        </p:nvSpPr>
        <p:spPr>
          <a:xfrm>
            <a:off x="1013813" y="1809966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表名：标签信息表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93B22B43-BA7B-4D2F-B156-D5009B0E6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00674"/>
              </p:ext>
            </p:extLst>
          </p:nvPr>
        </p:nvGraphicFramePr>
        <p:xfrm>
          <a:off x="1013812" y="2149226"/>
          <a:ext cx="4802159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07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86064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686064">
                  <a:extLst>
                    <a:ext uri="{9D8B030D-6E8A-4147-A177-3AD203B41FA5}">
                      <a16:colId xmlns:a16="http://schemas.microsoft.com/office/drawing/2014/main" val="2319319325"/>
                    </a:ext>
                  </a:extLst>
                </a:gridCol>
                <a:gridCol w="789314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762746">
                  <a:extLst>
                    <a:ext uri="{9D8B030D-6E8A-4147-A177-3AD203B41FA5}">
                      <a16:colId xmlns:a16="http://schemas.microsoft.com/office/drawing/2014/main" val="1187965722"/>
                    </a:ext>
                  </a:extLst>
                </a:gridCol>
                <a:gridCol w="948064">
                  <a:extLst>
                    <a:ext uri="{9D8B030D-6E8A-4147-A177-3AD203B41FA5}">
                      <a16:colId xmlns:a16="http://schemas.microsoft.com/office/drawing/2014/main" val="2286529478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大类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部件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特殊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更新日期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cpb_ps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瓷瓶棒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破损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False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All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9F4AB1-2C62-422F-A068-9EDEFE128601}"/>
              </a:ext>
            </a:extLst>
          </p:cNvPr>
          <p:cNvSpPr txBox="1"/>
          <p:nvPr/>
        </p:nvSpPr>
        <p:spPr>
          <a:xfrm>
            <a:off x="892957" y="704219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</a:t>
            </a:r>
            <a:r>
              <a:rPr lang="en-US" altLang="zh-CN" b="1" dirty="0"/>
              <a:t> md5_uc</a:t>
            </a:r>
            <a:endParaRPr lang="zh-CN" altLang="en-US" b="1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05359B7F-94C9-40AF-AAFA-DF19B2A9A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71958"/>
              </p:ext>
            </p:extLst>
          </p:nvPr>
        </p:nvGraphicFramePr>
        <p:xfrm>
          <a:off x="1013812" y="1058499"/>
          <a:ext cx="1679400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27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846773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md5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uc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156AF31-0CE9-4C7F-9B51-458DCE4E69F1}"/>
              </a:ext>
            </a:extLst>
          </p:cNvPr>
          <p:cNvSpPr txBox="1"/>
          <p:nvPr/>
        </p:nvSpPr>
        <p:spPr>
          <a:xfrm>
            <a:off x="85230" y="4731459"/>
            <a:ext cx="221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表名：大类标注表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D07C0E-FA93-4C23-BA6D-1DFED43CE770}"/>
              </a:ext>
            </a:extLst>
          </p:cNvPr>
          <p:cNvSpPr txBox="1"/>
          <p:nvPr/>
        </p:nvSpPr>
        <p:spPr>
          <a:xfrm>
            <a:off x="3324464" y="704219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</a:t>
            </a:r>
            <a:r>
              <a:rPr lang="en-US" altLang="zh-CN" b="1" dirty="0"/>
              <a:t> record</a:t>
            </a:r>
            <a:endParaRPr lang="zh-CN" altLang="en-US" b="1" dirty="0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2606A5B7-C822-46BE-8910-AE985010F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73363"/>
              </p:ext>
            </p:extLst>
          </p:nvPr>
        </p:nvGraphicFramePr>
        <p:xfrm>
          <a:off x="3445318" y="1058499"/>
          <a:ext cx="1874135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74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944961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日期编码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已使用数量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1A8024B-5A36-41A5-83F1-6328E3A83CB3}"/>
              </a:ext>
            </a:extLst>
          </p:cNvPr>
          <p:cNvSpPr txBox="1"/>
          <p:nvPr/>
        </p:nvSpPr>
        <p:spPr>
          <a:xfrm>
            <a:off x="310920" y="252867"/>
            <a:ext cx="243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写入用表的具体结构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E96C45-73E8-40EA-B652-94945FE82C0B}"/>
              </a:ext>
            </a:extLst>
          </p:cNvPr>
          <p:cNvSpPr txBox="1"/>
          <p:nvPr/>
        </p:nvSpPr>
        <p:spPr>
          <a:xfrm>
            <a:off x="85229" y="363947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表名：图片大类表</a:t>
            </a:r>
          </a:p>
        </p:txBody>
      </p: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7BA6915D-DD25-4B3D-A4DF-DBF12255E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2922"/>
              </p:ext>
            </p:extLst>
          </p:nvPr>
        </p:nvGraphicFramePr>
        <p:xfrm>
          <a:off x="183750" y="4020830"/>
          <a:ext cx="11175028" cy="52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86">
                  <a:extLst>
                    <a:ext uri="{9D8B030D-6E8A-4147-A177-3AD203B41FA5}">
                      <a16:colId xmlns:a16="http://schemas.microsoft.com/office/drawing/2014/main" val="36973814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718029833"/>
                    </a:ext>
                  </a:extLst>
                </a:gridCol>
                <a:gridCol w="760639">
                  <a:extLst>
                    <a:ext uri="{9D8B030D-6E8A-4147-A177-3AD203B41FA5}">
                      <a16:colId xmlns:a16="http://schemas.microsoft.com/office/drawing/2014/main" val="3838006607"/>
                    </a:ext>
                  </a:extLst>
                </a:gridCol>
                <a:gridCol w="838654">
                  <a:extLst>
                    <a:ext uri="{9D8B030D-6E8A-4147-A177-3AD203B41FA5}">
                      <a16:colId xmlns:a16="http://schemas.microsoft.com/office/drawing/2014/main" val="2072068444"/>
                    </a:ext>
                  </a:extLst>
                </a:gridCol>
                <a:gridCol w="793145">
                  <a:extLst>
                    <a:ext uri="{9D8B030D-6E8A-4147-A177-3AD203B41FA5}">
                      <a16:colId xmlns:a16="http://schemas.microsoft.com/office/drawing/2014/main" val="2905865664"/>
                    </a:ext>
                  </a:extLst>
                </a:gridCol>
                <a:gridCol w="656621">
                  <a:extLst>
                    <a:ext uri="{9D8B030D-6E8A-4147-A177-3AD203B41FA5}">
                      <a16:colId xmlns:a16="http://schemas.microsoft.com/office/drawing/2014/main" val="2899738750"/>
                    </a:ext>
                  </a:extLst>
                </a:gridCol>
                <a:gridCol w="503697">
                  <a:extLst>
                    <a:ext uri="{9D8B030D-6E8A-4147-A177-3AD203B41FA5}">
                      <a16:colId xmlns:a16="http://schemas.microsoft.com/office/drawing/2014/main" val="2494933925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3976164324"/>
                    </a:ext>
                  </a:extLst>
                </a:gridCol>
                <a:gridCol w="573935">
                  <a:extLst>
                    <a:ext uri="{9D8B030D-6E8A-4147-A177-3AD203B41FA5}">
                      <a16:colId xmlns:a16="http://schemas.microsoft.com/office/drawing/2014/main" val="3816513119"/>
                    </a:ext>
                  </a:extLst>
                </a:gridCol>
                <a:gridCol w="498664">
                  <a:extLst>
                    <a:ext uri="{9D8B030D-6E8A-4147-A177-3AD203B41FA5}">
                      <a16:colId xmlns:a16="http://schemas.microsoft.com/office/drawing/2014/main" val="309896068"/>
                    </a:ext>
                  </a:extLst>
                </a:gridCol>
                <a:gridCol w="489256">
                  <a:extLst>
                    <a:ext uri="{9D8B030D-6E8A-4147-A177-3AD203B41FA5}">
                      <a16:colId xmlns:a16="http://schemas.microsoft.com/office/drawing/2014/main" val="2741149762"/>
                    </a:ext>
                  </a:extLst>
                </a:gridCol>
                <a:gridCol w="555117">
                  <a:extLst>
                    <a:ext uri="{9D8B030D-6E8A-4147-A177-3AD203B41FA5}">
                      <a16:colId xmlns:a16="http://schemas.microsoft.com/office/drawing/2014/main" val="1492974822"/>
                    </a:ext>
                  </a:extLst>
                </a:gridCol>
                <a:gridCol w="795040">
                  <a:extLst>
                    <a:ext uri="{9D8B030D-6E8A-4147-A177-3AD203B41FA5}">
                      <a16:colId xmlns:a16="http://schemas.microsoft.com/office/drawing/2014/main" val="1466610460"/>
                    </a:ext>
                  </a:extLst>
                </a:gridCol>
                <a:gridCol w="644500">
                  <a:extLst>
                    <a:ext uri="{9D8B030D-6E8A-4147-A177-3AD203B41FA5}">
                      <a16:colId xmlns:a16="http://schemas.microsoft.com/office/drawing/2014/main" val="3983938436"/>
                    </a:ext>
                  </a:extLst>
                </a:gridCol>
                <a:gridCol w="630387">
                  <a:extLst>
                    <a:ext uri="{9D8B030D-6E8A-4147-A177-3AD203B41FA5}">
                      <a16:colId xmlns:a16="http://schemas.microsoft.com/office/drawing/2014/main" val="4269559187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4202683332"/>
                    </a:ext>
                  </a:extLst>
                </a:gridCol>
                <a:gridCol w="533017">
                  <a:extLst>
                    <a:ext uri="{9D8B030D-6E8A-4147-A177-3AD203B41FA5}">
                      <a16:colId xmlns:a16="http://schemas.microsoft.com/office/drawing/2014/main" val="3753026579"/>
                    </a:ext>
                  </a:extLst>
                </a:gridCol>
              </a:tblGrid>
              <a:tr h="266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输配变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电压等级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含有缺陷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历史遗留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可见光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裸图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野外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金具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导线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安检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附属设施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人体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塔基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异物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其他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364964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9EF3B52-29D8-4181-91C6-5577D8723632}"/>
              </a:ext>
            </a:extLst>
          </p:cNvPr>
          <p:cNvSpPr txBox="1"/>
          <p:nvPr/>
        </p:nvSpPr>
        <p:spPr>
          <a:xfrm>
            <a:off x="15150" y="3260693"/>
            <a:ext cx="243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查询用表的暂定结构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7AFCEF-3CA5-43C6-9793-245C3FBBF51A}"/>
              </a:ext>
            </a:extLst>
          </p:cNvPr>
          <p:cNvSpPr txBox="1"/>
          <p:nvPr/>
        </p:nvSpPr>
        <p:spPr>
          <a:xfrm>
            <a:off x="6377826" y="206774"/>
            <a:ext cx="412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：有哪些表需要手动维护？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：标签信息表。需要手动添加。</a:t>
            </a:r>
          </a:p>
        </p:txBody>
      </p:sp>
    </p:spTree>
    <p:extLst>
      <p:ext uri="{BB962C8B-B14F-4D97-AF65-F5344CB8AC3E}">
        <p14:creationId xmlns:p14="http://schemas.microsoft.com/office/powerpoint/2010/main" val="377327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64FBDF-E28F-48E8-A049-1233D741EBE8}"/>
              </a:ext>
            </a:extLst>
          </p:cNvPr>
          <p:cNvSpPr txBox="1"/>
          <p:nvPr/>
        </p:nvSpPr>
        <p:spPr>
          <a:xfrm>
            <a:off x="716815" y="358408"/>
            <a:ext cx="108717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一些注意事项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不区分大小写。原则上，所有字段名均为大写。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、为了易读性，除非有通用性的明确英文对应，否则应尽量使用中文。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、为性能计，所有字符串，优先使用</a:t>
            </a:r>
            <a:r>
              <a:rPr lang="en-US" altLang="zh-CN" dirty="0"/>
              <a:t>CHAR</a:t>
            </a:r>
            <a:r>
              <a:rPr lang="zh-CN" altLang="en-US" dirty="0"/>
              <a:t>类型，实在不行了再用</a:t>
            </a:r>
            <a:r>
              <a:rPr lang="en-US" altLang="zh-CN" dirty="0"/>
              <a:t>VARCHAR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、所有</a:t>
            </a:r>
            <a:r>
              <a:rPr lang="en-US" altLang="zh-CN" dirty="0"/>
              <a:t>CREATE</a:t>
            </a:r>
            <a:r>
              <a:rPr lang="zh-CN" altLang="en-US" dirty="0"/>
              <a:t>操作一律使用</a:t>
            </a:r>
            <a:r>
              <a:rPr lang="en-US" altLang="zh-CN" dirty="0"/>
              <a:t>SQL</a:t>
            </a:r>
            <a:r>
              <a:rPr lang="zh-CN" altLang="en-US" dirty="0"/>
              <a:t>代码实现，禁止使用可视化操作，避免出现默认的未知约数。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、唯一的字段必须使用唯一约束，常用索引优先使用主键约束。</a:t>
            </a:r>
          </a:p>
        </p:txBody>
      </p:sp>
    </p:spTree>
    <p:extLst>
      <p:ext uri="{BB962C8B-B14F-4D97-AF65-F5344CB8AC3E}">
        <p14:creationId xmlns:p14="http://schemas.microsoft.com/office/powerpoint/2010/main" val="23982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464</Words>
  <Application>Microsoft Office PowerPoint</Application>
  <PresentationFormat>宽屏</PresentationFormat>
  <Paragraphs>74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</dc:creator>
  <cp:lastModifiedBy>张 一</cp:lastModifiedBy>
  <cp:revision>31</cp:revision>
  <dcterms:created xsi:type="dcterms:W3CDTF">2022-01-19T08:28:44Z</dcterms:created>
  <dcterms:modified xsi:type="dcterms:W3CDTF">2022-01-20T03:10:29Z</dcterms:modified>
</cp:coreProperties>
</file>