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76" r:id="rId4"/>
    <p:sldId id="258" r:id="rId5"/>
    <p:sldId id="274" r:id="rId6"/>
    <p:sldId id="259" r:id="rId7"/>
    <p:sldId id="261" r:id="rId8"/>
    <p:sldId id="278" r:id="rId9"/>
    <p:sldId id="262" r:id="rId10"/>
    <p:sldId id="263" r:id="rId11"/>
    <p:sldId id="275" r:id="rId12"/>
    <p:sldId id="279" r:id="rId13"/>
    <p:sldId id="264" r:id="rId14"/>
    <p:sldId id="265" r:id="rId15"/>
    <p:sldId id="280" r:id="rId16"/>
    <p:sldId id="266" r:id="rId17"/>
    <p:sldId id="281" r:id="rId18"/>
    <p:sldId id="271" r:id="rId19"/>
  </p:sldIdLst>
  <p:sldSz cx="9144000" cy="5143500" type="screen16x9"/>
  <p:notesSz cx="6858000" cy="9144000"/>
  <p:embeddedFontLst>
    <p:embeddedFont>
      <p:font typeface="Montserrat Medium" panose="020B0604020202020204" charset="0"/>
      <p:regular r:id="rId21"/>
      <p:bold r:id="rId22"/>
      <p:italic r:id="rId23"/>
      <p:boldItalic r:id="rId24"/>
    </p:embeddedFont>
    <p:embeddedFont>
      <p:font typeface="Nunito Sans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" panose="02000505000000020004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6320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6413c511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" name="Google Shape;55;g86413c511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654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ac4eda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" name="Google Shape;128;gbeac4eda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0121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eac4eda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" name="Google Shape;128;gbeac4eda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84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5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b37be86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" name="Google Shape;140;gbdb37be86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68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eb0753c8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gbeb0753c8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2851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434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b37be86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" name="Google Shape;162;gbdb37be86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677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06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8ad788d7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" name="Google Shape;214;g898ad788d7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33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29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8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b37be8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" name="Google Shape;71;gbdb37be8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7175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db37be86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" name="Google Shape;71;gbdb37be86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839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6413c51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" name="Google Shape;80;g86413c51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784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b37be86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" name="Google Shape;100;gbdb37be86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452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610737b9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610737b9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655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db37be8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" name="Google Shape;117;gbdb37be8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36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2">
  <p:cSld name="blank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gov.i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309312" y="364686"/>
            <a:ext cx="53775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r>
              <a:rPr lang="en" sz="2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Holon Institute of Technology</a:t>
            </a:r>
            <a:endParaRPr sz="2700" i="0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309300" y="1675200"/>
            <a:ext cx="89037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Science Project: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err="1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Friecipe</a:t>
            </a:r>
            <a:r>
              <a:rPr lang="en-US" sz="3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– Predicting Peoples Taste in Food</a:t>
            </a:r>
            <a:endParaRPr sz="30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651452" y="3402150"/>
            <a:ext cx="1540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/>
          <p:nvPr/>
        </p:nvSpPr>
        <p:spPr>
          <a:xfrm>
            <a:off x="521650" y="3486750"/>
            <a:ext cx="15405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Guy Shafir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Sagi</a:t>
            </a:r>
            <a:r>
              <a:rPr lang="en-US" dirty="0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Sarussi</a:t>
            </a:r>
            <a:endParaRPr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06075" y="339525"/>
            <a:ext cx="3269091" cy="79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i="0" u="none" strike="noStrike" cap="none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Data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Learning.</a:t>
            </a:r>
            <a:endParaRPr lang="en-US" sz="9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" sz="3300" i="0" u="none" strike="noStrike" cap="none" dirty="0" smtClean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288900" y="1050844"/>
            <a:ext cx="5674294" cy="5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How many people from each country use the website: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5" y="1961964"/>
            <a:ext cx="4520559" cy="26863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7" y="1910326"/>
            <a:ext cx="3755572" cy="903015"/>
          </a:xfrm>
          <a:prstGeom prst="rect">
            <a:avLst/>
          </a:prstGeom>
        </p:spPr>
      </p:pic>
      <p:sp>
        <p:nvSpPr>
          <p:cNvPr id="130" name="Google Shape;130;p22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06075" y="339524"/>
            <a:ext cx="4491900" cy="75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i="0" u="none" strike="noStrike" cap="none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Data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30" y="2827485"/>
            <a:ext cx="3938451" cy="94849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30" y="3805784"/>
            <a:ext cx="3879669" cy="9717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666" y="1993856"/>
            <a:ext cx="2971800" cy="88508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666" y="2878936"/>
            <a:ext cx="3603516" cy="89704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1791" y="3812337"/>
            <a:ext cx="3401041" cy="939024"/>
          </a:xfrm>
          <a:prstGeom prst="rect">
            <a:avLst/>
          </a:prstGeom>
        </p:spPr>
      </p:pic>
      <p:sp>
        <p:nvSpPr>
          <p:cNvPr id="12" name="Google Shape;132;p22"/>
          <p:cNvSpPr txBox="1"/>
          <p:nvPr/>
        </p:nvSpPr>
        <p:spPr>
          <a:xfrm>
            <a:off x="288900" y="1050844"/>
            <a:ext cx="7633723" cy="58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Continuation of the previous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graph, a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description of each country in the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graph: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1047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1876958" y="2258545"/>
            <a:ext cx="5458953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Learning</a:t>
            </a:r>
            <a:endParaRPr lang="en-US"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137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cdn.discordapp.com/attachments/858053051780562957/85845180182062697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6" y="2325189"/>
            <a:ext cx="4260397" cy="25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Google Shape;142;p23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06075" y="339525"/>
            <a:ext cx="4564800" cy="79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Similar Taste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288898" y="1034701"/>
            <a:ext cx="5909428" cy="108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following graph shows the relative distance between users after vectorization, by noting how they rated the reviews the wrote,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858053051780562957/85844982704190261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31" y="2181519"/>
            <a:ext cx="3902005" cy="24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Google Shape;150;p24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6075" y="339524"/>
            <a:ext cx="4564800" cy="84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Similar Recipes</a:t>
            </a:r>
          </a:p>
          <a:p>
            <a:pPr>
              <a:buSzPts val="3200"/>
            </a:pPr>
            <a:r>
              <a:rPr lang="en-US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 Machine </a:t>
            </a:r>
            <a:r>
              <a:rPr lang="en-US" sz="9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4;p23"/>
          <p:cNvSpPr txBox="1"/>
          <p:nvPr/>
        </p:nvSpPr>
        <p:spPr>
          <a:xfrm>
            <a:off x="288898" y="1034702"/>
            <a:ext cx="5909428" cy="93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following graph shows the relative distance between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recipes after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vectorization, by </a:t>
            </a:r>
            <a:r>
              <a:rPr lang="en-US" dirty="0" err="1" smtClean="0">
                <a:latin typeface="Montserrat"/>
                <a:ea typeface="Montserrat"/>
                <a:cs typeface="Montserrat"/>
                <a:sym typeface="Montserrat"/>
              </a:rPr>
              <a:t>vectorizing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their ingredients. 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3215901" y="2258545"/>
            <a:ext cx="2781067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Conclusions</a:t>
            </a:r>
            <a:endParaRPr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51876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06075" y="339525"/>
            <a:ext cx="5193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3200"/>
            </a:pPr>
            <a:r>
              <a:rPr lang="en-US" sz="33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Conclusions</a:t>
            </a:r>
            <a:endParaRPr lang="en-US" sz="33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06075" y="1034700"/>
            <a:ext cx="7782300" cy="221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We have created a model that represents similar tastes between people and between recipes, according to the graphs we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can see some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sequence between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all recipes and users, there is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 clear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tendency that shows similar </a:t>
            </a:r>
            <a:r>
              <a:rPr lang="en-US" dirty="0" smtClean="0">
                <a:latin typeface="Montserrat"/>
                <a:ea typeface="Montserrat"/>
                <a:cs typeface="Montserrat"/>
              </a:rPr>
              <a:t>ingredients and users </a:t>
            </a: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taste.</a:t>
            </a: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According to the sequence we can conclude that there are some groups that likes 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ame food and this are the dots that actually close to each other.</a:t>
            </a: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But if we’ll take a few dots that doesn't seem to be next to each other, it means that</a:t>
            </a:r>
          </a:p>
          <a:p>
            <a:pPr lvl="0">
              <a:lnSpc>
                <a:spcPct val="115000"/>
              </a:lnSpc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there is a big difference between the </a:t>
            </a:r>
            <a:r>
              <a:rPr lang="en-US" dirty="0" smtClean="0">
                <a:latin typeface="Montserrat"/>
                <a:ea typeface="Montserrat"/>
                <a:cs typeface="Montserrat"/>
              </a:rPr>
              <a:t>ingredients or the taste.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3304634" y="2258545"/>
            <a:ext cx="2603602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" sz="33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References</a:t>
            </a:r>
            <a:endParaRPr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80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00100" y="328392"/>
            <a:ext cx="3995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References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 flipH="1">
            <a:off x="500200" y="1241524"/>
            <a:ext cx="8346900" cy="390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[1]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https://www.allrecipes.com/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[2]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https://stackoverflow.com/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[3]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https://stackexchange.com/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[4] - </a:t>
            </a:r>
            <a:r>
              <a:rPr lang="en-US" sz="1300" u="sng" dirty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https://www.selenium.dev/documentation/en</a:t>
            </a:r>
            <a:r>
              <a:rPr lang="en-US" sz="1300" u="sng" dirty="0" smtClean="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</a:p>
          <a:p>
            <a:pPr marL="342900" indent="-247650">
              <a:lnSpc>
                <a:spcPct val="200000"/>
              </a:lnSpc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[5]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https://reference.wolfram.com/language/</a:t>
            </a: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[6]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https://pymongo.readthedocs.io/en/stable/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Nunito Sans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[7]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https://numpy.org/doc/</a:t>
            </a:r>
            <a:endParaRPr sz="1300" dirty="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8] - 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https://campus.gov.il</a:t>
            </a:r>
            <a:r>
              <a:rPr lang="en-US" sz="1300" u="sng" dirty="0" smtClean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/</a:t>
            </a:r>
            <a:endParaRPr lang="en-US" sz="1300" u="sng" dirty="0" smtClean="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247650">
              <a:lnSpc>
                <a:spcPct val="200000"/>
              </a:lnSpc>
              <a:buClr>
                <a:srgbClr val="19CA99"/>
              </a:buClr>
              <a:buSzPts val="1300"/>
              <a:buFont typeface="Montserrat"/>
              <a:buChar char="●"/>
            </a:pPr>
            <a:r>
              <a:rPr lang="en" sz="1300" dirty="0" smtClean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[9] </a:t>
            </a:r>
            <a:r>
              <a:rPr lang="en" sz="1300" dirty="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300" u="sng" dirty="0" smtClean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https</a:t>
            </a:r>
            <a:r>
              <a:rPr lang="en-US" sz="13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</a:rPr>
              <a:t>://docs.docker.com/</a:t>
            </a:r>
            <a:endParaRPr lang="en-US" sz="1300" u="sng" dirty="0" smtClean="0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500100" y="328400"/>
            <a:ext cx="23046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3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Objective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288899" y="1128096"/>
            <a:ext cx="8051700" cy="3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main objective of the project is to predict peoples taste in food using the website https://allrecipes.com.</a:t>
            </a: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AllRecipes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a social network which revolves around food.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Users can share recipes, make connections with other users, review recipes of others and even favorite recipes they like.</a:t>
            </a: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AllRecipes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the most popular website in the field, composed of millions of users and myriad of different food recipes.</a:t>
            </a:r>
          </a:p>
          <a:p>
            <a:pPr lvl="0">
              <a:lnSpc>
                <a:spcPct val="150000"/>
              </a:lnSpc>
            </a:pPr>
            <a:endParaRPr lang="en-US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Friecipe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trying to predict a similarities in the taste of users and find users with fitting taste and even suggest other recipes which they might like based on their taste preferences.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2352636" y="2171493"/>
            <a:ext cx="4608818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Accumulation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2926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500099" y="293428"/>
            <a:ext cx="4703271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Accumulation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88899" y="1168939"/>
            <a:ext cx="8293800" cy="378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In order to build the dataset we created a graph by crawling through profiles and their peers using mostly Selenium and a little bit of Requests: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init_driver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Opens the browser.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wait_for_load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Waits until the page is fully loaded.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scroll_down_page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Scrolls down the current loaded page and fetches more items by clicking the "More" button.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scrape_profile_reviews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-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Scrapes reviews from a different profile 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format_profile_id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Formats the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URL for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given id.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scrape_contacts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Scrapes contacts from a different profile id – followers &amp; following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is_profile_empty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returns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when the profile id is not empty.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500099" y="293428"/>
            <a:ext cx="4703271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Accumulation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88899" y="1168940"/>
            <a:ext cx="8293800" cy="374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In order to build the dataset we created a graph by crawling through profiles and their peers using mostly Selenium and a little bit of Requests: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Montserrat"/>
                <a:ea typeface="Montserrat"/>
                <a:cs typeface="Montserrat"/>
                <a:sym typeface="Montserrat"/>
              </a:rPr>
              <a:t>is_valid_profile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–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Returns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False when the profile is invalid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navigate_profile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Navigate to the given profile id</a:t>
            </a: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append_if_unknown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Checks if a profile was previously visited, if not add it to the visited profiles.</a:t>
            </a: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get_id_from_url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-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eturns the profile id from the URL.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Montserrat"/>
                <a:ea typeface="Montserrat"/>
                <a:cs typeface="Montserrat"/>
                <a:sym typeface="Montserrat"/>
              </a:rPr>
              <a:t>profile_scraper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– Scrapes the data uses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scrape_profile_reviews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-US" b="1" dirty="0" err="1">
                <a:latin typeface="Montserrat"/>
                <a:ea typeface="Montserrat"/>
                <a:cs typeface="Montserrat"/>
                <a:sym typeface="Montserrat"/>
              </a:rPr>
              <a:t>scrape_contacts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().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342900">
              <a:lnSpc>
                <a:spcPct val="150000"/>
              </a:lnSpc>
              <a:buClr>
                <a:srgbClr val="19CA99"/>
              </a:buClr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Montserrat"/>
                <a:ea typeface="Montserrat"/>
                <a:cs typeface="Montserrat"/>
                <a:sym typeface="Montserrat"/>
              </a:rPr>
              <a:t>get_review_from_card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Pulls out the review from every card in each profile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9558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B23470-C29F-4CDD-B2BE-A0F0FE75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3" y="72571"/>
            <a:ext cx="3798277" cy="5070929"/>
          </a:xfrm>
          <a:prstGeom prst="rect">
            <a:avLst/>
          </a:prstGeom>
        </p:spPr>
      </p:pic>
      <p:sp>
        <p:nvSpPr>
          <p:cNvPr id="82" name="Google Shape;82;p18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500100" y="328394"/>
            <a:ext cx="3995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Collecting Data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44756" y="1010733"/>
            <a:ext cx="5385335" cy="185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After we connected to the website we started collecting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data. First we take the ingredients into our database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nd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by that we built a dataset that has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recipes and their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ngredients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. The data was later used to predict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some similar activity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bout different profiles in the website.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C58D6E2F-817D-4961-836F-5AF5EAAD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22" y="1188720"/>
            <a:ext cx="2531420" cy="3954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669EC9-6CAB-4DB8-8769-2C63DF320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252" y="0"/>
            <a:ext cx="3376749" cy="3925387"/>
          </a:xfrm>
          <a:prstGeom prst="rect">
            <a:avLst/>
          </a:prstGeom>
        </p:spPr>
      </p:pic>
      <p:sp>
        <p:nvSpPr>
          <p:cNvPr id="102" name="Google Shape;102;p20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06075" y="339525"/>
            <a:ext cx="3344406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300" i="0" u="none" strike="noStrike" cap="none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Collecting Data</a:t>
            </a:r>
            <a:endParaRPr sz="33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61783" y="958387"/>
            <a:ext cx="4865388" cy="341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Other than the peers each profile has, we also scrape other </a:t>
            </a: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datapoints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such as: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Reviews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: Linked to a recipe, rates it by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a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number between 1 and 5.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Favorites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: Boolean value, we decided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to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ignore since it is easy for users to just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use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it and it renders it meaningless.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Location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: For the users whom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specified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their   location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- we also scrape it,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used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     for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further visualizations.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Google Shape;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2870" cy="51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9;p15"/>
          <p:cNvSpPr txBox="1"/>
          <p:nvPr/>
        </p:nvSpPr>
        <p:spPr>
          <a:xfrm>
            <a:off x="1818039" y="2334779"/>
            <a:ext cx="5576791" cy="66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SzPts val="3200"/>
            </a:pPr>
            <a:r>
              <a:rPr lang="en-US" sz="3300" dirty="0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</a:t>
            </a:r>
            <a:endParaRPr lang="en-US" sz="3300" dirty="0">
              <a:solidFill>
                <a:schemeClr val="bg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Lato"/>
              <a:buNone/>
            </a:pPr>
            <a:endParaRPr sz="3300"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979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-1" y="416878"/>
            <a:ext cx="288900" cy="331200"/>
          </a:xfrm>
          <a:prstGeom prst="rect">
            <a:avLst/>
          </a:prstGeom>
          <a:solidFill>
            <a:srgbClr val="19CA9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06074" y="339525"/>
            <a:ext cx="3471565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3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Countries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900" dirty="0" smtClean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 Machine Learning.</a:t>
            </a:r>
            <a:endParaRPr sz="900" i="0" u="none" strike="noStrike" cap="none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53" y="1981289"/>
            <a:ext cx="5643157" cy="2802268"/>
          </a:xfrm>
          <a:prstGeom prst="rect">
            <a:avLst/>
          </a:prstGeom>
        </p:spPr>
      </p:pic>
      <p:sp>
        <p:nvSpPr>
          <p:cNvPr id="121" name="Google Shape;121;p21"/>
          <p:cNvSpPr txBox="1"/>
          <p:nvPr/>
        </p:nvSpPr>
        <p:spPr>
          <a:xfrm>
            <a:off x="288899" y="1012677"/>
            <a:ext cx="7821496" cy="102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Clr>
                <a:srgbClr val="19CA99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Representation of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the percentage of users of each country out of the entire </a:t>
            </a:r>
            <a:r>
              <a:rPr lang="en-US" dirty="0" err="1" smtClean="0">
                <a:latin typeface="Montserrat"/>
                <a:ea typeface="Montserrat"/>
                <a:cs typeface="Montserrat"/>
                <a:sym typeface="Montserrat"/>
              </a:rPr>
              <a:t>userbase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782</Words>
  <Application>Microsoft Office PowerPoint</Application>
  <PresentationFormat>‫הצגה על המסך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5" baseType="lpstr">
      <vt:lpstr>Montserrat Medium</vt:lpstr>
      <vt:lpstr>Nunito Sans</vt:lpstr>
      <vt:lpstr>Arial</vt:lpstr>
      <vt:lpstr>Lato</vt:lpstr>
      <vt:lpstr>Calibri</vt:lpstr>
      <vt:lpstr>Montserrat</vt:lpstr>
      <vt:lpstr>Simple Light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חשבון Microsoft</cp:lastModifiedBy>
  <cp:revision>62</cp:revision>
  <dcterms:modified xsi:type="dcterms:W3CDTF">2021-06-26T23:21:25Z</dcterms:modified>
</cp:coreProperties>
</file>