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320" r:id="rId8"/>
    <p:sldId id="321" r:id="rId9"/>
    <p:sldId id="263" r:id="rId10"/>
    <p:sldId id="265" r:id="rId11"/>
    <p:sldId id="266" r:id="rId12"/>
    <p:sldId id="264" r:id="rId13"/>
    <p:sldId id="323" r:id="rId14"/>
    <p:sldId id="268" r:id="rId15"/>
    <p:sldId id="273" r:id="rId16"/>
    <p:sldId id="274" r:id="rId17"/>
    <p:sldId id="30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13" r:id="rId26"/>
    <p:sldId id="314" r:id="rId27"/>
    <p:sldId id="315" r:id="rId28"/>
    <p:sldId id="316" r:id="rId29"/>
    <p:sldId id="26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69" r:id="rId41"/>
    <p:sldId id="292" r:id="rId42"/>
    <p:sldId id="293" r:id="rId43"/>
    <p:sldId id="294" r:id="rId44"/>
    <p:sldId id="296" r:id="rId45"/>
    <p:sldId id="295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19" r:id="rId55"/>
    <p:sldId id="270" r:id="rId56"/>
    <p:sldId id="305" r:id="rId57"/>
    <p:sldId id="306" r:id="rId58"/>
    <p:sldId id="307" r:id="rId59"/>
    <p:sldId id="272" r:id="rId60"/>
    <p:sldId id="317" r:id="rId61"/>
    <p:sldId id="318" r:id="rId62"/>
    <p:sldId id="271" r:id="rId63"/>
    <p:sldId id="309" r:id="rId64"/>
    <p:sldId id="312" r:id="rId65"/>
    <p:sldId id="310" r:id="rId66"/>
    <p:sldId id="311" r:id="rId67"/>
    <p:sldId id="322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hyperlink" Target="https://www.pngfly.com/png-ivivhf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kennbrodhagen.net/2015/12/02/how-to-access-http-headers-using-aws-api-gateway-and-lambda/aws-api-gateway-icon.jp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test.com" TargetMode="External"/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test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x.x.x.x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files.phpmyadmin.net/phpMyAdmin/4.9.1/phpMyAdmin-4.9.1-all-languages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test1@test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ko/?nc2=h_l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loudbiz.olleh.com/" TargetMode="External"/><Relationship Id="rId5" Type="http://schemas.openxmlformats.org/officeDocument/2006/relationships/hyperlink" Target="https://cloud.naver.com/" TargetMode="External"/><Relationship Id="rId4" Type="http://schemas.openxmlformats.org/officeDocument/2006/relationships/hyperlink" Target="https://azure.microsof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smtClean="0"/>
              <a:t>1/2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ko-KR" altLang="en-US" dirty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10) Source Code </a:t>
            </a:r>
            <a:r>
              <a:rPr lang="ko-KR" altLang="en-US" dirty="0"/>
              <a:t>형상관리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github.com</a:t>
            </a:r>
            <a:r>
              <a:rPr lang="en-US" altLang="ko-KR" dirty="0"/>
              <a:t>, gitlab.com, </a:t>
            </a:r>
            <a:r>
              <a:rPr lang="en-US" altLang="ko-KR" dirty="0" smtClean="0"/>
              <a:t>bitbucket.com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11) </a:t>
            </a:r>
            <a:r>
              <a:rPr lang="ko-KR" altLang="en-US" dirty="0"/>
              <a:t>협업도구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slack.com</a:t>
            </a:r>
            <a:r>
              <a:rPr lang="en-US" altLang="ko-KR" dirty="0"/>
              <a:t>, </a:t>
            </a:r>
            <a:r>
              <a:rPr lang="en-US" altLang="ko-KR" dirty="0" smtClean="0"/>
              <a:t>jandi.com, JIRA, Trello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1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요구사항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연락처 정보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서버에 다수의 연락처정보를 입력 </a:t>
            </a:r>
            <a:r>
              <a:rPr lang="ko-KR" altLang="en-US" dirty="0" err="1" smtClean="0"/>
              <a:t>저장후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단말기에 목록화면으로 보여준다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요구사항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RESTful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CRUD – Create(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Retrieve(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), Update(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), 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있어야 한다</a:t>
            </a:r>
            <a:r>
              <a:rPr lang="en-US" altLang="ko-KR" dirty="0" smtClean="0"/>
              <a:t>.</a:t>
            </a:r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로 저장된 목록을  보여주어야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723051" y="3288367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8" name="Picture 4" descr="스마트폰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34" y="2958018"/>
            <a:ext cx="1154282" cy="11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t1.daumcdn.net/cfile/tistory/9990324F5C5FC41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91" y="3104901"/>
            <a:ext cx="1998515" cy="1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750535" y="5045163"/>
            <a:ext cx="1325521" cy="832109"/>
            <a:chOff x="3750535" y="3790688"/>
            <a:chExt cx="1325521" cy="832109"/>
          </a:xfrm>
        </p:grpSpPr>
        <p:pic>
          <p:nvPicPr>
            <p:cNvPr id="1035" name="Picture 11" descr="https://miro.medium.com/max/2800/1*CAS2UKlhVhNT8O_TzD-YpA@2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551" y="3790688"/>
              <a:ext cx="1065494" cy="53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50535" y="4365104"/>
              <a:ext cx="1325521" cy="257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Lambda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267744" y="3590092"/>
            <a:ext cx="1374778" cy="248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035" idx="1"/>
          </p:cNvCxnSpPr>
          <p:nvPr/>
        </p:nvCxnSpPr>
        <p:spPr>
          <a:xfrm>
            <a:off x="2123728" y="3936439"/>
            <a:ext cx="1770823" cy="1375098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https://kennbrodhagen.net/2015/12/02/how-to-access-http-headers-using-aws-api-gateway-and-lambda/aws-api-gateway-ico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5050254"/>
            <a:ext cx="1334321" cy="6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748487" y="5386481"/>
            <a:ext cx="57281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076056" y="3612403"/>
            <a:ext cx="2304256" cy="515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028" idx="2"/>
          </p:cNvCxnSpPr>
          <p:nvPr/>
        </p:nvCxnSpPr>
        <p:spPr>
          <a:xfrm flipV="1">
            <a:off x="6084168" y="4112300"/>
            <a:ext cx="1615107" cy="1335942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249069" y="5717415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API Gateway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705259" y="2954126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칠각형 29"/>
          <p:cNvSpPr/>
          <p:nvPr/>
        </p:nvSpPr>
        <p:spPr>
          <a:xfrm>
            <a:off x="4085319" y="2958018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41" name="Picture 17" descr="Google Logo Backgrou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5" y="1565496"/>
            <a:ext cx="659818" cy="6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41" idx="3"/>
          </p:cNvCxnSpPr>
          <p:nvPr/>
        </p:nvCxnSpPr>
        <p:spPr>
          <a:xfrm>
            <a:off x="1611793" y="1895405"/>
            <a:ext cx="5817235" cy="689607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2954" y="2225314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Firebase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2548429"/>
            <a:ext cx="8568952" cy="19656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894551" y="4221088"/>
            <a:ext cx="980913" cy="25202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B0F0"/>
                </a:solidFill>
              </a:rPr>
              <a:t>웹서버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9155" y="3389047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보안그</a:t>
            </a:r>
            <a:r>
              <a:rPr lang="ko-KR" altLang="en-US" sz="1000">
                <a:solidFill>
                  <a:srgbClr val="0070C0"/>
                </a:solidFill>
              </a:rPr>
              <a:t>룹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3443979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보안그</a:t>
            </a:r>
            <a:r>
              <a:rPr lang="ko-KR" altLang="en-US" sz="1000" dirty="0">
                <a:solidFill>
                  <a:srgbClr val="0070C0"/>
                </a:solidFill>
              </a:rPr>
              <a:t>룹</a:t>
            </a:r>
          </a:p>
        </p:txBody>
      </p:sp>
    </p:spTree>
    <p:extLst>
      <p:ext uri="{BB962C8B-B14F-4D97-AF65-F5344CB8AC3E}">
        <p14:creationId xmlns:p14="http://schemas.microsoft.com/office/powerpoint/2010/main" val="263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7995"/>
            <a:ext cx="8229600" cy="399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1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/ Maria DB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Version : Developer </a:t>
            </a:r>
            <a:r>
              <a:rPr lang="ko-KR" altLang="en-US" dirty="0" err="1" smtClean="0"/>
              <a:t>버젼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DBMS(Database Management System)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사용자와 데이터베이스 사이에서 사용자의 요구에 따라 정보를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등의 관리를 해주는 소프트웨어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구성요소</a:t>
            </a:r>
            <a:endParaRPr lang="en-US" altLang="ko-KR" dirty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저장하는 기본단위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항목 하나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레코드</a:t>
            </a:r>
            <a:r>
              <a:rPr lang="en-US" altLang="ko-KR" dirty="0" smtClean="0"/>
              <a:t>(Row): </a:t>
            </a:r>
            <a:r>
              <a:rPr lang="ko-KR" altLang="en-US" dirty="0" smtClean="0"/>
              <a:t>필드의 집합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8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82026"/>
              </p:ext>
            </p:extLst>
          </p:nvPr>
        </p:nvGraphicFramePr>
        <p:xfrm>
          <a:off x="539552" y="134076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UK, 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성함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Index,NOTNULL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969"/>
              </p:ext>
            </p:extLst>
          </p:nvPr>
        </p:nvGraphicFramePr>
        <p:xfrm>
          <a:off x="395536" y="4509120"/>
          <a:ext cx="8352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1846973"/>
                <a:gridCol w="1847993"/>
                <a:gridCol w="1626234"/>
                <a:gridCol w="1649175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test@test.com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test1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r>
                        <a:rPr lang="en-US" altLang="ko-KR" baseline="0" dirty="0" smtClean="0"/>
                        <a:t> love </a:t>
                      </a:r>
                      <a:r>
                        <a:rPr lang="en-US" altLang="ko-KR" baseline="0" dirty="0" err="1" smtClean="0"/>
                        <a:t>iu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test2@test.com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Test2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love BTS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test3@test.com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Test3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a genius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great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72000" y="4077072"/>
            <a:ext cx="1656184" cy="2448272"/>
          </a:xfrm>
          <a:prstGeom prst="roundRect">
            <a:avLst>
              <a:gd name="adj" fmla="val 7292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필드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873386"/>
            <a:ext cx="8784976" cy="43204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레코드</a:t>
            </a:r>
            <a:r>
              <a:rPr lang="en-US" altLang="ko-KR" dirty="0" smtClean="0">
                <a:solidFill>
                  <a:srgbClr val="C00000"/>
                </a:solidFill>
              </a:rPr>
              <a:t>, Tuple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생성결과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6792"/>
            <a:ext cx="8583613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AWS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lang="en-US" altLang="ko-KR" dirty="0" smtClean="0"/>
              <a:t>1. AWS </a:t>
            </a:r>
            <a:r>
              <a:rPr lang="ko-KR" altLang="en-US" dirty="0" err="1" smtClean="0"/>
              <a:t>로긴</a:t>
            </a:r>
            <a:endParaRPr lang="en-US" altLang="ko-KR" dirty="0" smtClean="0"/>
          </a:p>
          <a:p>
            <a:r>
              <a:rPr lang="en-US" altLang="ko-KR" dirty="0" smtClean="0"/>
              <a:t>2. RDS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1" y="299793"/>
            <a:ext cx="4821560" cy="63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3101" y="5589240"/>
            <a:ext cx="1152128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r>
              <a:rPr lang="ko-KR" altLang="en-US" dirty="0" smtClean="0"/>
              <a:t>데이터베이스 생성 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779775" cy="620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1.1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endParaRPr lang="en-US" altLang="ko-KR" dirty="0" smtClean="0"/>
          </a:p>
          <a:p>
            <a:r>
              <a:rPr lang="en-US" altLang="ko-KR" dirty="0" smtClean="0"/>
              <a:t>2.1 DB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2.2 EC2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(Linux)</a:t>
            </a:r>
          </a:p>
          <a:p>
            <a:r>
              <a:rPr lang="en-US" altLang="ko-KR" dirty="0" smtClean="0"/>
              <a:t>2.3 Application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2.4 RESTful API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2.5 </a:t>
            </a:r>
            <a:r>
              <a:rPr lang="ko-KR" altLang="en-US" dirty="0" smtClean="0"/>
              <a:t>소스형상관리</a:t>
            </a:r>
            <a:endParaRPr lang="en-US" altLang="ko-KR" dirty="0" smtClean="0"/>
          </a:p>
          <a:p>
            <a:r>
              <a:rPr lang="en-US" altLang="ko-KR" dirty="0" smtClean="0"/>
              <a:t>2.6 </a:t>
            </a:r>
            <a:r>
              <a:rPr lang="ko-KR" altLang="en-US" dirty="0" smtClean="0"/>
              <a:t>검증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v 5.7.26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3240"/>
            <a:ext cx="5397333" cy="59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ko-KR" altLang="en-US" sz="1800" dirty="0" err="1" smtClean="0"/>
              <a:t>프리티어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r>
              <a:rPr lang="en-US" altLang="ko-KR" sz="1800" dirty="0" smtClean="0"/>
              <a:t>DB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식별자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myproject-testXX</a:t>
            </a:r>
            <a:endParaRPr lang="en-US" altLang="ko-KR" sz="1800" dirty="0" smtClean="0"/>
          </a:p>
          <a:p>
            <a:r>
              <a:rPr lang="ko-KR" altLang="en-US" sz="1800" dirty="0" smtClean="0"/>
              <a:t>마스터사용자 이름 </a:t>
            </a:r>
            <a:r>
              <a:rPr lang="en-US" altLang="ko-KR" sz="1800" dirty="0" smtClean="0"/>
              <a:t>= admin</a:t>
            </a:r>
          </a:p>
          <a:p>
            <a:r>
              <a:rPr lang="ko-KR" altLang="en-US" sz="1800" dirty="0" smtClean="0"/>
              <a:t>암호 </a:t>
            </a:r>
            <a:r>
              <a:rPr lang="ko-KR" altLang="en-US" sz="1800" dirty="0" err="1" smtClean="0"/>
              <a:t>설정후</a:t>
            </a:r>
            <a:r>
              <a:rPr lang="ko-KR" altLang="en-US" sz="1800" dirty="0" smtClean="0"/>
              <a:t> 반드시 기록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5770211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7" y="332656"/>
            <a:ext cx="5607067" cy="591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데이터베이스 생성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89" y="197492"/>
            <a:ext cx="6053411" cy="62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2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7" y="1268760"/>
            <a:ext cx="87417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6136" y="2907146"/>
            <a:ext cx="648072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99" y="3645024"/>
            <a:ext cx="52425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259632" y="3159174"/>
            <a:ext cx="288032" cy="4858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577586" y="4797152"/>
            <a:ext cx="3498469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: 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Retrieve,GET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3933056"/>
            <a:ext cx="7225952" cy="25922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/users/1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id=1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/users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LIMIT </a:t>
            </a:r>
            <a:r>
              <a:rPr lang="en-US" altLang="ko-KR" dirty="0">
                <a:solidFill>
                  <a:schemeClr val="bg1"/>
                </a:solidFill>
              </a:rPr>
              <a:t>0,20;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ASC or DESC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LIMIT 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시작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개수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create,POST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&gt;INSERT INTO user(</a:t>
            </a:r>
            <a:r>
              <a:rPr lang="en-US" altLang="ko-KR" dirty="0" err="1">
                <a:solidFill>
                  <a:schemeClr val="bg1"/>
                </a:solidFill>
              </a:rPr>
              <a:t>useremail,username,userphone,userdesc</a:t>
            </a:r>
            <a:r>
              <a:rPr lang="en-US" altLang="ko-KR" dirty="0">
                <a:solidFill>
                  <a:schemeClr val="bg1"/>
                </a:solidFill>
              </a:rPr>
              <a:t>) values</a:t>
            </a:r>
            <a:r>
              <a:rPr lang="en-US" altLang="ko-KR" dirty="0" smtClean="0">
                <a:solidFill>
                  <a:schemeClr val="bg1"/>
                </a:solidFill>
              </a:rPr>
              <a:t>("test@test.com”,"test”,"01012341234”,"</a:t>
            </a:r>
            <a:r>
              <a:rPr lang="en-US" altLang="ko-KR" dirty="0">
                <a:solidFill>
                  <a:schemeClr val="bg1"/>
                </a:solidFill>
              </a:rPr>
              <a:t>This is a </a:t>
            </a:r>
            <a:r>
              <a:rPr lang="en-US" altLang="ko-KR" dirty="0" smtClean="0">
                <a:solidFill>
                  <a:schemeClr val="bg1"/>
                </a:solidFill>
              </a:rPr>
              <a:t>test”)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VALUES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(Update, PUT)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UPDATE </a:t>
            </a:r>
            <a:r>
              <a:rPr lang="en-US" altLang="ko-KR" dirty="0">
                <a:solidFill>
                  <a:schemeClr val="bg1"/>
                </a:solidFill>
              </a:rPr>
              <a:t>user SET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useremail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'test1@test.com',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views </a:t>
            </a:r>
            <a:r>
              <a:rPr lang="en-US" altLang="ko-KR" dirty="0">
                <a:solidFill>
                  <a:schemeClr val="bg1"/>
                </a:solidFill>
              </a:rPr>
              <a:t>= views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1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UPDATE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1,</a:t>
            </a: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(Delete, DELETE)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DELETE </a:t>
            </a:r>
            <a:r>
              <a:rPr lang="en-US" altLang="ko-KR" dirty="0">
                <a:solidFill>
                  <a:schemeClr val="bg1"/>
                </a:solidFill>
              </a:rPr>
              <a:t>FROM user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'1'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EC2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: Linux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18.04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접근하고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클라이언트에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을 제공하는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/>
          </a:p>
          <a:p>
            <a:r>
              <a:rPr lang="ko-KR" altLang="en-US" dirty="0" smtClean="0"/>
              <a:t>기초지식 </a:t>
            </a:r>
            <a:r>
              <a:rPr lang="en-US" altLang="ko-KR" dirty="0" smtClean="0"/>
              <a:t>: AWS</a:t>
            </a:r>
            <a:r>
              <a:rPr lang="ko-KR" altLang="en-US" dirty="0" smtClean="0"/>
              <a:t>는 가상화 소프트웨어 이뤄졌기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서버하나를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 &lt;Instance&gt;</a:t>
            </a:r>
            <a:r>
              <a:rPr lang="ko-KR" altLang="en-US" dirty="0" smtClean="0"/>
              <a:t>라는 용어로 사용된다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 개발자는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종합예술가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되라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05534" y="2420888"/>
            <a:ext cx="7944518" cy="3600400"/>
            <a:chOff x="705534" y="2420888"/>
            <a:chExt cx="7944518" cy="3600400"/>
          </a:xfrm>
        </p:grpSpPr>
        <p:grpSp>
          <p:nvGrpSpPr>
            <p:cNvPr id="10" name="그룹 9"/>
            <p:cNvGrpSpPr/>
            <p:nvPr/>
          </p:nvGrpSpPr>
          <p:grpSpPr>
            <a:xfrm>
              <a:off x="705534" y="2420888"/>
              <a:ext cx="1588904" cy="3600400"/>
              <a:chOff x="705534" y="2420888"/>
              <a:chExt cx="1588904" cy="36004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1026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혁신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Needs?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차별점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독서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자료조사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마케팅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7. PPT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작성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70553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기획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94438" y="2420888"/>
              <a:ext cx="1588904" cy="3600400"/>
              <a:chOff x="2294438" y="2420888"/>
              <a:chExt cx="1588904" cy="36004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9916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solidFill>
                      <a:srgbClr val="FF0000"/>
                    </a:solidFill>
                  </a:rPr>
                  <a:t>일러스트레이터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포토샵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프리미어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프로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에프터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이펙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 .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9443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그래픽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디자</a:t>
                </a:r>
                <a:r>
                  <a:rPr lang="ko-KR" altLang="en-US" dirty="0"/>
                  <a:t>인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472244" y="2420888"/>
              <a:ext cx="1588904" cy="3600400"/>
              <a:chOff x="5472244" y="2420888"/>
              <a:chExt cx="1588904" cy="36004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47697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1.AnroidStudio v3.5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en-US" altLang="ko-KR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Java,Kotlin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JSON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Activities, Fragments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Views,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Pager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Libraries</a:t>
                </a:r>
              </a:p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.</a:t>
                </a: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47224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Frontend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883341" y="2420888"/>
              <a:ext cx="1588904" cy="3600400"/>
              <a:chOff x="3883341" y="2420888"/>
              <a:chExt cx="1588904" cy="36004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8069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1. Database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운영체제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네트워크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시큐리티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en-US" altLang="ko-KR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Serverless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개발언어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7.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클라우드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8.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통합 개발도구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9.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인공지능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10.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비용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11.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성능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배포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83341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Backend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061148" y="2420888"/>
              <a:ext cx="1588904" cy="3600400"/>
              <a:chOff x="7061148" y="2420888"/>
              <a:chExt cx="1588904" cy="36004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06587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인력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시간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돈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706114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운영</a:t>
                </a:r>
                <a:endParaRPr lang="ko-KR" altLang="en-US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3" y="2276872"/>
            <a:ext cx="3384376" cy="3888432"/>
          </a:xfrm>
          <a:prstGeom prst="roundRect">
            <a:avLst>
              <a:gd name="adj" fmla="val 290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501699"/>
            <a:ext cx="50196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929708" y="1988840"/>
            <a:ext cx="648072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시작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5940152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5" y="1498430"/>
            <a:ext cx="45529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55" y="1460330"/>
            <a:ext cx="35909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10658" y="3781576"/>
            <a:ext cx="8249774" cy="108758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4263"/>
            <a:ext cx="7507287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6237312"/>
            <a:ext cx="2250703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2" y="1556792"/>
            <a:ext cx="76787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779912" y="4725144"/>
            <a:ext cx="837319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검토 및 시작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 클릭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05" y="116632"/>
            <a:ext cx="5996092" cy="66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628800"/>
            <a:ext cx="66976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4365104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668344" y="3356992"/>
            <a:ext cx="1475656" cy="1008112"/>
          </a:xfrm>
          <a:prstGeom prst="wedgeRoundRectCallout">
            <a:avLst>
              <a:gd name="adj1" fmla="val -127510"/>
              <a:gd name="adj2" fmla="val 532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</a:t>
            </a:r>
            <a:r>
              <a:rPr lang="ko-KR" altLang="en-US" dirty="0" smtClean="0">
                <a:solidFill>
                  <a:srgbClr val="C00000"/>
                </a:solidFill>
              </a:rPr>
              <a:t>용 반드시 받을 것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47813"/>
            <a:ext cx="854551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8449" y="3411885"/>
            <a:ext cx="8545513" cy="3771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1" y="4595813"/>
            <a:ext cx="3162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571206" y="5208639"/>
            <a:ext cx="1368152" cy="38060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08998" cy="449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99592" y="5733256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792" y="5481228"/>
            <a:ext cx="5040560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59179" y="3373168"/>
            <a:ext cx="1475656" cy="1008112"/>
          </a:xfrm>
          <a:prstGeom prst="wedgeRoundRectCallout">
            <a:avLst>
              <a:gd name="adj1" fmla="val -228642"/>
              <a:gd name="adj2" fmla="val 1576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Web(80),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SSH(22)</a:t>
            </a:r>
          </a:p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032451" cy="49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419872" y="6021288"/>
            <a:ext cx="1080120" cy="43204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96751" y="4581128"/>
            <a:ext cx="1475656" cy="1008112"/>
          </a:xfrm>
          <a:prstGeom prst="wedgeRoundRectCallout">
            <a:avLst>
              <a:gd name="adj1" fmla="val -210520"/>
              <a:gd name="adj2" fmla="val 99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Mysql</a:t>
            </a:r>
            <a:r>
              <a:rPr lang="ko-KR" altLang="en-US" dirty="0" smtClean="0">
                <a:solidFill>
                  <a:srgbClr val="C00000"/>
                </a:solidFill>
              </a:rPr>
              <a:t>용</a:t>
            </a:r>
            <a:r>
              <a:rPr lang="en-US" altLang="ko-KR" dirty="0" smtClean="0">
                <a:solidFill>
                  <a:srgbClr val="C00000"/>
                </a:solidFill>
              </a:rPr>
              <a:t>, 3306</a:t>
            </a:r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혁신의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37672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816424"/>
                <a:gridCol w="23866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다운로드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새주소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초기 단순 </a:t>
                      </a:r>
                      <a:r>
                        <a:rPr lang="en-US" altLang="ko-KR" baseline="0" dirty="0" smtClean="0"/>
                        <a:t>UI, </a:t>
                      </a:r>
                      <a:r>
                        <a:rPr lang="ko-KR" altLang="en-US" baseline="0" dirty="0" smtClean="0"/>
                        <a:t>새주소 </a:t>
                      </a:r>
                      <a:r>
                        <a:rPr lang="ko-KR" altLang="en-US" baseline="0" dirty="0" err="1" smtClean="0"/>
                        <a:t>체계을</a:t>
                      </a:r>
                      <a:r>
                        <a:rPr lang="ko-KR" altLang="en-US" baseline="0" dirty="0" smtClean="0"/>
                        <a:t> 위한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만 다운로드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하철이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지하철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en-US" altLang="ko-KR" baseline="0" dirty="0" smtClean="0"/>
                        <a:t>(10</a:t>
                      </a:r>
                      <a:r>
                        <a:rPr lang="ko-KR" altLang="en-US" baseline="0" dirty="0" smtClean="0"/>
                        <a:t>만 미만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통합한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r>
                        <a:rPr lang="ko-KR" altLang="en-US" dirty="0" smtClean="0"/>
                        <a:t>를 합친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버즈비디오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 높은 비디오 모음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</a:t>
                      </a:r>
                      <a:r>
                        <a:rPr lang="ko-KR" altLang="en-US" dirty="0" err="1" smtClean="0"/>
                        <a:t>매칭앱이</a:t>
                      </a:r>
                      <a:r>
                        <a:rPr lang="ko-KR" altLang="en-US" dirty="0" smtClean="0"/>
                        <a:t> 있었지만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Tinder</a:t>
                      </a:r>
                      <a:r>
                        <a:rPr lang="ko-KR" altLang="en-US" dirty="0" smtClean="0"/>
                        <a:t>는 게임처럼 만들었음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억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필요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 Download Putty (https://www.putty.org),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Nginx v1.17.x (http://nginx.org/en/)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Python3.7, Flask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v7.3, </a:t>
            </a:r>
            <a:r>
              <a:rPr lang="en-US" altLang="ko-KR" dirty="0" err="1" smtClean="0"/>
              <a:t>CodeIgniter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Node.js v10.x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phpmyadmin</a:t>
            </a:r>
            <a:r>
              <a:rPr lang="en-US" altLang="ko-KR" dirty="0" smtClean="0"/>
              <a:t> v4.9.x,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v10.2</a:t>
            </a:r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10.2 </a:t>
            </a:r>
          </a:p>
        </p:txBody>
      </p:sp>
    </p:spTree>
    <p:extLst>
      <p:ext uri="{BB962C8B-B14F-4D97-AF65-F5344CB8AC3E}">
        <p14:creationId xmlns:p14="http://schemas.microsoft.com/office/powerpoint/2010/main" val="7732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2" y="2169616"/>
            <a:ext cx="4552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2.3.1Putty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키변환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1. Putty Key Generator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2. *.</a:t>
            </a:r>
            <a:r>
              <a:rPr lang="en-US" altLang="ko-KR" sz="1800" dirty="0" err="1" smtClean="0"/>
              <a:t>pem</a:t>
            </a:r>
            <a:r>
              <a:rPr lang="en-US" altLang="ko-KR" sz="1800" dirty="0" smtClean="0"/>
              <a:t> file </a:t>
            </a:r>
            <a:r>
              <a:rPr lang="ko-KR" altLang="en-US" sz="1800" dirty="0" smtClean="0"/>
              <a:t>로드 </a:t>
            </a:r>
            <a:r>
              <a:rPr lang="en-US" altLang="ko-KR" sz="1800" dirty="0" smtClean="0"/>
              <a:t>(private key)</a:t>
            </a:r>
          </a:p>
          <a:p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OpenSSH</a:t>
            </a:r>
            <a:r>
              <a:rPr lang="en-US" altLang="ko-KR" sz="1800" dirty="0" smtClean="0"/>
              <a:t> key </a:t>
            </a:r>
            <a:r>
              <a:rPr lang="ko-KR" altLang="en-US" sz="1800" dirty="0" smtClean="0"/>
              <a:t>내보내기</a:t>
            </a:r>
            <a:endParaRPr lang="ko-KR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88854" cy="35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03848" y="5085183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2848534"/>
            <a:ext cx="2088232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칠각형 3"/>
          <p:cNvSpPr/>
          <p:nvPr/>
        </p:nvSpPr>
        <p:spPr>
          <a:xfrm>
            <a:off x="3707904" y="4869160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5938741" y="2711739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칠각형 11"/>
          <p:cNvSpPr/>
          <p:nvPr/>
        </p:nvSpPr>
        <p:spPr>
          <a:xfrm>
            <a:off x="467544" y="2632511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80928"/>
            <a:ext cx="4184550" cy="378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2.3.1EC2 - </a:t>
            </a:r>
            <a:r>
              <a:rPr lang="ko-KR" altLang="en-US" dirty="0" err="1" smtClean="0"/>
              <a:t>로긴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Putty</a:t>
            </a:r>
            <a:r>
              <a:rPr lang="ko-KR" altLang="en-US" sz="1800" dirty="0" err="1" smtClean="0"/>
              <a:t>로긴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변환한 </a:t>
            </a:r>
            <a:r>
              <a:rPr lang="en-US" altLang="ko-KR" sz="1800" dirty="0" smtClean="0"/>
              <a:t>*.</a:t>
            </a:r>
            <a:r>
              <a:rPr lang="en-US" altLang="ko-KR" sz="1800" dirty="0" err="1" smtClean="0"/>
              <a:t>ppk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Id : </a:t>
            </a:r>
            <a:r>
              <a:rPr lang="en-US" altLang="ko-KR" sz="1800" dirty="0" err="1" smtClean="0">
                <a:hlinkClick r:id="rId3"/>
              </a:rPr>
              <a:t>ubuntu@x.x.x.x</a:t>
            </a:r>
            <a:endParaRPr lang="en-US" altLang="ko-KR" sz="1800" dirty="0" smtClean="0"/>
          </a:p>
          <a:p>
            <a:r>
              <a:rPr lang="en-US" altLang="ko-KR" sz="1800" dirty="0" smtClean="0"/>
              <a:t>Pass: *.</a:t>
            </a:r>
            <a:r>
              <a:rPr lang="en-US" altLang="ko-KR" sz="1800" dirty="0" err="1" smtClean="0"/>
              <a:t>ppk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926210" cy="38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67544" y="314096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5949280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12160" y="5085184"/>
            <a:ext cx="2592288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3474" y="3356992"/>
            <a:ext cx="2592288" cy="86409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Nginx </a:t>
            </a: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, </a:t>
            </a:r>
          </a:p>
          <a:p>
            <a:r>
              <a:rPr lang="en-US" altLang="ko-KR" sz="1800" dirty="0" smtClean="0"/>
              <a:t>Apache</a:t>
            </a:r>
            <a:r>
              <a:rPr lang="ko-KR" altLang="en-US" sz="1800" dirty="0" smtClean="0"/>
              <a:t>서버보다 </a:t>
            </a:r>
            <a:r>
              <a:rPr lang="en-US" altLang="ko-KR" sz="1800" dirty="0" smtClean="0"/>
              <a:t>2.5</a:t>
            </a:r>
            <a:r>
              <a:rPr lang="ko-KR" altLang="en-US" sz="1800" dirty="0" smtClean="0"/>
              <a:t>배 성능개선</a:t>
            </a:r>
            <a:endParaRPr lang="en-US" altLang="ko-KR" sz="1800" dirty="0" smtClean="0"/>
          </a:p>
          <a:p>
            <a:r>
              <a:rPr lang="en-US" altLang="ko-KR" sz="1800" dirty="0" smtClean="0"/>
              <a:t>API </a:t>
            </a:r>
            <a:r>
              <a:rPr lang="ko-KR" altLang="en-US" sz="1800" dirty="0" smtClean="0"/>
              <a:t>구현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보안그룹에서 </a:t>
            </a:r>
            <a:r>
              <a:rPr lang="en-US" altLang="ko-KR" sz="1800" dirty="0" smtClean="0"/>
              <a:t>80 port open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r>
              <a:rPr lang="en-US" altLang="ko-KR" sz="1800" dirty="0" smtClean="0"/>
              <a:t>Browser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웹서버</a:t>
            </a:r>
            <a:r>
              <a:rPr lang="ko-KR" altLang="en-US" sz="1800" dirty="0" smtClean="0"/>
              <a:t> 확인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11560" y="2852936"/>
            <a:ext cx="7488832" cy="136815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upgrade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37112"/>
            <a:ext cx="4139952" cy="2050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</a:t>
            </a:r>
            <a:r>
              <a:rPr lang="ko-KR" altLang="en-US" dirty="0" smtClean="0"/>
              <a:t>관련 기초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start   # </a:t>
            </a:r>
            <a:r>
              <a:rPr lang="ko-KR" altLang="en-US" dirty="0" smtClean="0">
                <a:solidFill>
                  <a:schemeClr val="bg1"/>
                </a:solidFill>
              </a:rPr>
              <a:t>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stop   # </a:t>
            </a:r>
            <a:r>
              <a:rPr lang="ko-KR" altLang="en-US" dirty="0" smtClean="0">
                <a:solidFill>
                  <a:schemeClr val="bg1"/>
                </a:solidFill>
              </a:rPr>
              <a:t>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 # </a:t>
            </a:r>
            <a:r>
              <a:rPr lang="ko-KR" altLang="en-US" dirty="0" err="1" smtClean="0">
                <a:solidFill>
                  <a:schemeClr val="bg1"/>
                </a:solidFill>
              </a:rPr>
              <a:t>재시작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reload # </a:t>
            </a:r>
            <a:r>
              <a:rPr lang="ko-KR" altLang="en-US" dirty="0" smtClean="0">
                <a:solidFill>
                  <a:schemeClr val="bg1"/>
                </a:solidFill>
              </a:rPr>
              <a:t>환경설정 다시 불러오기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disable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7.3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upgrade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smtClean="0"/>
              <a:t>software-properties-common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add-apt-repository </a:t>
            </a:r>
            <a:r>
              <a:rPr lang="en-US" altLang="ko-KR" dirty="0" err="1" smtClean="0"/>
              <a:t>ppa:ondrej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php7.3-fpm -y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 install php7.3-common php7.3-mysql php7.3-xml php7.3-xmlrpc php7.3-curl php7.3-gd php7.3-imagick php7.3-cli php7.3-dev php7.3-imap php7.3-mbstring php7.3-opcache php7.3-soap php7.3-zip php7.3-intl </a:t>
            </a:r>
            <a:r>
              <a:rPr lang="en-US" altLang="ko-KR" dirty="0" smtClean="0"/>
              <a:t>–y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 -v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Nginx-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/sites-available/default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2276872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#location 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/php7.0-fpm.sock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445496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/php7.3-fpm.sock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3933056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545360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3266569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578994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234" y="2365402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1700808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apt </a:t>
            </a:r>
            <a:r>
              <a:rPr lang="en-US" altLang="ko-KR" dirty="0"/>
              <a:t>install </a:t>
            </a:r>
            <a:r>
              <a:rPr lang="en-US" altLang="ko-KR" dirty="0" smtClean="0"/>
              <a:t>mysql-client-core-5.7 -y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php-mysql</a:t>
            </a:r>
            <a:r>
              <a:rPr lang="en-US" altLang="ko-KR" dirty="0" smtClean="0"/>
              <a:t> –y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–h </a:t>
            </a:r>
            <a:r>
              <a:rPr lang="en-US" altLang="ko-KR" dirty="0" err="1" smtClean="0"/>
              <a:t>dbhost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uadmin</a:t>
            </a:r>
            <a:r>
              <a:rPr lang="en-US" altLang="ko-KR" dirty="0" smtClean="0"/>
              <a:t> –p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use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exit;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 DB host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127.0.0.1 localhost</a:t>
            </a:r>
          </a:p>
          <a:p>
            <a:r>
              <a:rPr lang="en-US" altLang="ko-KR" sz="1400" dirty="0" err="1" smtClean="0"/>
              <a:t>Touchizen</a:t>
            </a:r>
            <a:r>
              <a:rPr lang="en-US" altLang="ko-KR" sz="1400" dirty="0" smtClean="0"/>
              <a:t>……..com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dbhost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Nginx-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602419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index.html 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3429000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index.html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635896" y="242088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619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cd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/www/html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touch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phpinfo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(); ?&gt;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6" y="4941168"/>
            <a:ext cx="5936233" cy="171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80831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cd /</a:t>
            </a: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/www/html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wget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files.phpmyadmin.net/phpMyAdmin/4.9.1/phpMyAdmin-4.9.1-all-languages.zip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zip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unzip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mv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r>
              <a:rPr lang="en-US" altLang="ko-KR" dirty="0" smtClean="0">
                <a:solidFill>
                  <a:schemeClr val="bg1"/>
                </a:solidFill>
              </a:rPr>
              <a:t>…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config.sample.inc.php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config.inc.php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vi </a:t>
            </a:r>
            <a:r>
              <a:rPr lang="en-US" altLang="ko-KR" dirty="0" err="1" smtClean="0">
                <a:solidFill>
                  <a:schemeClr val="bg1"/>
                </a:solidFill>
              </a:rPr>
              <a:t>config.inc.php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6192" y="4365104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‘localhost';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6192" y="5373216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‘dbhost';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35896" y="458112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1" y="4365104"/>
            <a:ext cx="2580903" cy="1743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1) Database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1159"/>
              </p:ext>
            </p:extLst>
          </p:nvPr>
        </p:nvGraphicFramePr>
        <p:xfrm>
          <a:off x="1043608" y="1916832"/>
          <a:ext cx="748883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  <a:gridCol w="1872208"/>
                <a:gridCol w="2592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정형화된 데이터</a:t>
                      </a:r>
                      <a:r>
                        <a:rPr lang="en-US" altLang="ko-KR" dirty="0" smtClean="0"/>
                        <a:t>, Schema </a:t>
                      </a:r>
                      <a:r>
                        <a:rPr lang="ko-KR" altLang="en-US" dirty="0" smtClean="0"/>
                        <a:t>필요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MySQL,</a:t>
                      </a:r>
                      <a:r>
                        <a:rPr lang="en-US" altLang="ko-KR" baseline="0" dirty="0" smtClean="0"/>
                        <a:t> Maria, Aurora, </a:t>
                      </a:r>
                      <a:r>
                        <a:rPr lang="en-US" altLang="ko-KR" baseline="0" dirty="0" err="1" smtClean="0"/>
                        <a:t>PostSQL</a:t>
                      </a:r>
                      <a:r>
                        <a:rPr lang="en-US" altLang="ko-KR" baseline="0" dirty="0" smtClean="0"/>
                        <a:t>, Oracle, </a:t>
                      </a:r>
                      <a:r>
                        <a:rPr lang="en-US" altLang="ko-KR" baseline="0" dirty="0" err="1" smtClean="0"/>
                        <a:t>Mssql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사용가능</a:t>
                      </a:r>
                      <a:r>
                        <a:rPr lang="en-US" altLang="ko-KR" baseline="0" dirty="0" smtClean="0"/>
                        <a:t>, API</a:t>
                      </a:r>
                      <a:r>
                        <a:rPr lang="ko-KR" altLang="en-US" baseline="0" dirty="0" smtClean="0"/>
                        <a:t>작성용이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변경에 상당한 시간 소요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문서형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비정형화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Schemaless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Mongo,</a:t>
                      </a:r>
                      <a:r>
                        <a:rPr lang="en-US" altLang="ko-KR" baseline="0" dirty="0" smtClean="0"/>
                        <a:t> Cassandra, </a:t>
                      </a:r>
                      <a:r>
                        <a:rPr lang="en-US" altLang="ko-KR" baseline="0" dirty="0" err="1" smtClean="0"/>
                        <a:t>Hbase</a:t>
                      </a:r>
                      <a:r>
                        <a:rPr lang="en-US" altLang="ko-KR" baseline="0" dirty="0" smtClean="0"/>
                        <a:t>, Dynamo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 즉각적인 변경가능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사용불가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검색전문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문서검색에 특화된 성능개선</a:t>
                      </a:r>
                      <a:r>
                        <a:rPr lang="en-US" altLang="ko-KR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MemoryDB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상주</a:t>
                      </a:r>
                      <a:r>
                        <a:rPr lang="en-US" altLang="ko-KR" baseline="0" dirty="0" smtClean="0"/>
                        <a:t>DB. NoSQL</a:t>
                      </a:r>
                      <a:r>
                        <a:rPr lang="ko-KR" altLang="en-US" baseline="0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Redis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Memcached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비약적인 성능향상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고비용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 DB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NoSQL,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Google Firebase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서버필요없음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운영필요없음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자동증설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Python3.7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66429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python3-pip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build-essential python3-dev python3-setuptools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pip3 –version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wheel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Flask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uwsgi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WSGI -&gt; web service gateway interface</a:t>
            </a:r>
          </a:p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스크립트를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통신하기 위한 인터페이스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3356992"/>
            <a:ext cx="8136904" cy="302433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[Unit]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Description=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Service]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ExecStart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/local/bin/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--emperor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/sites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Restart=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-failure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KillSignal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=SIGQUIT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Type=notify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NotifyAccess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=all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StandardError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=syslog </a:t>
            </a: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Install]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WantedBy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=multi-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user.target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195" y="30032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uwsgi.service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09585" y="2420888"/>
            <a:ext cx="8229600" cy="65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서비스 등록 스크립트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2168860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mkdir</a:t>
            </a:r>
            <a:r>
              <a:rPr lang="en-US" altLang="ko-KR" dirty="0" smtClean="0">
                <a:solidFill>
                  <a:schemeClr val="bg1"/>
                </a:solidFill>
              </a:rPr>
              <a:t> –p /</a:t>
            </a:r>
            <a:r>
              <a:rPr lang="en-US" altLang="ko-KR" dirty="0" err="1" smtClean="0">
                <a:solidFill>
                  <a:schemeClr val="bg1"/>
                </a:solidFill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r>
              <a:rPr lang="en-US" altLang="ko-KR" dirty="0" smtClean="0">
                <a:solidFill>
                  <a:schemeClr val="bg1"/>
                </a:solidFill>
              </a:rPr>
              <a:t>/sites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3195" y="2990671"/>
            <a:ext cx="8136904" cy="2886601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www-data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home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venv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chdir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)/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conf.wsgi:application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master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processes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5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logto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%(base)/logs/uwsgi.log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chown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):www-data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660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vacuum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195" y="2636912"/>
            <a:ext cx="35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/sites/com.example.ini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3107" y="5949280"/>
            <a:ext cx="8136904" cy="7920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start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ps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ef</a:t>
            </a:r>
            <a:r>
              <a:rPr lang="en-US" altLang="ko-KR" dirty="0" smtClean="0">
                <a:solidFill>
                  <a:schemeClr val="bg1"/>
                </a:solidFill>
              </a:rPr>
              <a:t> | grep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– 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서버 블록 수정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2348881"/>
            <a:ext cx="8136904" cy="792087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upstream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flask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  server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2380" y="3429000"/>
            <a:ext cx="8136904" cy="187220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/ {…..}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/user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nginx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uwsgi_params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uwsgi_pass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flask;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5445224"/>
            <a:ext cx="8136904" cy="50405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2" y="5149564"/>
            <a:ext cx="39719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(v8.x)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1628800"/>
            <a:ext cx="8136904" cy="345638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nodejs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apt install </a:t>
            </a:r>
            <a:r>
              <a:rPr lang="en-US" altLang="ko-KR" dirty="0" smtClean="0">
                <a:solidFill>
                  <a:schemeClr val="bg1"/>
                </a:solidFill>
              </a:rPr>
              <a:t>node-express-generator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express –view=</a:t>
            </a:r>
            <a:r>
              <a:rPr lang="en-US" altLang="ko-KR" dirty="0" err="1" smtClean="0">
                <a:solidFill>
                  <a:schemeClr val="bg1"/>
                </a:solidFill>
              </a:rPr>
              <a:t>ejs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install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express-flash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express-session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express-validator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method-override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mysql</a:t>
            </a:r>
            <a:r>
              <a:rPr lang="en-US" altLang="ko-KR" dirty="0"/>
              <a:t> --save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RESTful API </a:t>
            </a:r>
            <a:r>
              <a:rPr lang="ko-KR" altLang="en-US" dirty="0" smtClean="0"/>
              <a:t>기본사양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RESTful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POST /users</a:t>
            </a:r>
          </a:p>
          <a:p>
            <a:r>
              <a:rPr lang="en-US" altLang="ko-KR" dirty="0" smtClean="0"/>
              <a:t>GET /users/&lt;id&gt;</a:t>
            </a:r>
          </a:p>
          <a:p>
            <a:r>
              <a:rPr lang="en-US" altLang="ko-KR" dirty="0" smtClean="0"/>
              <a:t>GET /</a:t>
            </a:r>
            <a:r>
              <a:rPr lang="en-US" altLang="ko-KR" dirty="0" err="1" smtClean="0"/>
              <a:t>users?page</a:t>
            </a:r>
            <a:r>
              <a:rPr lang="en-US" altLang="ko-KR" dirty="0" smtClean="0"/>
              <a:t>=0&amp;numOfitems=20</a:t>
            </a:r>
          </a:p>
          <a:p>
            <a:r>
              <a:rPr lang="en-US" altLang="ko-KR" dirty="0" smtClean="0"/>
              <a:t>PUT /users/&lt;id&gt;</a:t>
            </a:r>
          </a:p>
          <a:p>
            <a:r>
              <a:rPr lang="en-US" altLang="ko-KR" dirty="0" smtClean="0"/>
              <a:t>DELETE  /users/&lt;id&gt;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Representational State Transfer.</a:t>
            </a:r>
          </a:p>
          <a:p>
            <a:pPr lvl="1"/>
            <a:r>
              <a:rPr lang="ko-KR" altLang="en-US" dirty="0" smtClean="0"/>
              <a:t>자원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의 표현</a:t>
            </a:r>
            <a:r>
              <a:rPr lang="en-US" altLang="ko-KR" dirty="0" smtClean="0"/>
              <a:t>(Representation)</a:t>
            </a:r>
          </a:p>
          <a:p>
            <a:pPr lvl="1"/>
            <a:r>
              <a:rPr lang="ko-KR" altLang="en-US" dirty="0" smtClean="0"/>
              <a:t>해당 자원이 관리하는 </a:t>
            </a:r>
            <a:r>
              <a:rPr lang="ko-KR" altLang="en-US" dirty="0" err="1" smtClean="0"/>
              <a:t>모든것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자원의 상태정보를 제공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smtClean="0"/>
              <a:t>: HTTP URL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명기하고</a:t>
            </a:r>
            <a:r>
              <a:rPr lang="en-US" altLang="ko-KR" dirty="0" smtClean="0"/>
              <a:t>, HTTP Method(POST,GET,PUT,DELETE)</a:t>
            </a:r>
            <a:r>
              <a:rPr lang="ko-KR" altLang="en-US" dirty="0" smtClean="0"/>
              <a:t>를 통해 해당 자원에 대한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를 적용함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역할을 명확하게 분리</a:t>
            </a:r>
            <a:endParaRPr lang="en-US" altLang="ko-KR" dirty="0" smtClean="0"/>
          </a:p>
          <a:p>
            <a:r>
              <a:rPr lang="ko-KR" altLang="en-US" dirty="0" smtClean="0"/>
              <a:t>다양한 클라이언트 연결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브라우져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표준 프로토콜에 따르는 모든 플랫폼에서 사용이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위한 별도의 인프라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자원 </a:t>
            </a:r>
            <a:r>
              <a:rPr lang="en-US" altLang="ko-KR" dirty="0" smtClean="0"/>
              <a:t>(Resource) : URI</a:t>
            </a:r>
          </a:p>
          <a:p>
            <a:r>
              <a:rPr lang="ko-KR" altLang="en-US" dirty="0" smtClean="0"/>
              <a:t>행위 </a:t>
            </a:r>
            <a:r>
              <a:rPr lang="en-US" altLang="ko-KR" dirty="0" smtClean="0"/>
              <a:t>(Verb) : HTTP Method </a:t>
            </a:r>
          </a:p>
          <a:p>
            <a:pPr lvl="1"/>
            <a:r>
              <a:rPr lang="en-US" altLang="ko-KR" dirty="0" smtClean="0"/>
              <a:t>POST, GET, PUT, DELETE, (HEAD,OPTION)</a:t>
            </a:r>
          </a:p>
          <a:p>
            <a:r>
              <a:rPr lang="ko-KR" altLang="en-US" dirty="0" smtClean="0"/>
              <a:t>표현 </a:t>
            </a:r>
            <a:r>
              <a:rPr lang="en-US" altLang="ko-KR" dirty="0" smtClean="0"/>
              <a:t>(Representation) : Output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GET /users/&lt;id&gt;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{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“id” : 1,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</a:t>
            </a:r>
            <a:r>
              <a:rPr lang="en-US" altLang="ko-KR" sz="2200" dirty="0" err="1" smtClean="0"/>
              <a:t>useremail</a:t>
            </a:r>
            <a:r>
              <a:rPr lang="en-US" altLang="ko-KR" sz="2200" dirty="0" smtClean="0"/>
              <a:t>”: </a:t>
            </a:r>
            <a:r>
              <a:rPr lang="en-US" altLang="ko-KR" sz="2200" dirty="0" smtClean="0">
                <a:hlinkClick r:id="rId2"/>
              </a:rPr>
              <a:t>test1@test.com</a:t>
            </a:r>
            <a:r>
              <a:rPr lang="en-US" altLang="ko-KR" sz="2200" dirty="0" smtClean="0"/>
              <a:t>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“username”: “test example”,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….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}</a:t>
            </a:r>
            <a:endParaRPr lang="ko-KR" altLang="en-US" sz="2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71703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717032"/>
            <a:ext cx="144016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149080"/>
            <a:ext cx="7272808" cy="1872208"/>
          </a:xfrm>
          <a:prstGeom prst="roundRect">
            <a:avLst>
              <a:gd name="adj" fmla="val 46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284984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75000"/>
                  </a:schemeClr>
                </a:solidFill>
              </a:rPr>
              <a:t>자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3568" y="6237312"/>
            <a:ext cx="2088232" cy="432048"/>
          </a:xfrm>
          <a:prstGeom prst="wedgeRoundRectCallout">
            <a:avLst>
              <a:gd name="adj1" fmla="val -42924"/>
              <a:gd name="adj2" fmla="val -5680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행위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88224" y="3501008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표현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소스 형상관리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github.com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…  : </a:t>
            </a:r>
            <a:r>
              <a:rPr lang="ko-KR" altLang="en-US" dirty="0" smtClean="0"/>
              <a:t>코드 가져오기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add/reset files. : </a:t>
            </a:r>
            <a:r>
              <a:rPr lang="ko-KR" altLang="en-US" dirty="0" smtClean="0"/>
              <a:t>코드 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선택취소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“message….” :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: </a:t>
            </a:r>
            <a:r>
              <a:rPr lang="ko-KR" altLang="en-US" dirty="0" smtClean="0"/>
              <a:t>코드 전송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: </a:t>
            </a:r>
            <a:r>
              <a:rPr lang="ko-KR" altLang="en-US" dirty="0" smtClean="0"/>
              <a:t>최신코드 받아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 상황보기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Windows</a:t>
            </a:r>
            <a:endParaRPr lang="en-US" altLang="ko-KR" dirty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Linux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/>
              <a:t>Ubuntu, CentOS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Docker(</a:t>
            </a:r>
            <a:r>
              <a:rPr lang="en-US" altLang="ko-KR" dirty="0" err="1" smtClean="0"/>
              <a:t>ContainerOS</a:t>
            </a:r>
            <a:r>
              <a:rPr lang="en-US" altLang="ko-KR" dirty="0" smtClean="0"/>
              <a:t>) : CoreOS, </a:t>
            </a:r>
            <a:r>
              <a:rPr lang="en-US" altLang="ko-KR" dirty="0" err="1" smtClean="0"/>
              <a:t>RancherOS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 </a:t>
            </a:r>
          </a:p>
          <a:p>
            <a:pPr marL="742950" lvl="2" indent="-342900">
              <a:buFontTx/>
              <a:buChar char="-"/>
            </a:pPr>
            <a:r>
              <a:rPr lang="en-US" altLang="ko-KR" dirty="0" err="1" smtClean="0"/>
              <a:t>Serverless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시큐리티</a:t>
            </a:r>
            <a:endParaRPr lang="en-US" altLang="ko-KR" dirty="0"/>
          </a:p>
          <a:p>
            <a:pPr marL="40005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 Load Balancer, CDN, VPC, SSL, OAuth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</a:t>
            </a:r>
          </a:p>
          <a:p>
            <a:pPr marL="0" lvl="1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필수 개발 언어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Python,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Java,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C#, C/C++</a:t>
            </a:r>
          </a:p>
          <a:p>
            <a:pPr marL="0" lvl="1" indent="0">
              <a:buNone/>
            </a:pPr>
            <a:r>
              <a:rPr lang="en-US" altLang="ko-KR" dirty="0" smtClean="0"/>
              <a:t>5) Cloud</a:t>
            </a:r>
          </a:p>
          <a:p>
            <a:pPr marL="400050" lvl="2" indent="0">
              <a:buNone/>
            </a:pPr>
            <a:r>
              <a:rPr lang="en-US" altLang="ko-KR" dirty="0" smtClean="0"/>
              <a:t>- AWS Cloud, Google Cloud Platform, Azure, </a:t>
            </a:r>
            <a:r>
              <a:rPr lang="en-US" altLang="ko-KR" dirty="0" err="1" smtClean="0"/>
              <a:t>Heroke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err="1"/>
              <a:t>souce</a:t>
            </a:r>
            <a:r>
              <a:rPr lang="en-US" altLang="ko-KR" dirty="0"/>
              <a:t> </a:t>
            </a:r>
            <a:r>
              <a:rPr lang="ko-KR" altLang="en-US" dirty="0"/>
              <a:t>관리를 위한 분산 버전 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Github.com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를 모아놓은 사이트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 </a:t>
            </a:r>
          </a:p>
          <a:p>
            <a:pPr lvl="1"/>
            <a:r>
              <a:rPr lang="ko-KR" altLang="en-US" dirty="0" smtClean="0"/>
              <a:t>소스형상관리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버전 관리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CI/CD(Continuous Integration/Continuous Deployment)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Social </a:t>
            </a:r>
            <a:r>
              <a:rPr lang="ko-KR" altLang="en-US" dirty="0" smtClean="0"/>
              <a:t>코딩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64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소스가져오기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github.com/tuxxon/android_dev_lecture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소스는 </a:t>
            </a:r>
            <a:r>
              <a:rPr lang="en-US" altLang="ko-KR" sz="2400" dirty="0" smtClean="0"/>
              <a:t>: /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/www/</a:t>
            </a:r>
            <a:r>
              <a:rPr lang="en-US" altLang="ko-KR" sz="2400" dirty="0" err="1" smtClean="0"/>
              <a:t>com.example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에 복사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Nginx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nginx</a:t>
            </a:r>
            <a:r>
              <a:rPr lang="en-US" altLang="ko-KR" sz="2400" dirty="0" smtClean="0"/>
              <a:t>/site-available/ </a:t>
            </a:r>
            <a:r>
              <a:rPr lang="ko-KR" altLang="en-US" sz="2400" dirty="0" smtClean="0"/>
              <a:t>에 복사</a:t>
            </a:r>
            <a:endParaRPr lang="en-US" altLang="ko-KR" sz="2400" dirty="0" smtClean="0"/>
          </a:p>
          <a:p>
            <a:r>
              <a:rPr lang="en-US" altLang="ko-KR" sz="2400" dirty="0" err="1" smtClean="0"/>
              <a:t>Uwsgi</a:t>
            </a:r>
            <a:r>
              <a:rPr lang="en-US" altLang="ko-KR" sz="2400" dirty="0" smtClean="0"/>
              <a:t>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uwsgi</a:t>
            </a:r>
            <a:r>
              <a:rPr lang="en-US" altLang="ko-KR" sz="2400" dirty="0"/>
              <a:t>/sites/,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systemd</a:t>
            </a:r>
            <a:r>
              <a:rPr lang="en-US" altLang="ko-KR" sz="2400" dirty="0"/>
              <a:t>/system</a:t>
            </a:r>
            <a:r>
              <a:rPr lang="en-US" altLang="ko-KR" sz="2400" dirty="0" smtClean="0"/>
              <a:t>/ </a:t>
            </a:r>
            <a:r>
              <a:rPr lang="ko-KR" altLang="en-US" sz="2400" smtClean="0"/>
              <a:t>에 복사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1"/>
            <a:ext cx="4154438" cy="2498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796136" y="3618554"/>
            <a:ext cx="584966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검증 또는</a:t>
            </a:r>
            <a:r>
              <a:rPr lang="en-US" altLang="ko-KR" dirty="0" smtClean="0"/>
              <a:t> Debug.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Postman </a:t>
            </a:r>
            <a:r>
              <a:rPr lang="ko-KR" altLang="en-US" dirty="0" smtClean="0"/>
              <a:t>으로 확인</a:t>
            </a:r>
            <a:endParaRPr lang="en-US" altLang="ko-KR" dirty="0" smtClean="0"/>
          </a:p>
          <a:p>
            <a:r>
              <a:rPr lang="en-US" altLang="ko-KR" dirty="0" smtClean="0"/>
              <a:t>2. Browser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/>
              <a:t>curl </a:t>
            </a:r>
            <a:r>
              <a:rPr lang="ko-KR" altLang="en-US" dirty="0"/>
              <a:t>명령어로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POST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 Content-Type :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59737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776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GET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263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55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PUT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</a:p>
          <a:p>
            <a:pPr lvl="1"/>
            <a:r>
              <a:rPr lang="en-US" altLang="ko-KR" dirty="0"/>
              <a:t> Content-Type : application/</a:t>
            </a:r>
            <a:r>
              <a:rPr lang="en-US" altLang="ko-KR" dirty="0" err="1"/>
              <a:t>json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852936"/>
            <a:ext cx="8040687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12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DELETE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Content-Type :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348880"/>
            <a:ext cx="8069263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08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 smtClean="0"/>
              <a:t>Wordpress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설치해 보세요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2"/>
              </a:rPr>
              <a:t>https://wordpress.org/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0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스토리지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</a:t>
            </a:r>
            <a:r>
              <a:rPr lang="en-US" altLang="ko-KR" sz="2000" dirty="0"/>
              <a:t>, SW </a:t>
            </a:r>
            <a:r>
              <a:rPr lang="ko-KR" altLang="en-US" sz="2000" dirty="0"/>
              <a:t>등 </a:t>
            </a:r>
            <a:r>
              <a:rPr lang="en-US" altLang="ko-KR" sz="2000" dirty="0"/>
              <a:t>ICT(</a:t>
            </a:r>
            <a:r>
              <a:rPr lang="ko-KR" altLang="en-US" sz="2000" dirty="0"/>
              <a:t>정보통신기술</a:t>
            </a:r>
            <a:r>
              <a:rPr lang="en-US" altLang="ko-KR" sz="2000" dirty="0"/>
              <a:t>) </a:t>
            </a:r>
            <a:r>
              <a:rPr lang="ko-KR" altLang="en-US" sz="2000" dirty="0"/>
              <a:t>자원을 </a:t>
            </a:r>
            <a:r>
              <a:rPr lang="ko-KR" altLang="en-US" sz="2000" dirty="0" smtClean="0"/>
              <a:t>필요할 때 인터넷을 </a:t>
            </a:r>
            <a:r>
              <a:rPr lang="ko-KR" altLang="en-US" sz="2000" dirty="0"/>
              <a:t>통해 서비스 형태로 제공받아 이용하는 방식이다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9931"/>
              </p:ext>
            </p:extLst>
          </p:nvPr>
        </p:nvGraphicFramePr>
        <p:xfrm>
          <a:off x="1187624" y="299695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0077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서비스명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아마존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https://aws.amazon.com/ko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https://cloud.google.com/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MS</a:t>
                      </a:r>
                      <a:r>
                        <a:rPr lang="en-US" altLang="ko-KR" baseline="0" dirty="0" smtClean="0"/>
                        <a:t> Azure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https://azure.microsoft.com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https://cloud.naver.com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https://ucloudbiz.olleh.com/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7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IaaS : </a:t>
            </a:r>
            <a:r>
              <a:rPr lang="en-US" altLang="ko-KR" sz="1800" dirty="0" err="1"/>
              <a:t>Intrastructure</a:t>
            </a:r>
            <a:r>
              <a:rPr lang="en-US" altLang="ko-KR" sz="1800" dirty="0"/>
              <a:t>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인프자</a:t>
            </a:r>
            <a:r>
              <a:rPr lang="ko-KR" altLang="en-US" sz="1800" dirty="0"/>
              <a:t> 자원을 서비스 해줌</a:t>
            </a:r>
          </a:p>
          <a:p>
            <a:r>
              <a:rPr lang="en-US" altLang="ko-KR" sz="1800" dirty="0"/>
              <a:t>PaaS : Platform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개발에 필요한 환경을 서비스 해줌</a:t>
            </a:r>
          </a:p>
          <a:p>
            <a:r>
              <a:rPr lang="en-US" altLang="ko-KR" sz="1800" dirty="0"/>
              <a:t>SaaS : Software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 원하는 소프트웨어를 서비스 </a:t>
            </a:r>
            <a:r>
              <a:rPr lang="ko-KR" altLang="en-US" sz="1800" dirty="0" smtClean="0"/>
              <a:t>해줌</a:t>
            </a:r>
            <a:endParaRPr lang="ko-KR" altLang="en-US" sz="1800" dirty="0"/>
          </a:p>
        </p:txBody>
      </p:sp>
      <p:pic>
        <p:nvPicPr>
          <p:cNvPr id="1026" name="Picture 2" descr="https://t1.daumcdn.net/cfile/tistory/9992E7365A9F526D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6132320"/>
            <a:ext cx="668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출처</a:t>
            </a:r>
            <a:r>
              <a:rPr lang="en-US" altLang="ko-KR" dirty="0" smtClean="0"/>
              <a:t>: </a:t>
            </a:r>
            <a:r>
              <a:rPr lang="en-US" altLang="ko-KR" dirty="0"/>
              <a:t>https://</a:t>
            </a:r>
            <a:r>
              <a:rPr lang="en-US" altLang="ko-KR" dirty="0" smtClean="0"/>
              <a:t>rubygarage.org/blog/iaas-vs-paas-vs-saas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6) API &amp; Document </a:t>
            </a:r>
          </a:p>
          <a:p>
            <a:pPr marL="400050" lvl="1" indent="0">
              <a:buNone/>
            </a:pPr>
            <a:r>
              <a:rPr lang="en-US" altLang="ko-KR" dirty="0" smtClean="0"/>
              <a:t>* JSON &amp; Swagger</a:t>
            </a:r>
          </a:p>
          <a:p>
            <a:pPr marL="0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Editing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Debugging</a:t>
            </a:r>
          </a:p>
          <a:p>
            <a:pPr marL="40005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Eclipse,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Notepad++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8)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GPU Server (RTX2080ti)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Framework: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9) </a:t>
            </a:r>
            <a:r>
              <a:rPr lang="en-US" altLang="ko-KR" dirty="0" err="1" smtClean="0"/>
              <a:t>Severless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AWS Lambda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Functions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127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2233</Words>
  <Application>Microsoft Office PowerPoint</Application>
  <PresentationFormat>화면 슬라이드 쇼(4:3)</PresentationFormat>
  <Paragraphs>637</Paragraphs>
  <Slides>67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안드로이드 모바일 앱 개발 1/2 (백엔드 관련)</vt:lpstr>
      <vt:lpstr>목차</vt:lpstr>
      <vt:lpstr>1. 안드로이드 앱개발이란?</vt:lpstr>
      <vt:lpstr>1.1 기획 (혁신의 예)</vt:lpstr>
      <vt:lpstr>1.2 Backend 기술</vt:lpstr>
      <vt:lpstr>1.2 Backend 기술 2</vt:lpstr>
      <vt:lpstr>클라우드 컴퓨팅이란?</vt:lpstr>
      <vt:lpstr>클라우드 유형</vt:lpstr>
      <vt:lpstr>1.2 Backend 기술 3</vt:lpstr>
      <vt:lpstr>1.2 Backend 기술 4</vt:lpstr>
      <vt:lpstr>2. 실습과제.</vt:lpstr>
      <vt:lpstr>시스템 아키텍쳐</vt:lpstr>
      <vt:lpstr>AWS 설명.</vt:lpstr>
      <vt:lpstr>2.1 DB Instance 설치</vt:lpstr>
      <vt:lpstr>2.1 DB Instance 설치</vt:lpstr>
      <vt:lpstr>Table 생성</vt:lpstr>
      <vt:lpstr>Table 생성결과</vt:lpstr>
      <vt:lpstr>AWS DB생성</vt:lpstr>
      <vt:lpstr>DB생성</vt:lpstr>
      <vt:lpstr>DB생성</vt:lpstr>
      <vt:lpstr>DB생성</vt:lpstr>
      <vt:lpstr>DB 생성</vt:lpstr>
      <vt:lpstr>DB 생성</vt:lpstr>
      <vt:lpstr>DB 생성</vt:lpstr>
      <vt:lpstr>SQL Query : Select</vt:lpstr>
      <vt:lpstr>SQL Query : Insert</vt:lpstr>
      <vt:lpstr>SQL Query : Update</vt:lpstr>
      <vt:lpstr>SQL Query : Delete</vt:lpstr>
      <vt:lpstr>2.2 EC2 Instance 설치</vt:lpstr>
      <vt:lpstr>EC2 생성</vt:lpstr>
      <vt:lpstr>EC2 생성</vt:lpstr>
      <vt:lpstr>EC2 생성</vt:lpstr>
      <vt:lpstr>EC2 생성</vt:lpstr>
      <vt:lpstr>EC2 생성</vt:lpstr>
      <vt:lpstr>EC2 </vt:lpstr>
      <vt:lpstr>EC2 생성</vt:lpstr>
      <vt:lpstr>EC2 생성</vt:lpstr>
      <vt:lpstr>EC2-보안그룹(방화벽)</vt:lpstr>
      <vt:lpstr>EC2-보안그룹(RDS)</vt:lpstr>
      <vt:lpstr>2.3 필요 Appl  설치</vt:lpstr>
      <vt:lpstr>2.3.1Putty – 키변환</vt:lpstr>
      <vt:lpstr>2.3.1EC2 - 로긴</vt:lpstr>
      <vt:lpstr>2.3.2 웹서버 설치</vt:lpstr>
      <vt:lpstr>Nginx 관련 기초 명령어</vt:lpstr>
      <vt:lpstr>Php 7.3 설치</vt:lpstr>
      <vt:lpstr>Nginx-php 설정</vt:lpstr>
      <vt:lpstr>Mysql client설치</vt:lpstr>
      <vt:lpstr>Nginx-php 설정</vt:lpstr>
      <vt:lpstr>Phpmyadmin 추가</vt:lpstr>
      <vt:lpstr>Python3.7 설치</vt:lpstr>
      <vt:lpstr>Python - uwsgi</vt:lpstr>
      <vt:lpstr>Python - uwgi</vt:lpstr>
      <vt:lpstr>Nginx – uwsgi 연동</vt:lpstr>
      <vt:lpstr>Node.js (v8.x) 설치</vt:lpstr>
      <vt:lpstr>2.4 RESTful API 기본사양</vt:lpstr>
      <vt:lpstr>REST 개념</vt:lpstr>
      <vt:lpstr>REST 필요성</vt:lpstr>
      <vt:lpstr>REST 구성요소(디자인)</vt:lpstr>
      <vt:lpstr>2.5 소스 형상관리.</vt:lpstr>
      <vt:lpstr>Git/github 란?</vt:lpstr>
      <vt:lpstr>프로젝트 소스가져오기</vt:lpstr>
      <vt:lpstr>2.6 검증 또는 Debug.</vt:lpstr>
      <vt:lpstr>Method: POST확인</vt:lpstr>
      <vt:lpstr>Method: GET 확인</vt:lpstr>
      <vt:lpstr>Method: PUT 확인</vt:lpstr>
      <vt:lpstr>Method: DELETE 확인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198</cp:revision>
  <dcterms:created xsi:type="dcterms:W3CDTF">2019-09-29T11:28:32Z</dcterms:created>
  <dcterms:modified xsi:type="dcterms:W3CDTF">2019-10-02T06:56:53Z</dcterms:modified>
</cp:coreProperties>
</file>