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8" r:id="rId12"/>
    <p:sldId id="273" r:id="rId13"/>
    <p:sldId id="274" r:id="rId14"/>
    <p:sldId id="308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13" r:id="rId23"/>
    <p:sldId id="314" r:id="rId24"/>
    <p:sldId id="315" r:id="rId25"/>
    <p:sldId id="316" r:id="rId26"/>
    <p:sldId id="26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69" r:id="rId38"/>
    <p:sldId id="292" r:id="rId39"/>
    <p:sldId id="293" r:id="rId40"/>
    <p:sldId id="294" r:id="rId41"/>
    <p:sldId id="296" r:id="rId42"/>
    <p:sldId id="295" r:id="rId43"/>
    <p:sldId id="297" r:id="rId44"/>
    <p:sldId id="299" r:id="rId45"/>
    <p:sldId id="298" r:id="rId46"/>
    <p:sldId id="300" r:id="rId47"/>
    <p:sldId id="301" r:id="rId48"/>
    <p:sldId id="302" r:id="rId49"/>
    <p:sldId id="303" r:id="rId50"/>
    <p:sldId id="304" r:id="rId51"/>
    <p:sldId id="270" r:id="rId52"/>
    <p:sldId id="305" r:id="rId53"/>
    <p:sldId id="306" r:id="rId54"/>
    <p:sldId id="307" r:id="rId55"/>
    <p:sldId id="272" r:id="rId56"/>
    <p:sldId id="317" r:id="rId57"/>
    <p:sldId id="318" r:id="rId58"/>
    <p:sldId id="271" r:id="rId59"/>
    <p:sldId id="309" r:id="rId60"/>
    <p:sldId id="312" r:id="rId61"/>
    <p:sldId id="310" r:id="rId62"/>
    <p:sldId id="311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9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0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3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2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3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95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25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EB7-C6E7-4EF3-9224-DD5988BEB12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5D16-BAAD-47B4-98AB-2F8E198CA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4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jpeg"/><Relationship Id="rId7" Type="http://schemas.openxmlformats.org/officeDocument/2006/relationships/hyperlink" Target="https://www.pngfly.com/png-ivivhf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kennbrodhagen.net/2015/12/02/how-to-access-http-headers-using-aws-api-gateway-and-lambda/aws-api-gateway-icon.jpg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2@test.com" TargetMode="External"/><Relationship Id="rId2" Type="http://schemas.openxmlformats.org/officeDocument/2006/relationships/hyperlink" Target="mailto:test@tes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est3@test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ubuntu@x.x.x.x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files.phpmyadmin.net/phpMyAdmin/4.9.1/phpMyAdmin-4.9.1-all-languages.zip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mailto:test1@test.co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github.com/tuxxon/android_dev_lecture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모바일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</a:t>
            </a:r>
            <a:r>
              <a:rPr lang="ko-KR" altLang="en-US" dirty="0" smtClean="0"/>
              <a:t>개발 </a:t>
            </a:r>
            <a:r>
              <a:rPr lang="en-US" altLang="ko-KR" smtClean="0"/>
              <a:t>1/2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백엔드</a:t>
            </a:r>
            <a:r>
              <a:rPr lang="ko-KR" altLang="en-US" dirty="0"/>
              <a:t> </a:t>
            </a:r>
            <a:r>
              <a:rPr lang="ko-KR" altLang="en-US" dirty="0" smtClean="0"/>
              <a:t>관련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강의자료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github.com/tuxxon/android_dev_lecture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2019</a:t>
            </a:r>
            <a:r>
              <a:rPr lang="en-US" altLang="ko-KR" dirty="0" smtClean="0"/>
              <a:t>. 10. 04(</a:t>
            </a:r>
            <a:r>
              <a:rPr lang="ko-KR" altLang="en-US" dirty="0" smtClean="0"/>
              <a:t>수</a:t>
            </a:r>
            <a:r>
              <a:rPr lang="en-US" altLang="ko-KR" dirty="0" smtClean="0"/>
              <a:t>), 10.10(</a:t>
            </a:r>
            <a:r>
              <a:rPr lang="ko-KR" altLang="en-US" dirty="0" smtClean="0"/>
              <a:t>목</a:t>
            </a:r>
            <a:r>
              <a:rPr lang="en-US" altLang="ko-KR" dirty="0" smtClean="0"/>
              <a:t>)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안국환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터치즌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862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solidFill>
              <a:schemeClr val="accent2"/>
            </a:solidFill>
          </a:ln>
        </p:spPr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아키텍쳐</a:t>
            </a:r>
            <a:endParaRPr lang="ko-KR" altLang="en-US" dirty="0"/>
          </a:p>
        </p:txBody>
      </p:sp>
      <p:sp>
        <p:nvSpPr>
          <p:cNvPr id="4" name="원통 3"/>
          <p:cNvSpPr/>
          <p:nvPr/>
        </p:nvSpPr>
        <p:spPr>
          <a:xfrm>
            <a:off x="723051" y="3288367"/>
            <a:ext cx="936104" cy="6480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pic>
        <p:nvPicPr>
          <p:cNvPr id="1028" name="Picture 4" descr="스마트폰 아이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134" y="2958018"/>
            <a:ext cx="1154282" cy="11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s://t1.daumcdn.net/cfile/tistory/9990324F5C5FC410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16" y="3121246"/>
            <a:ext cx="1998515" cy="1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750535" y="5045163"/>
            <a:ext cx="1325521" cy="832109"/>
            <a:chOff x="3750535" y="3790688"/>
            <a:chExt cx="1325521" cy="832109"/>
          </a:xfrm>
        </p:grpSpPr>
        <p:pic>
          <p:nvPicPr>
            <p:cNvPr id="1035" name="Picture 11" descr="https://miro.medium.com/max/2800/1*CAS2UKlhVhNT8O_TzD-YpA@2x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4551" y="3790688"/>
              <a:ext cx="1065494" cy="532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모서리가 둥근 직사각형 7"/>
            <p:cNvSpPr/>
            <p:nvPr/>
          </p:nvSpPr>
          <p:spPr>
            <a:xfrm>
              <a:off x="3750535" y="4365104"/>
              <a:ext cx="1325521" cy="25769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Lambda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직선 화살표 연결선 10"/>
          <p:cNvCxnSpPr>
            <a:stCxn id="4" idx="4"/>
          </p:cNvCxnSpPr>
          <p:nvPr/>
        </p:nvCxnSpPr>
        <p:spPr>
          <a:xfrm>
            <a:off x="1659155" y="3612403"/>
            <a:ext cx="2426164" cy="3262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4"/>
            <a:endCxn id="1035" idx="1"/>
          </p:cNvCxnSpPr>
          <p:nvPr/>
        </p:nvCxnSpPr>
        <p:spPr>
          <a:xfrm>
            <a:off x="1659155" y="3612403"/>
            <a:ext cx="2235396" cy="1699134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Picture 15" descr="https://kennbrodhagen.net/2015/12/02/how-to-access-http-headers-using-aws-api-gateway-and-lambda/aws-api-gateway-icon.jpg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240" y="5050254"/>
            <a:ext cx="1334321" cy="66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/>
          <p:cNvCxnSpPr/>
          <p:nvPr/>
        </p:nvCxnSpPr>
        <p:spPr>
          <a:xfrm>
            <a:off x="4748487" y="5386481"/>
            <a:ext cx="572816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677247" y="3590092"/>
            <a:ext cx="2703065" cy="2231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endCxn id="1028" idx="2"/>
          </p:cNvCxnSpPr>
          <p:nvPr/>
        </p:nvCxnSpPr>
        <p:spPr>
          <a:xfrm flipV="1">
            <a:off x="6084168" y="4112300"/>
            <a:ext cx="1615107" cy="1335942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5249069" y="5717415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API Gateway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칠각형 21"/>
          <p:cNvSpPr/>
          <p:nvPr/>
        </p:nvSpPr>
        <p:spPr>
          <a:xfrm>
            <a:off x="705259" y="2954126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칠각형 29"/>
          <p:cNvSpPr/>
          <p:nvPr/>
        </p:nvSpPr>
        <p:spPr>
          <a:xfrm>
            <a:off x="4085319" y="2958018"/>
            <a:ext cx="360040" cy="334241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41" name="Picture 17" descr="Google Logo Background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75" y="1565496"/>
            <a:ext cx="659818" cy="65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/>
          <p:cNvCxnSpPr>
            <a:stCxn id="1041" idx="3"/>
          </p:cNvCxnSpPr>
          <p:nvPr/>
        </p:nvCxnSpPr>
        <p:spPr>
          <a:xfrm>
            <a:off x="1611793" y="1895405"/>
            <a:ext cx="5817235" cy="689607"/>
          </a:xfrm>
          <a:prstGeom prst="straightConnector1">
            <a:avLst/>
          </a:prstGeom>
          <a:ln w="50800"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642954" y="2225314"/>
            <a:ext cx="1325521" cy="25769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Firebase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1520" y="2548429"/>
            <a:ext cx="8568952" cy="1965648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>
            <a:off x="3894551" y="4221088"/>
            <a:ext cx="980913" cy="252027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solidFill>
                  <a:srgbClr val="00B0F0"/>
                </a:solidFill>
              </a:rPr>
              <a:t>웹서버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 : </a:t>
            </a:r>
            <a:r>
              <a:rPr lang="en-US" altLang="ko-KR" dirty="0" err="1" smtClean="0"/>
              <a:t>Mysql</a:t>
            </a:r>
            <a:r>
              <a:rPr lang="en-US" altLang="ko-KR" dirty="0"/>
              <a:t> </a:t>
            </a:r>
            <a:r>
              <a:rPr lang="en-US" altLang="ko-KR" dirty="0" smtClean="0"/>
              <a:t>/ Maria DB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Version : Developer </a:t>
            </a:r>
            <a:r>
              <a:rPr lang="ko-KR" altLang="en-US" dirty="0" err="1" smtClean="0"/>
              <a:t>버젼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1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DB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DBMS(Database Management System)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사용자와 데이터베이스 사이에서 사용자의 요구에 따라 정보를 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 등의 관리를 해주는 소프트웨어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관계형</a:t>
            </a:r>
            <a:r>
              <a:rPr lang="ko-KR" altLang="en-US" dirty="0" smtClean="0"/>
              <a:t> 데이터베이스 구성요소</a:t>
            </a:r>
            <a:endParaRPr lang="en-US" altLang="ko-KR" dirty="0"/>
          </a:p>
          <a:p>
            <a:pPr lvl="2"/>
            <a:r>
              <a:rPr lang="ko-KR" altLang="en-US" dirty="0" smtClean="0"/>
              <a:t>테이블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데이터를 저장하는 기본단위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필드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항목 하나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레코드</a:t>
            </a:r>
            <a:r>
              <a:rPr lang="en-US" altLang="ko-KR" dirty="0" smtClean="0"/>
              <a:t>(Row): </a:t>
            </a:r>
            <a:r>
              <a:rPr lang="ko-KR" altLang="en-US" dirty="0" smtClean="0"/>
              <a:t>필드의 집합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988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682026"/>
              </p:ext>
            </p:extLst>
          </p:nvPr>
        </p:nvGraphicFramePr>
        <p:xfrm>
          <a:off x="539552" y="1340768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데이터유형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r>
                        <a:rPr lang="ko-KR" altLang="en-US" dirty="0" smtClean="0"/>
                        <a:t> 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UK, 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성함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Index,NOTNULL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소개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NULL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INT(11)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NOTNULL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5969"/>
              </p:ext>
            </p:extLst>
          </p:nvPr>
        </p:nvGraphicFramePr>
        <p:xfrm>
          <a:off x="395536" y="4509120"/>
          <a:ext cx="83529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457"/>
                <a:gridCol w="1846973"/>
                <a:gridCol w="1847993"/>
                <a:gridCol w="1626234"/>
                <a:gridCol w="1649175"/>
                <a:gridCol w="864096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UserDesc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2"/>
                        </a:rPr>
                        <a:t>test@test.com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test1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</a:t>
                      </a:r>
                      <a:r>
                        <a:rPr lang="en-US" altLang="ko-KR" baseline="0" dirty="0" smtClean="0"/>
                        <a:t> love </a:t>
                      </a:r>
                      <a:r>
                        <a:rPr lang="en-US" altLang="ko-KR" baseline="0" dirty="0" err="1" smtClean="0"/>
                        <a:t>iu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3"/>
                        </a:rPr>
                        <a:t>test2@test.com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Test2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love BTS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hlinkClick r:id="rId4"/>
                        </a:rPr>
                        <a:t>test3@test.com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Test3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a genius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test4@test.com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Test4 sample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01012345671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 am great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4572000" y="4077072"/>
            <a:ext cx="1656184" cy="2448272"/>
          </a:xfrm>
          <a:prstGeom prst="roundRect">
            <a:avLst>
              <a:gd name="adj" fmla="val 7292"/>
            </a:avLst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필드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07504" y="4873386"/>
            <a:ext cx="8784976" cy="43204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900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레코드</a:t>
            </a:r>
            <a:r>
              <a:rPr lang="en-US" altLang="ko-KR" dirty="0" smtClean="0">
                <a:solidFill>
                  <a:srgbClr val="C00000"/>
                </a:solidFill>
              </a:rPr>
              <a:t>, Tuple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9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Table </a:t>
            </a:r>
            <a:r>
              <a:rPr lang="ko-KR" altLang="en-US" dirty="0" smtClean="0"/>
              <a:t>생성결과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6792"/>
            <a:ext cx="8583613" cy="2343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17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39472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AWS 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/>
          <a:lstStyle/>
          <a:p>
            <a:r>
              <a:rPr lang="en-US" altLang="ko-KR" dirty="0" smtClean="0"/>
              <a:t>1. AWS </a:t>
            </a:r>
            <a:r>
              <a:rPr lang="ko-KR" altLang="en-US" dirty="0" err="1" smtClean="0"/>
              <a:t>로긴</a:t>
            </a:r>
            <a:endParaRPr lang="en-US" altLang="ko-KR" dirty="0" smtClean="0"/>
          </a:p>
          <a:p>
            <a:r>
              <a:rPr lang="en-US" altLang="ko-KR" dirty="0" smtClean="0"/>
              <a:t>2. RDS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911" y="299793"/>
            <a:ext cx="4821560" cy="6322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303101" y="5589240"/>
            <a:ext cx="1152128" cy="28803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5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r>
              <a:rPr lang="ko-KR" altLang="en-US" dirty="0" smtClean="0"/>
              <a:t>데이터베이스 생성 클릭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8640"/>
            <a:ext cx="5779775" cy="620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74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06688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106688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MySQL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v 5.7.26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3240"/>
            <a:ext cx="5397333" cy="596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68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62672" cy="1143000"/>
          </a:xfrm>
        </p:spPr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/>
          <a:lstStyle/>
          <a:p>
            <a:r>
              <a:rPr lang="ko-KR" altLang="en-US" sz="1800" dirty="0" err="1" smtClean="0"/>
              <a:t>프리티어</a:t>
            </a:r>
            <a:r>
              <a:rPr lang="ko-KR" altLang="en-US" sz="1800" dirty="0" smtClean="0"/>
              <a:t> 선택</a:t>
            </a:r>
            <a:endParaRPr lang="en-US" altLang="ko-KR" sz="1800" dirty="0" smtClean="0"/>
          </a:p>
          <a:p>
            <a:r>
              <a:rPr lang="en-US" altLang="ko-KR" sz="1800" dirty="0" smtClean="0"/>
              <a:t>DB 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식별자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myproject-testXX</a:t>
            </a:r>
            <a:endParaRPr lang="en-US" altLang="ko-KR" sz="1800" dirty="0" smtClean="0"/>
          </a:p>
          <a:p>
            <a:r>
              <a:rPr lang="ko-KR" altLang="en-US" sz="1800" dirty="0" smtClean="0"/>
              <a:t>마스터사용자 이름 </a:t>
            </a:r>
            <a:r>
              <a:rPr lang="en-US" altLang="ko-KR" sz="1800" dirty="0" smtClean="0"/>
              <a:t>= admin</a:t>
            </a:r>
          </a:p>
          <a:p>
            <a:r>
              <a:rPr lang="ko-KR" altLang="en-US" sz="1800" dirty="0" smtClean="0"/>
              <a:t>암호 </a:t>
            </a:r>
            <a:r>
              <a:rPr lang="ko-KR" altLang="en-US" sz="1800" dirty="0" err="1" smtClean="0"/>
              <a:t>설정후</a:t>
            </a:r>
            <a:r>
              <a:rPr lang="ko-KR" altLang="en-US" sz="1800" dirty="0" smtClean="0"/>
              <a:t> 반드시 기록</a:t>
            </a:r>
            <a:r>
              <a:rPr lang="en-US" altLang="ko-KR" sz="1800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60648"/>
            <a:ext cx="5770211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5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7" y="332656"/>
            <a:ext cx="5607067" cy="591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5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1.1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r>
              <a:rPr lang="en-US" altLang="ko-KR" dirty="0" smtClean="0"/>
              <a:t>1.2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기술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endParaRPr lang="en-US" altLang="ko-KR" dirty="0" smtClean="0"/>
          </a:p>
          <a:p>
            <a:r>
              <a:rPr lang="en-US" altLang="ko-KR" dirty="0" smtClean="0"/>
              <a:t>2.1 DB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r>
              <a:rPr lang="en-US" altLang="ko-KR" dirty="0" smtClean="0"/>
              <a:t>2.2 EC2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(Linux)</a:t>
            </a:r>
          </a:p>
          <a:p>
            <a:r>
              <a:rPr lang="en-US" altLang="ko-KR" dirty="0" smtClean="0"/>
              <a:t>2.3 Application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2.4 RESTful API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2.5 </a:t>
            </a:r>
            <a:r>
              <a:rPr lang="ko-KR" altLang="en-US" dirty="0" smtClean="0"/>
              <a:t>소스형상관리</a:t>
            </a:r>
            <a:endParaRPr lang="en-US" altLang="ko-KR" dirty="0" smtClean="0"/>
          </a:p>
          <a:p>
            <a:r>
              <a:rPr lang="en-US" altLang="ko-KR" dirty="0" smtClean="0"/>
              <a:t>2.6 </a:t>
            </a:r>
            <a:r>
              <a:rPr lang="ko-KR" altLang="en-US" dirty="0" smtClean="0"/>
              <a:t>검증</a:t>
            </a:r>
            <a:r>
              <a:rPr lang="en-US" altLang="ko-KR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1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1143000"/>
          </a:xfrm>
        </p:spPr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026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smtClean="0"/>
              <a:t>데이터베이스 생성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589" y="197492"/>
            <a:ext cx="6053411" cy="626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23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7" y="1268760"/>
            <a:ext cx="8741751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5796136" y="2907146"/>
            <a:ext cx="648072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99" y="3645024"/>
            <a:ext cx="5242533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1259632" y="3159174"/>
            <a:ext cx="288032" cy="48585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1577586" y="4797152"/>
            <a:ext cx="3498469" cy="50405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8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SQL Query : Select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Retrieve,GET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3933056"/>
            <a:ext cx="7225952" cy="25922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/users/1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id=1</a:t>
            </a:r>
            <a:r>
              <a:rPr lang="en-US" altLang="ko-KR" dirty="0" smtClean="0">
                <a:solidFill>
                  <a:schemeClr val="bg1"/>
                </a:solidFill>
              </a:rPr>
              <a:t>;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/users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SELECT </a:t>
            </a:r>
            <a:r>
              <a:rPr lang="en-US" altLang="ko-KR" dirty="0" err="1">
                <a:solidFill>
                  <a:schemeClr val="bg1"/>
                </a:solidFill>
              </a:rPr>
              <a:t>id,useremail,username,userphone,userdesc,views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FROM </a:t>
            </a:r>
            <a:r>
              <a:rPr lang="en-US" altLang="ko-KR" dirty="0">
                <a:solidFill>
                  <a:schemeClr val="bg1"/>
                </a:solidFill>
              </a:rPr>
              <a:t>user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LIMIT </a:t>
            </a:r>
            <a:r>
              <a:rPr lang="en-US" altLang="ko-KR" dirty="0">
                <a:solidFill>
                  <a:schemeClr val="bg1"/>
                </a:solidFill>
              </a:rPr>
              <a:t>0,20;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ORDER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ASC or DESC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LIMIT 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시작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개수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18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Insert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삽입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create,POST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&gt;INSERT INTO user(</a:t>
            </a:r>
            <a:r>
              <a:rPr lang="en-US" altLang="ko-KR" dirty="0" err="1">
                <a:solidFill>
                  <a:schemeClr val="bg1"/>
                </a:solidFill>
              </a:rPr>
              <a:t>useremail,username,userphone,userdesc</a:t>
            </a:r>
            <a:r>
              <a:rPr lang="en-US" altLang="ko-KR" dirty="0">
                <a:solidFill>
                  <a:schemeClr val="bg1"/>
                </a:solidFill>
              </a:rPr>
              <a:t>) values</a:t>
            </a:r>
            <a:r>
              <a:rPr lang="en-US" altLang="ko-KR" dirty="0" smtClean="0">
                <a:solidFill>
                  <a:schemeClr val="bg1"/>
                </a:solidFill>
              </a:rPr>
              <a:t>("test@test.com”,"test”,"01012341234”,"</a:t>
            </a:r>
            <a:r>
              <a:rPr lang="en-US" altLang="ko-KR" dirty="0">
                <a:solidFill>
                  <a:schemeClr val="bg1"/>
                </a:solidFill>
              </a:rPr>
              <a:t>This is a </a:t>
            </a:r>
            <a:r>
              <a:rPr lang="en-US" altLang="ko-KR" dirty="0" smtClean="0">
                <a:solidFill>
                  <a:schemeClr val="bg1"/>
                </a:solidFill>
              </a:rPr>
              <a:t>test”)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INSERT INTO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VALUES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2,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3);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Update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 </a:t>
            </a:r>
            <a:r>
              <a:rPr lang="en-US" altLang="ko-KR" dirty="0" smtClean="0"/>
              <a:t>(Update, PUT)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UPDATE </a:t>
            </a:r>
            <a:r>
              <a:rPr lang="en-US" altLang="ko-KR" dirty="0">
                <a:solidFill>
                  <a:schemeClr val="bg1"/>
                </a:solidFill>
              </a:rPr>
              <a:t>user SET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</a:t>
            </a:r>
            <a:r>
              <a:rPr lang="en-US" altLang="ko-KR" dirty="0" err="1" smtClean="0">
                <a:solidFill>
                  <a:schemeClr val="bg1"/>
                </a:solidFill>
              </a:rPr>
              <a:t>useremail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= 'test1@test.com',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	views </a:t>
            </a:r>
            <a:r>
              <a:rPr lang="en-US" altLang="ko-KR" dirty="0">
                <a:solidFill>
                  <a:schemeClr val="bg1"/>
                </a:solidFill>
              </a:rPr>
              <a:t>= views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1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UPDATE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SET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1,</a:t>
            </a: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ko-KR" altLang="en-US" sz="1400" i="1" dirty="0" err="1" smtClean="0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변경할 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9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Query : </a:t>
            </a:r>
            <a:r>
              <a:rPr lang="en-US" altLang="ko-KR" dirty="0" smtClean="0"/>
              <a:t>Delete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삭제 </a:t>
            </a:r>
            <a:r>
              <a:rPr lang="en-US" altLang="ko-KR" dirty="0" smtClean="0"/>
              <a:t>(Delete, DELETE)</a:t>
            </a: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899592" y="4293096"/>
            <a:ext cx="7225952" cy="108012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DELETE </a:t>
            </a:r>
            <a:r>
              <a:rPr lang="en-US" altLang="ko-KR" dirty="0">
                <a:solidFill>
                  <a:schemeClr val="bg1"/>
                </a:solidFill>
              </a:rPr>
              <a:t>FROM user 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WHERE </a:t>
            </a:r>
            <a:r>
              <a:rPr lang="en-US" altLang="ko-KR" dirty="0">
                <a:solidFill>
                  <a:schemeClr val="bg1"/>
                </a:solidFill>
              </a:rPr>
              <a:t>id = '1'	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899592" y="2276872"/>
            <a:ext cx="7225952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DELETE from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테이블명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ko-KR" sz="1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400" i="1" dirty="0" smtClean="0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ko-KR" altLang="en-US" sz="1400" i="1" dirty="0" err="1">
                <a:solidFill>
                  <a:schemeClr val="accent1">
                    <a:lumMod val="75000"/>
                  </a:schemeClr>
                </a:solidFill>
              </a:rPr>
              <a:t>컬럼명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400" i="1" dirty="0">
                <a:solidFill>
                  <a:schemeClr val="accent1">
                    <a:lumMod val="75000"/>
                  </a:schemeClr>
                </a:solidFill>
              </a:rPr>
              <a:t>값</a:t>
            </a:r>
            <a:r>
              <a:rPr lang="en-US" altLang="ko-KR" sz="1400" i="1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EC2 Instance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: Linux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18.04</a:t>
            </a:r>
          </a:p>
          <a:p>
            <a:r>
              <a:rPr lang="ko-KR" altLang="en-US" dirty="0" smtClean="0"/>
              <a:t>목적 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에 접근하고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클라이언트에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을 제공하는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시스템</a:t>
            </a:r>
            <a:endParaRPr lang="en-US" altLang="ko-KR" dirty="0"/>
          </a:p>
          <a:p>
            <a:r>
              <a:rPr lang="ko-KR" altLang="en-US" dirty="0" smtClean="0"/>
              <a:t>기초지식 </a:t>
            </a:r>
            <a:r>
              <a:rPr lang="en-US" altLang="ko-KR" dirty="0" smtClean="0"/>
              <a:t>: AWS</a:t>
            </a:r>
            <a:r>
              <a:rPr lang="ko-KR" altLang="en-US" dirty="0" smtClean="0"/>
              <a:t>는 가상화 소프트웨어 이뤄졌기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서버하나를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 &lt;Instance&gt;</a:t>
            </a:r>
            <a:r>
              <a:rPr lang="ko-KR" altLang="en-US" dirty="0" smtClean="0"/>
              <a:t>라는 용어로 사용된다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1" y="501699"/>
            <a:ext cx="50196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929708" y="1988840"/>
            <a:ext cx="648072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7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74640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67464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&lt;</a:t>
            </a:r>
            <a:r>
              <a:rPr lang="ko-KR" altLang="en-US" sz="1800" dirty="0" err="1" smtClean="0"/>
              <a:t>인스턴스</a:t>
            </a:r>
            <a:r>
              <a:rPr lang="ko-KR" altLang="en-US" sz="1800" dirty="0" smtClean="0"/>
              <a:t> 시작</a:t>
            </a:r>
            <a:r>
              <a:rPr lang="en-US" altLang="ko-KR" sz="1800" dirty="0" smtClean="0"/>
              <a:t>&gt; </a:t>
            </a:r>
            <a:r>
              <a:rPr lang="ko-KR" altLang="en-US" sz="1800" dirty="0" smtClean="0"/>
              <a:t>클릭</a:t>
            </a:r>
            <a:endParaRPr lang="ko-KR" altLang="en-US" sz="1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0648"/>
            <a:ext cx="5940152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7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05" y="1498430"/>
            <a:ext cx="455295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955" y="1460330"/>
            <a:ext cx="3590925" cy="536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210658" y="3781576"/>
            <a:ext cx="8249774" cy="108758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개인 개발자는</a:t>
            </a:r>
            <a:r>
              <a:rPr lang="en-US" altLang="ko-KR" dirty="0" smtClean="0"/>
              <a:t> &lt;</a:t>
            </a:r>
            <a:r>
              <a:rPr lang="ko-KR" altLang="en-US" dirty="0" smtClean="0"/>
              <a:t>종합예술가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가 되라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705534" y="2420888"/>
            <a:ext cx="7944518" cy="3600400"/>
            <a:chOff x="705534" y="2420888"/>
            <a:chExt cx="7944518" cy="3600400"/>
          </a:xfrm>
        </p:grpSpPr>
        <p:grpSp>
          <p:nvGrpSpPr>
            <p:cNvPr id="10" name="그룹 9"/>
            <p:cNvGrpSpPr/>
            <p:nvPr/>
          </p:nvGrpSpPr>
          <p:grpSpPr>
            <a:xfrm>
              <a:off x="705534" y="2420888"/>
              <a:ext cx="1588904" cy="3600400"/>
              <a:chOff x="705534" y="2420888"/>
              <a:chExt cx="1588904" cy="360040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71026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smtClean="0">
                    <a:solidFill>
                      <a:srgbClr val="FF0000"/>
                    </a:solidFill>
                  </a:rPr>
                  <a:t>혁신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?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Needs?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차별점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독서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자료조사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마케팅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7. PPT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작성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" name="모서리가 둥근 직사각형 3"/>
              <p:cNvSpPr/>
              <p:nvPr/>
            </p:nvSpPr>
            <p:spPr>
              <a:xfrm>
                <a:off x="70553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기획</a:t>
                </a:r>
                <a:endParaRPr lang="ko-KR" altLang="en-US" dirty="0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94438" y="2420888"/>
              <a:ext cx="1588904" cy="3600400"/>
              <a:chOff x="2294438" y="2420888"/>
              <a:chExt cx="1588904" cy="3600400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229916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r>
                  <a:rPr lang="ko-KR" altLang="en-US" dirty="0" err="1" smtClean="0">
                    <a:solidFill>
                      <a:srgbClr val="FF0000"/>
                    </a:solidFill>
                  </a:rPr>
                  <a:t>일러스트레이터</a:t>
                </a:r>
                <a:endParaRPr lang="en-US" altLang="ko-KR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포토샵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3.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프리미어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프로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에프터</a:t>
                </a:r>
                <a:r>
                  <a:rPr lang="ko-KR" altLang="en-US" sz="1400" dirty="0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ko-KR" altLang="en-US" sz="1400" dirty="0" err="1" smtClean="0">
                    <a:solidFill>
                      <a:schemeClr val="tx2">
                        <a:lumMod val="40000"/>
                        <a:lumOff val="60000"/>
                      </a:schemeClr>
                    </a:solidFill>
                  </a:rPr>
                  <a:t>이펙</a:t>
                </a:r>
                <a:endParaRPr lang="en-US" altLang="ko-KR" sz="1400" dirty="0" smtClean="0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  <a:endParaRPr lang="en-US" altLang="ko-KR" sz="1400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 .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  <a:p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229443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그래픽</a:t>
                </a:r>
                <a:endParaRPr lang="en-US" altLang="ko-KR" dirty="0" smtClean="0"/>
              </a:p>
              <a:p>
                <a:pPr algn="ctr"/>
                <a:r>
                  <a:rPr lang="ko-KR" altLang="en-US" dirty="0" smtClean="0"/>
                  <a:t>디자</a:t>
                </a:r>
                <a:r>
                  <a:rPr lang="ko-KR" altLang="en-US" dirty="0"/>
                  <a:t>인</a:t>
                </a: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5472244" y="2420888"/>
              <a:ext cx="1588904" cy="3600400"/>
              <a:chOff x="5472244" y="2420888"/>
              <a:chExt cx="1588904" cy="3600400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5476972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1.AnroidStudio v3.5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en-US" altLang="ko-KR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Java,Kotlin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3. JSON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4. Activities, Fragments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Views, 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Pager</a:t>
                </a:r>
              </a:p>
              <a:p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Libraries</a:t>
                </a:r>
              </a:p>
              <a:p>
                <a:r>
                  <a:rPr lang="en-US" altLang="ko-KR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.</a:t>
                </a: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342900" indent="-342900">
                  <a:buAutoNum type="arabicPeriod"/>
                </a:pPr>
                <a:endParaRPr lang="en-US" altLang="ko-KR" dirty="0" smtClean="0"/>
              </a:p>
              <a:p>
                <a:pPr marL="342900" indent="-342900" algn="ctr">
                  <a:buAutoNum type="arabicPeriod"/>
                </a:pPr>
                <a:endParaRPr lang="ko-KR" altLang="en-US" dirty="0"/>
              </a:p>
            </p:txBody>
          </p:sp>
          <p:sp>
            <p:nvSpPr>
              <p:cNvPr id="16" name="모서리가 둥근 직사각형 15"/>
              <p:cNvSpPr/>
              <p:nvPr/>
            </p:nvSpPr>
            <p:spPr>
              <a:xfrm>
                <a:off x="5472244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Frontend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3883341" y="2420888"/>
              <a:ext cx="1588904" cy="3600400"/>
              <a:chOff x="3883341" y="2420888"/>
              <a:chExt cx="1588904" cy="3600400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888069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1. Database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운영체제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3.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네트워크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4.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시큐리티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5. </a:t>
                </a:r>
                <a:r>
                  <a:rPr lang="en-US" altLang="ko-KR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Serverless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6.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개발언어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7. </a:t>
                </a:r>
                <a:r>
                  <a:rPr lang="ko-KR" altLang="en-US" sz="1400" dirty="0" err="1" smtClean="0">
                    <a:solidFill>
                      <a:schemeClr val="tx2">
                        <a:lumMod val="75000"/>
                      </a:schemeClr>
                    </a:solidFill>
                  </a:rPr>
                  <a:t>클라우드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8.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통합 개발도구</a:t>
                </a:r>
                <a:endParaRPr lang="en-US" altLang="ko-KR" sz="14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9. </a:t>
                </a:r>
                <a:r>
                  <a:rPr lang="ko-KR" altLang="en-US" sz="1400" dirty="0" smtClean="0">
                    <a:solidFill>
                      <a:srgbClr val="FF0000"/>
                    </a:solidFill>
                  </a:rPr>
                  <a:t>인공지능</a:t>
                </a:r>
                <a:endParaRPr lang="en-US" altLang="ko-KR" sz="1400" dirty="0" smtClean="0">
                  <a:solidFill>
                    <a:srgbClr val="FF0000"/>
                  </a:solidFill>
                </a:endParaRP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10.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비용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11.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성능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12. </a:t>
                </a:r>
                <a:r>
                  <a:rPr lang="ko-KR" altLang="en-US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배포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?</a:t>
                </a:r>
              </a:p>
              <a:p>
                <a:r>
                  <a:rPr lang="en-US" altLang="ko-KR" sz="14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400" dirty="0" smtClean="0">
                    <a:solidFill>
                      <a:schemeClr val="tx2">
                        <a:lumMod val="75000"/>
                      </a:schemeClr>
                    </a:solidFill>
                  </a:rPr>
                  <a:t>       .</a:t>
                </a: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883341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Backend</a:t>
                </a:r>
              </a:p>
              <a:p>
                <a:pPr algn="ctr"/>
                <a:r>
                  <a:rPr lang="ko-KR" altLang="en-US" dirty="0" smtClean="0"/>
                  <a:t>개발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061148" y="2420888"/>
              <a:ext cx="1588904" cy="3600400"/>
              <a:chOff x="7061148" y="2420888"/>
              <a:chExt cx="1588904" cy="36004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7065876" y="2420888"/>
                <a:ext cx="1584176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인력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 </a:t>
                </a:r>
              </a:p>
              <a:p>
                <a:pPr algn="ctr"/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시간</a:t>
                </a:r>
                <a:r>
                  <a:rPr lang="en-US" altLang="ko-KR" dirty="0" smtClean="0">
                    <a:solidFill>
                      <a:schemeClr val="tx2">
                        <a:lumMod val="75000"/>
                      </a:schemeClr>
                    </a:solidFill>
                  </a:rPr>
                  <a:t>,</a:t>
                </a:r>
                <a:r>
                  <a:rPr lang="ko-KR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 돈</a:t>
                </a:r>
                <a:endParaRPr lang="en-US" altLang="ko-KR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algn="ctr"/>
                <a:endParaRPr lang="en-US" altLang="ko-KR" dirty="0" smtClean="0"/>
              </a:p>
              <a:p>
                <a:pPr algn="ctr"/>
                <a:endParaRPr lang="ko-KR" altLang="en-US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7061148" y="2420888"/>
                <a:ext cx="1588903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운영</a:t>
                </a:r>
                <a:endParaRPr lang="ko-KR" altLang="en-US" dirty="0"/>
              </a:p>
            </p:txBody>
          </p: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앱개발이란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79913" y="2276872"/>
            <a:ext cx="3384376" cy="3888432"/>
          </a:xfrm>
          <a:prstGeom prst="roundRect">
            <a:avLst>
              <a:gd name="adj" fmla="val 290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84263"/>
            <a:ext cx="7507287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6237312"/>
            <a:ext cx="2250703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7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2" y="1556792"/>
            <a:ext cx="7678737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3779912" y="4725144"/>
            <a:ext cx="837319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746648" cy="1143000"/>
          </a:xfrm>
        </p:spPr>
        <p:txBody>
          <a:bodyPr/>
          <a:lstStyle/>
          <a:p>
            <a:r>
              <a:rPr lang="en-US" altLang="ko-KR" dirty="0" smtClean="0"/>
              <a:t>EC2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746648" cy="4525963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&lt;</a:t>
            </a:r>
            <a:r>
              <a:rPr lang="ko-KR" altLang="en-US" sz="1800" dirty="0" smtClean="0"/>
              <a:t>검토 및 시작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 클릭</a:t>
            </a:r>
            <a:endParaRPr lang="ko-KR" altLang="en-US" sz="1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05" y="116632"/>
            <a:ext cx="5996092" cy="664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0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628800"/>
            <a:ext cx="669766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6084168" y="4365104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7668344" y="3356992"/>
            <a:ext cx="1475656" cy="1008112"/>
          </a:xfrm>
          <a:prstGeom prst="wedgeRoundRectCallout">
            <a:avLst>
              <a:gd name="adj1" fmla="val -127510"/>
              <a:gd name="adj2" fmla="val 5327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</a:t>
            </a:r>
            <a:r>
              <a:rPr lang="ko-KR" altLang="en-US" dirty="0" smtClean="0">
                <a:solidFill>
                  <a:srgbClr val="C00000"/>
                </a:solidFill>
              </a:rPr>
              <a:t>용 반드시 받을 것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1547813"/>
            <a:ext cx="8545513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8449" y="3411885"/>
            <a:ext cx="8545513" cy="3771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1" y="4595813"/>
            <a:ext cx="3162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4571206" y="5208639"/>
            <a:ext cx="1368152" cy="38060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708998" cy="449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899592" y="5733256"/>
            <a:ext cx="1368152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699792" y="5481228"/>
            <a:ext cx="5040560" cy="50405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659179" y="3373168"/>
            <a:ext cx="1475656" cy="1008112"/>
          </a:xfrm>
          <a:prstGeom prst="wedgeRoundRectCallout">
            <a:avLst>
              <a:gd name="adj1" fmla="val -228642"/>
              <a:gd name="adj2" fmla="val 15767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Web(80),</a:t>
            </a: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SSH(22)</a:t>
            </a:r>
          </a:p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EC2-</a:t>
            </a:r>
            <a:r>
              <a:rPr lang="ko-KR" altLang="en-US" dirty="0" smtClean="0"/>
              <a:t>보안그룹</a:t>
            </a:r>
            <a:r>
              <a:rPr lang="en-US" altLang="ko-KR" dirty="0" smtClean="0"/>
              <a:t>(RDS)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032451" cy="496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3419872" y="6021288"/>
            <a:ext cx="1080120" cy="432049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96751" y="4581128"/>
            <a:ext cx="1475656" cy="1008112"/>
          </a:xfrm>
          <a:prstGeom prst="wedgeRoundRectCallout">
            <a:avLst>
              <a:gd name="adj1" fmla="val -210520"/>
              <a:gd name="adj2" fmla="val 9948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rgbClr val="C00000"/>
                </a:solidFill>
              </a:rPr>
              <a:t>Mysql</a:t>
            </a:r>
            <a:r>
              <a:rPr lang="ko-KR" altLang="en-US" dirty="0" smtClean="0">
                <a:solidFill>
                  <a:srgbClr val="C00000"/>
                </a:solidFill>
              </a:rPr>
              <a:t>용</a:t>
            </a:r>
            <a:r>
              <a:rPr lang="en-US" altLang="ko-KR" dirty="0" smtClean="0">
                <a:solidFill>
                  <a:srgbClr val="C00000"/>
                </a:solidFill>
              </a:rPr>
              <a:t>, 3306</a:t>
            </a:r>
            <a:r>
              <a:rPr lang="ko-KR" altLang="en-US" dirty="0" smtClean="0">
                <a:solidFill>
                  <a:srgbClr val="C00000"/>
                </a:solidFill>
              </a:rPr>
              <a:t>번 </a:t>
            </a:r>
            <a:r>
              <a:rPr lang="en-US" altLang="ko-KR" dirty="0" smtClean="0">
                <a:solidFill>
                  <a:srgbClr val="C00000"/>
                </a:solidFill>
              </a:rPr>
              <a:t>open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2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ko-KR" altLang="en-US" dirty="0" smtClean="0"/>
              <a:t>필요 </a:t>
            </a:r>
            <a:r>
              <a:rPr lang="en-US" altLang="ko-KR" dirty="0" err="1" smtClean="0"/>
              <a:t>Appl</a:t>
            </a:r>
            <a:r>
              <a:rPr lang="en-US" altLang="ko-KR" dirty="0" smtClean="0"/>
              <a:t> 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Application </a:t>
            </a:r>
            <a:r>
              <a:rPr lang="ko-KR" altLang="en-US" dirty="0" smtClean="0"/>
              <a:t>설치</a:t>
            </a:r>
            <a:endParaRPr lang="en-US" altLang="ko-KR" dirty="0"/>
          </a:p>
          <a:p>
            <a:pPr lvl="1"/>
            <a:r>
              <a:rPr lang="en-US" altLang="ko-KR" dirty="0" smtClean="0"/>
              <a:t> Download Putty (https://www.putty.org), 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Nginx v1.17.x (http://nginx.org/en/)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Python3.7, Flask</a:t>
            </a:r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v7.3, </a:t>
            </a:r>
            <a:r>
              <a:rPr lang="en-US" altLang="ko-KR" dirty="0" err="1" smtClean="0"/>
              <a:t>CodeIgniter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Node.js v10.x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phpmyadmin</a:t>
            </a:r>
            <a:r>
              <a:rPr lang="en-US" altLang="ko-KR" dirty="0" smtClean="0"/>
              <a:t> v4.9.x,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v10.2</a:t>
            </a:r>
          </a:p>
          <a:p>
            <a:pPr lvl="1"/>
            <a:r>
              <a:rPr lang="en-US" altLang="ko-KR" dirty="0" smtClean="0"/>
              <a:t>Download </a:t>
            </a:r>
            <a:r>
              <a:rPr lang="en-US" altLang="ko-KR" dirty="0" err="1" smtClean="0"/>
              <a:t>HeidiSQL</a:t>
            </a:r>
            <a:r>
              <a:rPr lang="en-US" altLang="ko-KR" dirty="0" smtClean="0"/>
              <a:t> 10.2 </a:t>
            </a:r>
          </a:p>
        </p:txBody>
      </p:sp>
    </p:spTree>
    <p:extLst>
      <p:ext uri="{BB962C8B-B14F-4D97-AF65-F5344CB8AC3E}">
        <p14:creationId xmlns:p14="http://schemas.microsoft.com/office/powerpoint/2010/main" val="7732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522" y="2169616"/>
            <a:ext cx="4552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2.3.1Putty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키변환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smtClean="0"/>
              <a:t>1. Putty Key Generator </a:t>
            </a:r>
            <a:r>
              <a:rPr lang="ko-KR" altLang="en-US" sz="1800" dirty="0" smtClean="0"/>
              <a:t>실행</a:t>
            </a:r>
            <a:endParaRPr lang="en-US" altLang="ko-KR" sz="1800" dirty="0" smtClean="0"/>
          </a:p>
          <a:p>
            <a:r>
              <a:rPr lang="en-US" altLang="ko-KR" sz="1800" dirty="0" smtClean="0"/>
              <a:t>2. *.</a:t>
            </a:r>
            <a:r>
              <a:rPr lang="en-US" altLang="ko-KR" sz="1800" dirty="0" err="1" smtClean="0"/>
              <a:t>pem</a:t>
            </a:r>
            <a:r>
              <a:rPr lang="en-US" altLang="ko-KR" sz="1800" dirty="0" smtClean="0"/>
              <a:t> file </a:t>
            </a:r>
            <a:r>
              <a:rPr lang="ko-KR" altLang="en-US" sz="1800" dirty="0" smtClean="0"/>
              <a:t>로드 </a:t>
            </a:r>
            <a:r>
              <a:rPr lang="en-US" altLang="ko-KR" sz="1800" dirty="0" smtClean="0"/>
              <a:t>(private key)</a:t>
            </a:r>
          </a:p>
          <a:p>
            <a:r>
              <a:rPr lang="en-US" altLang="ko-KR" sz="1800" dirty="0" smtClean="0"/>
              <a:t>3. </a:t>
            </a:r>
            <a:r>
              <a:rPr lang="en-US" altLang="ko-KR" sz="1800" dirty="0" err="1" smtClean="0"/>
              <a:t>OpenSSH</a:t>
            </a:r>
            <a:r>
              <a:rPr lang="en-US" altLang="ko-KR" sz="1800" dirty="0" smtClean="0"/>
              <a:t> key </a:t>
            </a:r>
            <a:r>
              <a:rPr lang="ko-KR" altLang="en-US" sz="1800" dirty="0" smtClean="0"/>
              <a:t>내보내기</a:t>
            </a:r>
            <a:endParaRPr lang="ko-KR" altLang="en-US" sz="1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3688854" cy="3596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모서리가 둥근 직사각형 7"/>
          <p:cNvSpPr/>
          <p:nvPr/>
        </p:nvSpPr>
        <p:spPr>
          <a:xfrm>
            <a:off x="3203848" y="5085183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860032" y="2848534"/>
            <a:ext cx="2088232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칠각형 3"/>
          <p:cNvSpPr/>
          <p:nvPr/>
        </p:nvSpPr>
        <p:spPr>
          <a:xfrm>
            <a:off x="3707904" y="4869160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칠각형 10"/>
          <p:cNvSpPr/>
          <p:nvPr/>
        </p:nvSpPr>
        <p:spPr>
          <a:xfrm>
            <a:off x="5938741" y="2711739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칠각형 11"/>
          <p:cNvSpPr/>
          <p:nvPr/>
        </p:nvSpPr>
        <p:spPr>
          <a:xfrm>
            <a:off x="467544" y="2632511"/>
            <a:ext cx="288032" cy="216023"/>
          </a:xfrm>
          <a:prstGeom prst="heptag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780928"/>
            <a:ext cx="4184550" cy="378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2.3.1EC2 - </a:t>
            </a:r>
            <a:r>
              <a:rPr lang="ko-KR" altLang="en-US" dirty="0" err="1" smtClean="0"/>
              <a:t>로긴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Putty</a:t>
            </a:r>
            <a:r>
              <a:rPr lang="ko-KR" altLang="en-US" sz="1800" dirty="0" err="1" smtClean="0"/>
              <a:t>로긴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변환한 </a:t>
            </a:r>
            <a:r>
              <a:rPr lang="en-US" altLang="ko-KR" sz="1800" dirty="0" smtClean="0"/>
              <a:t>*.</a:t>
            </a:r>
            <a:r>
              <a:rPr lang="en-US" altLang="ko-KR" sz="1800" dirty="0" err="1" smtClean="0"/>
              <a:t>ppk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</a:t>
            </a:r>
            <a:r>
              <a:rPr lang="en-US" altLang="ko-KR" sz="1800" dirty="0" smtClean="0"/>
              <a:t>)</a:t>
            </a:r>
          </a:p>
          <a:p>
            <a:r>
              <a:rPr lang="en-US" altLang="ko-KR" sz="1800" dirty="0" smtClean="0"/>
              <a:t>Id : </a:t>
            </a:r>
            <a:r>
              <a:rPr lang="en-US" altLang="ko-KR" sz="1800" dirty="0" err="1" smtClean="0">
                <a:hlinkClick r:id="rId3"/>
              </a:rPr>
              <a:t>ubuntu@x.x.x.x</a:t>
            </a:r>
            <a:endParaRPr lang="en-US" altLang="ko-KR" sz="1800" dirty="0" smtClean="0"/>
          </a:p>
          <a:p>
            <a:r>
              <a:rPr lang="en-US" altLang="ko-KR" sz="1800" dirty="0" smtClean="0"/>
              <a:t>Pass: *.</a:t>
            </a:r>
            <a:r>
              <a:rPr lang="en-US" altLang="ko-KR" sz="1800" dirty="0" err="1" smtClean="0"/>
              <a:t>ppk</a:t>
            </a:r>
            <a:endParaRPr lang="en-US" altLang="ko-KR" sz="1800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3926210" cy="382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467544" y="314096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932040" y="5949280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12160" y="5085184"/>
            <a:ext cx="2592288" cy="36004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3474" y="3356992"/>
            <a:ext cx="2592288" cy="864095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 </a:t>
            </a:r>
            <a:r>
              <a:rPr lang="ko-KR" altLang="en-US" dirty="0" smtClean="0"/>
              <a:t>기획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혁신의 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37672"/>
              </p:ext>
            </p:extLst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3816424"/>
                <a:gridCol w="238660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다운로드 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새주소 찾기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smtClean="0"/>
                        <a:t>초기 단순 </a:t>
                      </a:r>
                      <a:r>
                        <a:rPr lang="en-US" altLang="ko-KR" baseline="0" dirty="0" smtClean="0"/>
                        <a:t>UI, </a:t>
                      </a:r>
                      <a:r>
                        <a:rPr lang="ko-KR" altLang="en-US" baseline="0" dirty="0" smtClean="0"/>
                        <a:t>새주소 </a:t>
                      </a:r>
                      <a:r>
                        <a:rPr lang="ko-KR" altLang="en-US" baseline="0" dirty="0" err="1" smtClean="0"/>
                        <a:t>체계을</a:t>
                      </a:r>
                      <a:r>
                        <a:rPr lang="ko-KR" altLang="en-US" baseline="0" dirty="0" smtClean="0"/>
                        <a:t> 위한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err="1" smtClean="0"/>
                        <a:t>첫번째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만 다운로드 </a:t>
                      </a:r>
                      <a:r>
                        <a:rPr lang="en-US" altLang="ko-KR" dirty="0" smtClean="0"/>
                        <a:t>(2</a:t>
                      </a:r>
                      <a:r>
                        <a:rPr lang="ko-KR" altLang="en-US" dirty="0" smtClean="0"/>
                        <a:t>주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하철이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지하철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err="1" smtClean="0"/>
                        <a:t>앱</a:t>
                      </a:r>
                      <a:r>
                        <a:rPr lang="en-US" altLang="ko-KR" baseline="0" dirty="0" smtClean="0"/>
                        <a:t>(10</a:t>
                      </a:r>
                      <a:r>
                        <a:rPr lang="ko-KR" altLang="en-US" baseline="0" dirty="0" smtClean="0"/>
                        <a:t>만 미만</a:t>
                      </a:r>
                      <a:r>
                        <a:rPr lang="en-US" altLang="ko-KR" baseline="0" dirty="0" smtClean="0"/>
                        <a:t>)</a:t>
                      </a:r>
                      <a:r>
                        <a:rPr lang="ko-KR" altLang="en-US" baseline="0" dirty="0" smtClean="0"/>
                        <a:t>을 통합한 </a:t>
                      </a:r>
                      <a:r>
                        <a:rPr lang="ko-KR" altLang="en-US" baseline="0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Facebook &amp; Twitter</a:t>
                      </a:r>
                      <a:r>
                        <a:rPr lang="ko-KR" altLang="en-US" dirty="0" smtClean="0"/>
                        <a:t>를 합친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버즈비디오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조회수 높은 비디오 모음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500</a:t>
                      </a:r>
                      <a:r>
                        <a:rPr lang="ko-KR" altLang="en-US" dirty="0" smtClean="0"/>
                        <a:t>만 이상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매칭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다수의 </a:t>
                      </a:r>
                      <a:r>
                        <a:rPr lang="ko-KR" altLang="en-US" dirty="0" err="1" smtClean="0"/>
                        <a:t>매칭앱이</a:t>
                      </a:r>
                      <a:r>
                        <a:rPr lang="ko-KR" altLang="en-US" dirty="0" smtClean="0"/>
                        <a:t> 있었지만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en-US" altLang="ko-KR" dirty="0" smtClean="0"/>
                        <a:t>Tinder</a:t>
                      </a:r>
                      <a:r>
                        <a:rPr lang="ko-KR" altLang="en-US" dirty="0" smtClean="0"/>
                        <a:t>는 게임처럼 만들었음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억 이상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43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2.3.2 </a:t>
            </a:r>
            <a:r>
              <a:rPr lang="ko-KR" altLang="en-US" dirty="0" err="1" smtClean="0"/>
              <a:t>웹설치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Nginx </a:t>
            </a:r>
            <a:r>
              <a:rPr lang="ko-KR" altLang="en-US" sz="1800" dirty="0" err="1" smtClean="0"/>
              <a:t>웹서버</a:t>
            </a:r>
            <a:r>
              <a:rPr lang="en-US" altLang="ko-KR" sz="1800" dirty="0" smtClean="0"/>
              <a:t>, </a:t>
            </a:r>
          </a:p>
          <a:p>
            <a:r>
              <a:rPr lang="en-US" altLang="ko-KR" sz="1800" dirty="0" smtClean="0"/>
              <a:t>Apache</a:t>
            </a:r>
            <a:r>
              <a:rPr lang="ko-KR" altLang="en-US" sz="1800" dirty="0" smtClean="0"/>
              <a:t>서버보다 </a:t>
            </a:r>
            <a:r>
              <a:rPr lang="en-US" altLang="ko-KR" sz="1800" dirty="0" smtClean="0"/>
              <a:t>2.5</a:t>
            </a:r>
            <a:r>
              <a:rPr lang="ko-KR" altLang="en-US" sz="1800" dirty="0" smtClean="0"/>
              <a:t>배 성능개선</a:t>
            </a:r>
            <a:endParaRPr lang="en-US" altLang="ko-KR" sz="1800" dirty="0" smtClean="0"/>
          </a:p>
          <a:p>
            <a:r>
              <a:rPr lang="en-US" altLang="ko-KR" sz="1800" dirty="0" smtClean="0"/>
              <a:t>API </a:t>
            </a:r>
            <a:r>
              <a:rPr lang="ko-KR" altLang="en-US" sz="1800" dirty="0" smtClean="0"/>
              <a:t>구현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r>
              <a:rPr lang="ko-KR" altLang="en-US" sz="1800" dirty="0" smtClean="0"/>
              <a:t>보안그룹에서 </a:t>
            </a:r>
            <a:r>
              <a:rPr lang="en-US" altLang="ko-KR" sz="1800" dirty="0" smtClean="0"/>
              <a:t>80 port open </a:t>
            </a:r>
            <a:r>
              <a:rPr lang="ko-KR" altLang="en-US" sz="1800" dirty="0" smtClean="0"/>
              <a:t>확인</a:t>
            </a:r>
            <a:endParaRPr lang="en-US" altLang="ko-KR" sz="1800" dirty="0" smtClean="0"/>
          </a:p>
          <a:p>
            <a:r>
              <a:rPr lang="en-US" altLang="ko-KR" sz="1800" dirty="0" smtClean="0"/>
              <a:t>Browser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웹서버</a:t>
            </a:r>
            <a:r>
              <a:rPr lang="ko-KR" altLang="en-US" sz="1800" dirty="0" smtClean="0"/>
              <a:t> 확인</a:t>
            </a:r>
            <a:r>
              <a:rPr lang="en-US" altLang="ko-KR" sz="1800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611560" y="2852936"/>
            <a:ext cx="7488832" cy="136815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upgrade –y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–y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437112"/>
            <a:ext cx="4139952" cy="2050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5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</a:t>
            </a:r>
            <a:r>
              <a:rPr lang="ko-KR" altLang="en-US" dirty="0" smtClean="0"/>
              <a:t>관련 기초 명령어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start   # </a:t>
            </a:r>
            <a:r>
              <a:rPr lang="ko-KR" altLang="en-US" dirty="0" smtClean="0">
                <a:solidFill>
                  <a:schemeClr val="bg1"/>
                </a:solidFill>
              </a:rPr>
              <a:t>시작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stop   # </a:t>
            </a:r>
            <a:r>
              <a:rPr lang="ko-KR" altLang="en-US" dirty="0" smtClean="0">
                <a:solidFill>
                  <a:schemeClr val="bg1"/>
                </a:solidFill>
              </a:rPr>
              <a:t>정지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>
                <a:solidFill>
                  <a:schemeClr val="bg1"/>
                </a:solidFill>
              </a:rPr>
              <a:t>systemctl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 # </a:t>
            </a:r>
            <a:r>
              <a:rPr lang="ko-KR" altLang="en-US" dirty="0" err="1" smtClean="0">
                <a:solidFill>
                  <a:schemeClr val="bg1"/>
                </a:solidFill>
              </a:rPr>
              <a:t>재시작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reload # </a:t>
            </a:r>
            <a:r>
              <a:rPr lang="ko-KR" altLang="en-US" dirty="0" smtClean="0">
                <a:solidFill>
                  <a:schemeClr val="bg1"/>
                </a:solidFill>
              </a:rPr>
              <a:t>환경설정 다시 불러오기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disable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 해제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# </a:t>
            </a:r>
            <a:r>
              <a:rPr lang="ko-KR" altLang="en-US" dirty="0" err="1" smtClean="0">
                <a:solidFill>
                  <a:schemeClr val="bg1"/>
                </a:solidFill>
              </a:rPr>
              <a:t>부팅시</a:t>
            </a:r>
            <a:r>
              <a:rPr lang="ko-KR" altLang="en-US" dirty="0" smtClean="0">
                <a:solidFill>
                  <a:schemeClr val="bg1"/>
                </a:solidFill>
              </a:rPr>
              <a:t> 자동시작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</a:t>
            </a:r>
            <a:r>
              <a:rPr lang="en-US" altLang="ko-KR" dirty="0" smtClean="0"/>
              <a:t> 7.3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43924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upgrade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smtClean="0"/>
              <a:t>software-properties-common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add-apt-repository </a:t>
            </a:r>
            <a:r>
              <a:rPr lang="en-US" altLang="ko-KR" dirty="0" err="1" smtClean="0"/>
              <a:t>ppa:ondrej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php7.3-fpm -y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/>
              <a:t>apt install </a:t>
            </a:r>
            <a:r>
              <a:rPr lang="en-US" altLang="ko-KR" dirty="0" smtClean="0"/>
              <a:t>php7.3 -y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</a:t>
            </a:r>
            <a:r>
              <a:rPr lang="en-US" altLang="ko-KR" dirty="0" err="1"/>
              <a:t>sudo</a:t>
            </a:r>
            <a:r>
              <a:rPr lang="en-US" altLang="ko-KR" dirty="0"/>
              <a:t> apt install php7.3-common php7.3-mysql php7.3-xml php7.3-xmlrpc php7.3-curl php7.3-gd php7.3-imagick php7.3-cli php7.3-dev php7.3-imap php7.3-mbstring php7.3-opcache php7.3-soap php7.3-zip php7.3-intl </a:t>
            </a:r>
            <a:r>
              <a:rPr lang="en-US" altLang="ko-KR" dirty="0" smtClean="0"/>
              <a:t>–y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 -v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63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Nginx-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700808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/sites-available/default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2276872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#location 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/php7.0-fpm.sock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445496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~ \.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$ 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snippets/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fastcgi-php.conf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-fpm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/php7.3-fpm.sock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	#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php-cgi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(or other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tcp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sockets):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#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fastcgi_pass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127.0.0.1:9000;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아래쪽 화살표 6"/>
          <p:cNvSpPr/>
          <p:nvPr/>
        </p:nvSpPr>
        <p:spPr>
          <a:xfrm>
            <a:off x="4427984" y="3933056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75856" y="5453608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347864" y="3266569"/>
            <a:ext cx="936104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7544" y="4578994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4234" y="2365402"/>
            <a:ext cx="468052" cy="180233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client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1700808"/>
            <a:ext cx="8136904" cy="2016224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/>
              <a:t>apt </a:t>
            </a:r>
            <a:r>
              <a:rPr lang="en-US" altLang="ko-KR" dirty="0"/>
              <a:t>install </a:t>
            </a:r>
            <a:r>
              <a:rPr lang="en-US" altLang="ko-KR" dirty="0" smtClean="0"/>
              <a:t>mysql-client-core-5.7 -y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sudo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php-mysql</a:t>
            </a:r>
            <a:r>
              <a:rPr lang="en-US" altLang="ko-KR" dirty="0" smtClean="0"/>
              <a:t> –y</a:t>
            </a:r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–h </a:t>
            </a:r>
            <a:r>
              <a:rPr lang="en-US" altLang="ko-KR" dirty="0" err="1" smtClean="0"/>
              <a:t>dbhost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uadmin</a:t>
            </a:r>
            <a:r>
              <a:rPr lang="en-US" altLang="ko-KR" dirty="0" smtClean="0"/>
              <a:t> –p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databases;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use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show tables;</a:t>
            </a:r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&gt; exit;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 DB host </a:t>
            </a:r>
            <a:r>
              <a:rPr lang="ko-KR" altLang="en-US" sz="1400" dirty="0" smtClean="0">
                <a:solidFill>
                  <a:schemeClr val="tx2">
                    <a:lumMod val="75000"/>
                  </a:schemeClr>
                </a:solidFill>
              </a:rPr>
              <a:t>추가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/hosts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127.0.0.1 localhost</a:t>
            </a:r>
          </a:p>
          <a:p>
            <a:r>
              <a:rPr lang="en-US" altLang="ko-KR" sz="1400" dirty="0" err="1" smtClean="0"/>
              <a:t>Touchizen</a:t>
            </a:r>
            <a:r>
              <a:rPr lang="en-US" altLang="ko-KR" sz="1400" dirty="0" smtClean="0"/>
              <a:t>……..com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dbhost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Nginx-</a:t>
            </a:r>
            <a:r>
              <a:rPr lang="en-US" altLang="ko-KR" dirty="0" err="1"/>
              <a:t>php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602419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index.html 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9552" y="3429000"/>
            <a:ext cx="8136904" cy="64807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index.html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index.htm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index.nginx-debian.html;</a:t>
            </a:r>
          </a:p>
        </p:txBody>
      </p:sp>
      <p:sp>
        <p:nvSpPr>
          <p:cNvPr id="6" name="아래쪽 화살표 5"/>
          <p:cNvSpPr/>
          <p:nvPr/>
        </p:nvSpPr>
        <p:spPr>
          <a:xfrm>
            <a:off x="3635896" y="242088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6192" y="4365104"/>
            <a:ext cx="8136904" cy="1368152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cd /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/www/html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touch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$ vi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index.php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&lt;?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phpinfo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(); ?&gt;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996" y="4941168"/>
            <a:ext cx="5936233" cy="1719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47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Phpmyadmin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808312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cd /</a:t>
            </a:r>
            <a:r>
              <a:rPr lang="en-US" altLang="ko-KR" dirty="0" err="1" smtClean="0">
                <a:solidFill>
                  <a:schemeClr val="bg1"/>
                </a:solidFill>
              </a:rPr>
              <a:t>var</a:t>
            </a:r>
            <a:r>
              <a:rPr lang="en-US" altLang="ko-KR" dirty="0" smtClean="0">
                <a:solidFill>
                  <a:schemeClr val="bg1"/>
                </a:solidFill>
              </a:rPr>
              <a:t>/www/html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wget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altLang="ko-KR" dirty="0" smtClean="0">
                <a:solidFill>
                  <a:schemeClr val="bg1"/>
                </a:solidFill>
                <a:hlinkClick r:id="rId2"/>
              </a:rPr>
              <a:t>files.phpmyadmin.net/phpMyAdmin/4.9.1/phpMyAdmin-4.9.1-all-languages.zip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zip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unzip </a:t>
            </a:r>
            <a:r>
              <a:rPr lang="en-US" altLang="ko-KR" dirty="0" err="1" smtClean="0">
                <a:solidFill>
                  <a:schemeClr val="bg1"/>
                </a:solidFill>
              </a:rPr>
              <a:t>php</a:t>
            </a:r>
            <a:r>
              <a:rPr lang="en-US" altLang="ko-KR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mv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r>
              <a:rPr lang="en-US" altLang="ko-KR" dirty="0" smtClean="0">
                <a:solidFill>
                  <a:schemeClr val="bg1"/>
                </a:solidFill>
              </a:rPr>
              <a:t>…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cd </a:t>
            </a:r>
            <a:r>
              <a:rPr lang="en-US" altLang="ko-KR" dirty="0" err="1" smtClean="0">
                <a:solidFill>
                  <a:schemeClr val="bg1"/>
                </a:solidFill>
              </a:rPr>
              <a:t>phpmyadmin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/>
              <a:t>cp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config.sample.inc.php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config.inc.php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$ vi </a:t>
            </a:r>
            <a:r>
              <a:rPr lang="en-US" altLang="ko-KR" dirty="0" err="1" smtClean="0">
                <a:solidFill>
                  <a:schemeClr val="bg1"/>
                </a:solidFill>
              </a:rPr>
              <a:t>config.inc.php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6192" y="4365104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‘localhost';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6192" y="5373216"/>
            <a:ext cx="4683880" cy="43204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altLang="ko-KR" sz="1400" dirty="0">
                <a:solidFill>
                  <a:schemeClr val="tx2">
                    <a:lumMod val="75000"/>
                  </a:schemeClr>
                </a:solidFill>
              </a:rPr>
              <a:t>$cfg['Servers'][$i]['host'] = </a:t>
            </a:r>
            <a:r>
              <a:rPr lang="da-DK" altLang="ko-KR" sz="1400" dirty="0" smtClean="0">
                <a:solidFill>
                  <a:schemeClr val="tx2">
                    <a:lumMod val="75000"/>
                  </a:schemeClr>
                </a:solidFill>
              </a:rPr>
              <a:t>‘dbhost';</a:t>
            </a:r>
            <a:endParaRPr lang="da-DK" altLang="ko-K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635896" y="4581128"/>
            <a:ext cx="1584176" cy="93610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변</a:t>
            </a:r>
            <a:r>
              <a:rPr lang="ko-KR" altLang="en-US" dirty="0"/>
              <a:t>경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01" y="4365104"/>
            <a:ext cx="2580903" cy="17430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Python3.7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9552" y="1340768"/>
            <a:ext cx="8136904" cy="266429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update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python3-pip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apt install build-essential python3-dev python3-setuptools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pip3 –version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wheel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pip3 install Flask</a:t>
            </a: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0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uwsgi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WSGI -&gt; web service gateway interface</a:t>
            </a:r>
          </a:p>
          <a:p>
            <a:r>
              <a:rPr lang="ko-KR" altLang="en-US" sz="2000" dirty="0" err="1" smtClean="0"/>
              <a:t>파이썬에서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스크립트를 </a:t>
            </a:r>
            <a:r>
              <a:rPr lang="ko-KR" altLang="en-US" sz="2000" dirty="0" err="1" smtClean="0"/>
              <a:t>웹서버와</a:t>
            </a:r>
            <a:r>
              <a:rPr lang="ko-KR" altLang="en-US" sz="2000" dirty="0" smtClean="0"/>
              <a:t> 통신하기 위한 인터페이스</a:t>
            </a:r>
            <a:endParaRPr lang="en-US" altLang="ko-KR" sz="2000" dirty="0" smtClean="0"/>
          </a:p>
          <a:p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3356992"/>
            <a:ext cx="8136904" cy="3024336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[Unit]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Description=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Web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service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Service]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ExecStart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usr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/local/bin/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--emperor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/sites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Restart=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on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-failure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KillSignal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=SIGQUIT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Type=notify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NotifyAccess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=all </a:t>
            </a: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StandardError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=syslog </a:t>
            </a:r>
          </a:p>
          <a:p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Install]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WantedBy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=multi-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user.target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195" y="3003233"/>
            <a:ext cx="379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systemd</a:t>
            </a:r>
            <a:r>
              <a:rPr lang="en-US" altLang="ko-KR" dirty="0"/>
              <a:t>/system/</a:t>
            </a:r>
            <a:r>
              <a:rPr lang="en-US" altLang="ko-KR" dirty="0" err="1"/>
              <a:t>uwsgi.service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09585" y="2420888"/>
            <a:ext cx="8229600" cy="654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b="1" dirty="0" smtClean="0"/>
              <a:t>서비스 등록 스크립트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78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- </a:t>
            </a:r>
            <a:r>
              <a:rPr lang="en-US" altLang="ko-KR" dirty="0" err="1" smtClean="0"/>
              <a:t>uwgi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57168" y="2168860"/>
            <a:ext cx="8136904" cy="360040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mkdir</a:t>
            </a:r>
            <a:r>
              <a:rPr lang="en-US" altLang="ko-KR" dirty="0" smtClean="0">
                <a:solidFill>
                  <a:schemeClr val="bg1"/>
                </a:solidFill>
              </a:rPr>
              <a:t> –p /</a:t>
            </a:r>
            <a:r>
              <a:rPr lang="en-US" altLang="ko-KR" dirty="0" err="1" smtClean="0">
                <a:solidFill>
                  <a:schemeClr val="bg1"/>
                </a:solidFill>
              </a:rPr>
              <a:t>etc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r>
              <a:rPr lang="en-US" altLang="ko-KR" dirty="0" smtClean="0">
                <a:solidFill>
                  <a:schemeClr val="bg1"/>
                </a:solidFill>
              </a:rPr>
              <a:t>/sites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3195" y="2990671"/>
            <a:ext cx="8136904" cy="2886601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uwsgi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www-data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base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home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venv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chdir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)/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conf.wsgi:application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master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processes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5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logto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%(base)/logs/uwsgi.log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chown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%(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uid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):www-data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-socket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660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vacuum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= </a:t>
            </a:r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195" y="2636912"/>
            <a:ext cx="358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/sites/com.example.ini</a:t>
            </a:r>
            <a:endParaRPr lang="ko-KR" altLang="en-US" dirty="0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533107" y="5949280"/>
            <a:ext cx="8136904" cy="792088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start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systemctl</a:t>
            </a:r>
            <a:r>
              <a:rPr lang="en-US" altLang="ko-KR" dirty="0" smtClean="0">
                <a:solidFill>
                  <a:schemeClr val="bg1"/>
                </a:solidFill>
              </a:rPr>
              <a:t> enable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ps</a:t>
            </a:r>
            <a:r>
              <a:rPr lang="en-US" altLang="ko-KR" dirty="0" smtClean="0">
                <a:solidFill>
                  <a:schemeClr val="bg1"/>
                </a:solidFill>
              </a:rPr>
              <a:t> –</a:t>
            </a:r>
            <a:r>
              <a:rPr lang="en-US" altLang="ko-KR" dirty="0" err="1" smtClean="0">
                <a:solidFill>
                  <a:schemeClr val="bg1"/>
                </a:solidFill>
              </a:rPr>
              <a:t>ef</a:t>
            </a:r>
            <a:r>
              <a:rPr lang="en-US" altLang="ko-KR" dirty="0" smtClean="0">
                <a:solidFill>
                  <a:schemeClr val="bg1"/>
                </a:solidFill>
              </a:rPr>
              <a:t> | grep </a:t>
            </a:r>
            <a:r>
              <a:rPr lang="en-US" altLang="ko-KR" dirty="0" err="1" smtClean="0">
                <a:solidFill>
                  <a:schemeClr val="bg1"/>
                </a:solidFill>
              </a:rPr>
              <a:t>uwsgi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1) Database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81159"/>
              </p:ext>
            </p:extLst>
          </p:nvPr>
        </p:nvGraphicFramePr>
        <p:xfrm>
          <a:off x="1043608" y="1916832"/>
          <a:ext cx="7488832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1656184"/>
                <a:gridCol w="1872208"/>
                <a:gridCol w="259228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패키지들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장단점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정형화된 데이터</a:t>
                      </a:r>
                      <a:r>
                        <a:rPr lang="en-US" altLang="ko-KR" dirty="0" smtClean="0"/>
                        <a:t>, Schema </a:t>
                      </a:r>
                      <a:r>
                        <a:rPr lang="ko-KR" altLang="en-US" dirty="0" smtClean="0"/>
                        <a:t>필요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MySQL,</a:t>
                      </a:r>
                      <a:r>
                        <a:rPr lang="en-US" altLang="ko-KR" baseline="0" dirty="0" smtClean="0"/>
                        <a:t> Maria, Aurora, </a:t>
                      </a:r>
                      <a:r>
                        <a:rPr lang="en-US" altLang="ko-KR" baseline="0" dirty="0" err="1" smtClean="0"/>
                        <a:t>PostSQL</a:t>
                      </a:r>
                      <a:r>
                        <a:rPr lang="en-US" altLang="ko-KR" baseline="0" dirty="0" smtClean="0"/>
                        <a:t>, Oracle, </a:t>
                      </a:r>
                      <a:r>
                        <a:rPr lang="en-US" altLang="ko-KR" baseline="0" dirty="0" err="1" smtClean="0"/>
                        <a:t>Mssql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등등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SQL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사용가능</a:t>
                      </a:r>
                      <a:r>
                        <a:rPr lang="en-US" altLang="ko-KR" baseline="0" dirty="0" smtClean="0"/>
                        <a:t>, API</a:t>
                      </a:r>
                      <a:r>
                        <a:rPr lang="ko-KR" altLang="en-US" baseline="0" dirty="0" smtClean="0"/>
                        <a:t>작성용이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변경에 상당한 시간 소요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문서형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비정형화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Schemaless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Mongo,</a:t>
                      </a:r>
                      <a:r>
                        <a:rPr lang="en-US" altLang="ko-KR" baseline="0" dirty="0" smtClean="0"/>
                        <a:t> Cassandra, </a:t>
                      </a:r>
                      <a:r>
                        <a:rPr lang="en-US" altLang="ko-KR" baseline="0" dirty="0" err="1" smtClean="0"/>
                        <a:t>Hbase</a:t>
                      </a:r>
                      <a:r>
                        <a:rPr lang="en-US" altLang="ko-KR" baseline="0" dirty="0" smtClean="0"/>
                        <a:t>, Dynamo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운영시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스키마 즉각적인 변경가능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단점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err="1" smtClean="0"/>
                        <a:t>관계형</a:t>
                      </a:r>
                      <a:r>
                        <a:rPr lang="en-US" altLang="ko-KR" dirty="0" smtClean="0"/>
                        <a:t>SQL</a:t>
                      </a:r>
                      <a:r>
                        <a:rPr lang="ko-KR" altLang="en-US" dirty="0" smtClean="0"/>
                        <a:t>사용불가</a:t>
                      </a:r>
                      <a:endParaRPr lang="en-US" altLang="ko-K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검색전문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dirty="0" smtClean="0"/>
                        <a:t>NoSQL</a:t>
                      </a:r>
                      <a:r>
                        <a:rPr lang="ko-KR" altLang="en-US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ElasticSearch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문서검색에 특화된 성능개선</a:t>
                      </a:r>
                      <a:r>
                        <a:rPr lang="en-US" altLang="ko-KR" dirty="0" smtClean="0"/>
                        <a:t>,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MemoryDB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Memory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상주</a:t>
                      </a:r>
                      <a:r>
                        <a:rPr lang="en-US" altLang="ko-KR" baseline="0" dirty="0" smtClean="0"/>
                        <a:t>DB. NoSQL</a:t>
                      </a:r>
                      <a:r>
                        <a:rPr lang="ko-KR" altLang="en-US" baseline="0" dirty="0" smtClean="0"/>
                        <a:t>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Redis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Memcached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비약적인 성능향상</a:t>
                      </a:r>
                      <a:r>
                        <a:rPr lang="en-US" altLang="ko-KR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dirty="0" smtClean="0"/>
                        <a:t>고비용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 DB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NoSQL,</a:t>
                      </a:r>
                      <a:r>
                        <a:rPr lang="en-US" altLang="ko-KR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C00000"/>
                          </a:solidFill>
                        </a:rPr>
                        <a:t>serverless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Google Firebase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서버필요없음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ko-KR" altLang="en-US" dirty="0" err="1" smtClean="0">
                          <a:solidFill>
                            <a:srgbClr val="C00000"/>
                          </a:solidFill>
                        </a:rPr>
                        <a:t>운영필요없음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rgbClr val="C00000"/>
                          </a:solidFill>
                        </a:rPr>
                        <a:t>자동증설</a:t>
                      </a:r>
                      <a:r>
                        <a:rPr lang="en-US" altLang="ko-KR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49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– </a:t>
            </a:r>
            <a:r>
              <a:rPr lang="en-US" altLang="ko-KR" dirty="0" err="1" smtClean="0"/>
              <a:t>uwsgi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서버 블록 수정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한쪽 모서리가 둥근 사각형 3"/>
          <p:cNvSpPr/>
          <p:nvPr/>
        </p:nvSpPr>
        <p:spPr>
          <a:xfrm>
            <a:off x="533195" y="2348881"/>
            <a:ext cx="8136904" cy="792087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upstream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flask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  server 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unix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:/</a:t>
            </a:r>
            <a:r>
              <a:rPr lang="en-US" altLang="ko-KR" sz="1400" b="1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/www/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com.example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/run/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uwsgi.sock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한쪽 모서리가 둥근 사각형 4"/>
          <p:cNvSpPr/>
          <p:nvPr/>
        </p:nvSpPr>
        <p:spPr>
          <a:xfrm>
            <a:off x="532380" y="3429000"/>
            <a:ext cx="8136904" cy="1872208"/>
          </a:xfrm>
          <a:prstGeom prst="round1Rect">
            <a:avLst>
              <a:gd name="adj" fmla="val 32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/ {…..}</a:t>
            </a:r>
          </a:p>
          <a:p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location </a:t>
            </a:r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/user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{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b="1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include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etc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nginx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tx2">
                    <a:lumMod val="75000"/>
                  </a:schemeClr>
                </a:solidFill>
              </a:rPr>
              <a:t>uwsgi_params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</a:rPr>
              <a:t>; </a:t>
            </a:r>
            <a:endParaRPr lang="en-US" altLang="ko-K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altLang="ko-KR" sz="1400" dirty="0" err="1" smtClean="0">
                <a:solidFill>
                  <a:schemeClr val="tx2">
                    <a:lumMod val="75000"/>
                  </a:schemeClr>
                </a:solidFill>
              </a:rPr>
              <a:t>uwsgi_pass</a:t>
            </a:r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 flask; </a:t>
            </a:r>
          </a:p>
          <a:p>
            <a:r>
              <a:rPr lang="en-US" altLang="ko-KR" sz="1400" dirty="0" smtClean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6" name="한쪽 모서리가 둥근 사각형 5"/>
          <p:cNvSpPr/>
          <p:nvPr/>
        </p:nvSpPr>
        <p:spPr>
          <a:xfrm>
            <a:off x="539552" y="5445224"/>
            <a:ext cx="8136904" cy="504056"/>
          </a:xfrm>
          <a:prstGeom prst="round1Rect">
            <a:avLst>
              <a:gd name="adj" fmla="val 3261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$ </a:t>
            </a:r>
            <a:r>
              <a:rPr lang="en-US" altLang="ko-KR" dirty="0" err="1" smtClean="0">
                <a:solidFill>
                  <a:schemeClr val="bg1"/>
                </a:solidFill>
              </a:rPr>
              <a:t>sudo</a:t>
            </a:r>
            <a:r>
              <a:rPr lang="en-US" altLang="ko-KR" dirty="0" smtClean="0">
                <a:solidFill>
                  <a:schemeClr val="bg1"/>
                </a:solidFill>
              </a:rPr>
              <a:t> service </a:t>
            </a:r>
            <a:r>
              <a:rPr lang="en-US" altLang="ko-KR" dirty="0" err="1" smtClean="0">
                <a:solidFill>
                  <a:schemeClr val="bg1"/>
                </a:solidFill>
              </a:rPr>
              <a:t>nginx</a:t>
            </a:r>
            <a:r>
              <a:rPr lang="en-US" altLang="ko-KR" dirty="0" smtClean="0">
                <a:solidFill>
                  <a:schemeClr val="bg1"/>
                </a:solidFill>
              </a:rPr>
              <a:t> restart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72" y="5149564"/>
            <a:ext cx="3971925" cy="109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3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RESTful API </a:t>
            </a:r>
            <a:r>
              <a:rPr lang="ko-KR" altLang="en-US" dirty="0" smtClean="0"/>
              <a:t>기본사양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RESTful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r>
              <a:rPr lang="en-US" altLang="ko-KR" dirty="0" smtClean="0"/>
              <a:t>POST /users</a:t>
            </a:r>
          </a:p>
          <a:p>
            <a:r>
              <a:rPr lang="en-US" altLang="ko-KR" dirty="0" smtClean="0"/>
              <a:t>GET /users/&lt;id&gt;</a:t>
            </a:r>
          </a:p>
          <a:p>
            <a:r>
              <a:rPr lang="en-US" altLang="ko-KR" dirty="0" smtClean="0"/>
              <a:t>GET /</a:t>
            </a:r>
            <a:r>
              <a:rPr lang="en-US" altLang="ko-KR" dirty="0" err="1" smtClean="0"/>
              <a:t>users?page</a:t>
            </a:r>
            <a:r>
              <a:rPr lang="en-US" altLang="ko-KR" dirty="0" smtClean="0"/>
              <a:t>=0&amp;numOfitems=20</a:t>
            </a:r>
          </a:p>
          <a:p>
            <a:r>
              <a:rPr lang="en-US" altLang="ko-KR" dirty="0" smtClean="0"/>
              <a:t>PUT /users/&lt;id&gt;</a:t>
            </a:r>
          </a:p>
          <a:p>
            <a:r>
              <a:rPr lang="en-US" altLang="ko-KR" dirty="0" smtClean="0"/>
              <a:t>DELETE  /users/&lt;id&gt;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9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Representational State Transfer.</a:t>
            </a:r>
          </a:p>
          <a:p>
            <a:pPr lvl="1"/>
            <a:r>
              <a:rPr lang="ko-KR" altLang="en-US" dirty="0" smtClean="0"/>
              <a:t>자원</a:t>
            </a:r>
            <a:r>
              <a:rPr lang="en-US" altLang="ko-KR" dirty="0" smtClean="0"/>
              <a:t>(Resource)</a:t>
            </a:r>
            <a:r>
              <a:rPr lang="ko-KR" altLang="en-US" dirty="0" smtClean="0"/>
              <a:t>의 표현</a:t>
            </a:r>
            <a:r>
              <a:rPr lang="en-US" altLang="ko-KR" dirty="0" smtClean="0"/>
              <a:t>(Representation)</a:t>
            </a:r>
          </a:p>
          <a:p>
            <a:pPr lvl="1"/>
            <a:r>
              <a:rPr lang="ko-KR" altLang="en-US" dirty="0" smtClean="0"/>
              <a:t>해당 자원이 관리하는 </a:t>
            </a:r>
            <a:r>
              <a:rPr lang="ko-KR" altLang="en-US" dirty="0" err="1" smtClean="0"/>
              <a:t>모든것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자원의 상태정보를 제공</a:t>
            </a:r>
            <a:endParaRPr lang="en-US" altLang="ko-KR" dirty="0" smtClean="0"/>
          </a:p>
          <a:p>
            <a:r>
              <a:rPr lang="ko-KR" altLang="en-US" dirty="0" smtClean="0"/>
              <a:t>상세 </a:t>
            </a:r>
            <a:r>
              <a:rPr lang="en-US" altLang="ko-KR" dirty="0" smtClean="0"/>
              <a:t>: HTTP URL</a:t>
            </a:r>
            <a:r>
              <a:rPr lang="ko-KR" altLang="en-US" dirty="0" smtClean="0"/>
              <a:t>를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명기하고</a:t>
            </a:r>
            <a:r>
              <a:rPr lang="en-US" altLang="ko-KR" dirty="0" smtClean="0"/>
              <a:t>, HTTP Method(POST,GET,PUT,DELETE)</a:t>
            </a:r>
            <a:r>
              <a:rPr lang="ko-KR" altLang="en-US" dirty="0" smtClean="0"/>
              <a:t>를 통해 해당 자원에 대한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를 적용함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8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서버와 클라이언트 역할을 명확하게 분리</a:t>
            </a:r>
            <a:endParaRPr lang="en-US" altLang="ko-KR" dirty="0" smtClean="0"/>
          </a:p>
          <a:p>
            <a:r>
              <a:rPr lang="ko-KR" altLang="en-US" dirty="0" smtClean="0"/>
              <a:t>다양한 클라이언트 연결</a:t>
            </a:r>
            <a:endParaRPr lang="en-US" altLang="ko-KR" dirty="0" smtClean="0"/>
          </a:p>
          <a:p>
            <a:pPr marL="400050" lvl="1" indent="0">
              <a:buNone/>
            </a:pPr>
            <a:r>
              <a:rPr lang="en-US" altLang="ko-KR" dirty="0" smtClean="0"/>
              <a:t>(</a:t>
            </a:r>
            <a:r>
              <a:rPr lang="ko-KR" altLang="en-US" dirty="0" err="1" smtClean="0"/>
              <a:t>안드로이드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아이폰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윈도우즈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브라우져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HTTP </a:t>
            </a:r>
            <a:r>
              <a:rPr lang="ko-KR" altLang="en-US" dirty="0" smtClean="0"/>
              <a:t>표준 프로토콜에 따르는 모든 플랫폼에서 사용이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위한 별도의 인프라 </a:t>
            </a:r>
            <a:r>
              <a:rPr lang="ko-KR" altLang="en-US" dirty="0" err="1" smtClean="0"/>
              <a:t>필요없음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2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ko-KR" altLang="en-US" dirty="0" smtClean="0"/>
              <a:t>구성요소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자원 </a:t>
            </a:r>
            <a:r>
              <a:rPr lang="en-US" altLang="ko-KR" dirty="0" smtClean="0"/>
              <a:t>(Resource) : URI</a:t>
            </a:r>
          </a:p>
          <a:p>
            <a:r>
              <a:rPr lang="ko-KR" altLang="en-US" dirty="0" smtClean="0"/>
              <a:t>행위 </a:t>
            </a:r>
            <a:r>
              <a:rPr lang="en-US" altLang="ko-KR" dirty="0" smtClean="0"/>
              <a:t>(Verb) : HTTP Method </a:t>
            </a:r>
          </a:p>
          <a:p>
            <a:pPr lvl="1"/>
            <a:r>
              <a:rPr lang="en-US" altLang="ko-KR" dirty="0" smtClean="0"/>
              <a:t>POST, GET, PUT, DELETE, (HEAD,OPTION)</a:t>
            </a:r>
          </a:p>
          <a:p>
            <a:r>
              <a:rPr lang="ko-KR" altLang="en-US" dirty="0" smtClean="0"/>
              <a:t>표현 </a:t>
            </a:r>
            <a:r>
              <a:rPr lang="en-US" altLang="ko-KR" dirty="0" smtClean="0"/>
              <a:t>(Representation) : Output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endParaRPr lang="en-US" altLang="ko-KR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GET /users/&lt;id&gt;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{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“id” : 1,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</a:t>
            </a:r>
            <a:r>
              <a:rPr lang="en-US" altLang="ko-KR" sz="2200" dirty="0" err="1" smtClean="0"/>
              <a:t>useremail</a:t>
            </a:r>
            <a:r>
              <a:rPr lang="en-US" altLang="ko-KR" sz="2200" dirty="0" smtClean="0"/>
              <a:t>”: </a:t>
            </a:r>
            <a:r>
              <a:rPr lang="en-US" altLang="ko-KR" sz="2200" dirty="0" smtClean="0">
                <a:hlinkClick r:id="rId2"/>
              </a:rPr>
              <a:t>test1@test.com</a:t>
            </a:r>
            <a:r>
              <a:rPr lang="en-US" altLang="ko-KR" sz="2200" dirty="0" smtClean="0"/>
              <a:t>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“username”: “test example”,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…. </a:t>
            </a:r>
          </a:p>
          <a:p>
            <a:pPr marL="0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  }</a:t>
            </a:r>
            <a:endParaRPr lang="ko-KR" altLang="en-US" sz="2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11560" y="3717032"/>
            <a:ext cx="72008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331640" y="3717032"/>
            <a:ext cx="1440160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11560" y="4149080"/>
            <a:ext cx="7272808" cy="1872208"/>
          </a:xfrm>
          <a:prstGeom prst="roundRect">
            <a:avLst>
              <a:gd name="adj" fmla="val 468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771800" y="3284984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>
                    <a:lumMod val="75000"/>
                  </a:schemeClr>
                </a:solidFill>
              </a:rPr>
              <a:t>자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</a:rPr>
              <a:t>원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3568" y="6237312"/>
            <a:ext cx="2088232" cy="432048"/>
          </a:xfrm>
          <a:prstGeom prst="wedgeRoundRectCallout">
            <a:avLst>
              <a:gd name="adj1" fmla="val -42924"/>
              <a:gd name="adj2" fmla="val -568069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행위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588224" y="3501008"/>
            <a:ext cx="2088232" cy="432048"/>
          </a:xfrm>
          <a:prstGeom prst="wedgeRoundRectCallout">
            <a:avLst>
              <a:gd name="adj1" fmla="val -48924"/>
              <a:gd name="adj2" fmla="val 88456"/>
              <a:gd name="adj3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>
                    <a:lumMod val="75000"/>
                  </a:schemeClr>
                </a:solidFill>
              </a:rPr>
              <a:t>표현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3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2.5 </a:t>
            </a:r>
            <a:r>
              <a:rPr lang="ko-KR" altLang="en-US" dirty="0" smtClean="0"/>
              <a:t>소스 형상관리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, github.com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프로젝트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…  : </a:t>
            </a:r>
            <a:r>
              <a:rPr lang="ko-KR" altLang="en-US" dirty="0" smtClean="0"/>
              <a:t>코드 가져오기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add/reset files. : </a:t>
            </a:r>
            <a:r>
              <a:rPr lang="ko-KR" altLang="en-US" dirty="0" smtClean="0"/>
              <a:t>코드 선택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선택취소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“message….” : </a:t>
            </a: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 : </a:t>
            </a:r>
            <a:r>
              <a:rPr lang="ko-KR" altLang="en-US" dirty="0" smtClean="0"/>
              <a:t>코드 전송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 : </a:t>
            </a:r>
            <a:r>
              <a:rPr lang="ko-KR" altLang="en-US" dirty="0" smtClean="0"/>
              <a:t>최신코드 받아 </a:t>
            </a:r>
            <a:r>
              <a:rPr lang="en-US" altLang="ko-KR" dirty="0" smtClean="0"/>
              <a:t>Merge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branch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checkout &lt;</a:t>
            </a:r>
            <a:r>
              <a:rPr lang="en-US" altLang="ko-KR" dirty="0" err="1" smtClean="0"/>
              <a:t>branch_name</a:t>
            </a:r>
            <a:r>
              <a:rPr lang="en-US" altLang="ko-KR" dirty="0" smtClean="0"/>
              <a:t>&gt; :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선택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 : </a:t>
            </a:r>
            <a:r>
              <a:rPr lang="ko-KR" altLang="en-US" dirty="0" smtClean="0"/>
              <a:t>현재 상황보기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6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: </a:t>
            </a:r>
            <a:r>
              <a:rPr lang="en-US" altLang="ko-KR" dirty="0" err="1"/>
              <a:t>souce</a:t>
            </a:r>
            <a:r>
              <a:rPr lang="en-US" altLang="ko-KR" dirty="0"/>
              <a:t> </a:t>
            </a:r>
            <a:r>
              <a:rPr lang="ko-KR" altLang="en-US" dirty="0"/>
              <a:t>관리를 위한 분산 버전 관리 </a:t>
            </a:r>
            <a:r>
              <a:rPr lang="ko-KR" altLang="en-US" dirty="0" smtClean="0"/>
              <a:t>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토발즈가</a:t>
            </a:r>
            <a:r>
              <a:rPr lang="ko-KR" altLang="en-US" dirty="0" smtClean="0"/>
              <a:t> 개발</a:t>
            </a:r>
            <a:endParaRPr lang="en-US" altLang="ko-KR" dirty="0" smtClean="0"/>
          </a:p>
          <a:p>
            <a:r>
              <a:rPr lang="en-US" altLang="ko-KR" dirty="0" smtClean="0"/>
              <a:t>Github.com 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source</a:t>
            </a:r>
            <a:r>
              <a:rPr lang="ko-KR" altLang="en-US" dirty="0" smtClean="0"/>
              <a:t>를 모아놓은 사이트</a:t>
            </a:r>
            <a:endParaRPr lang="en-US" altLang="ko-KR" dirty="0" smtClean="0"/>
          </a:p>
          <a:p>
            <a:r>
              <a:rPr lang="ko-KR" altLang="en-US" dirty="0" smtClean="0"/>
              <a:t>장점 </a:t>
            </a:r>
            <a:r>
              <a:rPr lang="en-US" altLang="ko-KR" dirty="0" smtClean="0"/>
              <a:t>:  </a:t>
            </a:r>
          </a:p>
          <a:p>
            <a:pPr lvl="1"/>
            <a:r>
              <a:rPr lang="ko-KR" altLang="en-US" dirty="0" smtClean="0"/>
              <a:t>소스형상관리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버전 관리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CI/CD(Continuous Integration/Continuous Deployment)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Social </a:t>
            </a:r>
            <a:r>
              <a:rPr lang="ko-KR" altLang="en-US" dirty="0" smtClean="0"/>
              <a:t>코딩 가능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등등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564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</a:t>
            </a:r>
            <a:r>
              <a:rPr lang="ko-KR" altLang="en-US" dirty="0" err="1" smtClean="0"/>
              <a:t>소스가져오기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smtClean="0"/>
              <a:t>주소 </a:t>
            </a:r>
            <a:r>
              <a:rPr lang="en-US" altLang="ko-KR" sz="2400" dirty="0" smtClean="0"/>
              <a:t>: </a:t>
            </a:r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github.com/tuxxon/android_dev_lecture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Python </a:t>
            </a:r>
            <a:r>
              <a:rPr lang="ko-KR" altLang="en-US" sz="2400" dirty="0" smtClean="0"/>
              <a:t>소스는 </a:t>
            </a:r>
            <a:r>
              <a:rPr lang="en-US" altLang="ko-KR" sz="2400" dirty="0" smtClean="0"/>
              <a:t>: /</a:t>
            </a:r>
            <a:r>
              <a:rPr lang="en-US" altLang="ko-KR" sz="2400" dirty="0" err="1" smtClean="0"/>
              <a:t>var</a:t>
            </a:r>
            <a:r>
              <a:rPr lang="en-US" altLang="ko-KR" sz="2400" dirty="0" smtClean="0"/>
              <a:t>/www/</a:t>
            </a:r>
            <a:r>
              <a:rPr lang="en-US" altLang="ko-KR" sz="2400" dirty="0" err="1" smtClean="0"/>
              <a:t>com.example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에 복사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Nginx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nginx</a:t>
            </a:r>
            <a:r>
              <a:rPr lang="en-US" altLang="ko-KR" sz="2400" dirty="0" smtClean="0"/>
              <a:t>/site-available/ </a:t>
            </a:r>
            <a:r>
              <a:rPr lang="ko-KR" altLang="en-US" sz="2400" dirty="0" smtClean="0"/>
              <a:t>에 복사</a:t>
            </a:r>
            <a:endParaRPr lang="en-US" altLang="ko-KR" sz="2400" dirty="0" smtClean="0"/>
          </a:p>
          <a:p>
            <a:r>
              <a:rPr lang="en-US" altLang="ko-KR" sz="2400" dirty="0" err="1" smtClean="0"/>
              <a:t>Uwsgi</a:t>
            </a:r>
            <a:r>
              <a:rPr lang="en-US" altLang="ko-KR" sz="2400" dirty="0" smtClean="0"/>
              <a:t> : /</a:t>
            </a:r>
            <a:r>
              <a:rPr lang="en-US" altLang="ko-KR" sz="2400" dirty="0" err="1" smtClean="0"/>
              <a:t>etc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uwsgi</a:t>
            </a:r>
            <a:r>
              <a:rPr lang="en-US" altLang="ko-KR" sz="2400" dirty="0"/>
              <a:t>/sites/, /</a:t>
            </a:r>
            <a:r>
              <a:rPr lang="en-US" altLang="ko-KR" sz="2400" dirty="0" err="1"/>
              <a:t>etc</a:t>
            </a:r>
            <a:r>
              <a:rPr lang="en-US" altLang="ko-KR" sz="2400" dirty="0"/>
              <a:t>/</a:t>
            </a:r>
            <a:r>
              <a:rPr lang="en-US" altLang="ko-KR" sz="2400" dirty="0" err="1"/>
              <a:t>systemd</a:t>
            </a:r>
            <a:r>
              <a:rPr lang="en-US" altLang="ko-KR" sz="2400" dirty="0"/>
              <a:t>/system</a:t>
            </a:r>
            <a:r>
              <a:rPr lang="en-US" altLang="ko-KR" sz="2400" dirty="0" smtClean="0"/>
              <a:t>/ </a:t>
            </a:r>
            <a:r>
              <a:rPr lang="ko-KR" altLang="en-US" sz="2400" smtClean="0"/>
              <a:t>에 복사</a:t>
            </a:r>
            <a:endParaRPr lang="ko-KR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276871"/>
            <a:ext cx="4154438" cy="24987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5796136" y="3618554"/>
            <a:ext cx="584966" cy="288033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30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2.6 </a:t>
            </a:r>
            <a:r>
              <a:rPr lang="ko-KR" altLang="en-US" dirty="0" smtClean="0"/>
              <a:t>검증 또는</a:t>
            </a:r>
            <a:r>
              <a:rPr lang="en-US" altLang="ko-KR" dirty="0" smtClean="0"/>
              <a:t> Debug.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Postman </a:t>
            </a:r>
            <a:r>
              <a:rPr lang="ko-KR" altLang="en-US" dirty="0" smtClean="0"/>
              <a:t>으로 확인</a:t>
            </a:r>
            <a:endParaRPr lang="en-US" altLang="ko-KR" dirty="0" smtClean="0"/>
          </a:p>
          <a:p>
            <a:r>
              <a:rPr lang="en-US" altLang="ko-KR" dirty="0" smtClean="0"/>
              <a:t>2. Browser</a:t>
            </a:r>
            <a:r>
              <a:rPr lang="ko-KR" altLang="en-US" dirty="0" smtClean="0"/>
              <a:t>로 확인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en-US" altLang="ko-KR" dirty="0"/>
              <a:t>curl </a:t>
            </a:r>
            <a:r>
              <a:rPr lang="ko-KR" altLang="en-US" dirty="0"/>
              <a:t>명령어로 확인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POST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Header</a:t>
            </a:r>
          </a:p>
          <a:p>
            <a:pPr lvl="1"/>
            <a:r>
              <a:rPr lang="en-US" altLang="ko-KR" dirty="0" smtClean="0"/>
              <a:t> Content-Type :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059737" cy="333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77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운영체제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Windows</a:t>
            </a:r>
            <a:endParaRPr lang="en-US" altLang="ko-KR" dirty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Linux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/>
              <a:t>Ubuntu, CentOS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Docker(</a:t>
            </a:r>
            <a:r>
              <a:rPr lang="en-US" altLang="ko-KR" dirty="0" err="1" smtClean="0"/>
              <a:t>ContainerOS</a:t>
            </a:r>
            <a:r>
              <a:rPr lang="en-US" altLang="ko-KR" dirty="0" smtClean="0"/>
              <a:t>) : CoreOS, </a:t>
            </a:r>
            <a:r>
              <a:rPr lang="en-US" altLang="ko-KR" dirty="0" err="1" smtClean="0"/>
              <a:t>RancherOS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 </a:t>
            </a:r>
          </a:p>
          <a:p>
            <a:pPr marL="742950" lvl="2" indent="-342900">
              <a:buFontTx/>
              <a:buChar char="-"/>
            </a:pPr>
            <a:r>
              <a:rPr lang="en-US" altLang="ko-KR" dirty="0" err="1" smtClean="0"/>
              <a:t>Serverless</a:t>
            </a:r>
            <a:endParaRPr lang="en-US" altLang="ko-KR" dirty="0" smtClean="0"/>
          </a:p>
          <a:p>
            <a:pPr marL="0" lvl="1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네트워크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시큐리티</a:t>
            </a:r>
            <a:endParaRPr lang="en-US" altLang="ko-KR" dirty="0"/>
          </a:p>
          <a:p>
            <a:pPr marL="400050" lvl="2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방화벽</a:t>
            </a:r>
            <a:r>
              <a:rPr lang="en-US" altLang="ko-KR" dirty="0" smtClean="0"/>
              <a:t>, Load Balancer, CDN, VPC, SSL, OAuth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.</a:t>
            </a:r>
          </a:p>
          <a:p>
            <a:pPr marL="0" lvl="1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필수 개발 언어</a:t>
            </a:r>
            <a:endParaRPr lang="en-US" altLang="ko-KR" dirty="0" smtClean="0"/>
          </a:p>
          <a:p>
            <a:pPr marL="742950" lvl="2" indent="-342900">
              <a:buFontTx/>
              <a:buChar char="-"/>
            </a:pPr>
            <a:r>
              <a:rPr lang="en-US" altLang="ko-KR" dirty="0" smtClean="0"/>
              <a:t>Python,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Java, </a:t>
            </a:r>
            <a:r>
              <a:rPr lang="en-US" altLang="ko-KR" dirty="0" err="1" smtClean="0"/>
              <a:t>Php</a:t>
            </a:r>
            <a:r>
              <a:rPr lang="en-US" altLang="ko-KR" dirty="0" smtClean="0"/>
              <a:t>, C#, C/C++</a:t>
            </a:r>
          </a:p>
          <a:p>
            <a:pPr marL="0" lvl="1" indent="0">
              <a:buNone/>
            </a:pPr>
            <a:r>
              <a:rPr lang="en-US" altLang="ko-KR" dirty="0" smtClean="0"/>
              <a:t>5) Cloud</a:t>
            </a:r>
          </a:p>
          <a:p>
            <a:pPr marL="400050" lvl="2" indent="0">
              <a:buNone/>
            </a:pPr>
            <a:r>
              <a:rPr lang="en-US" altLang="ko-KR" dirty="0" smtClean="0"/>
              <a:t>- AWS Cloud, Google Cloud Platform, Azure, </a:t>
            </a:r>
            <a:r>
              <a:rPr lang="en-US" altLang="ko-KR" dirty="0" err="1" smtClean="0"/>
              <a:t>Heroke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5632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GET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5263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355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PUT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Header</a:t>
            </a:r>
          </a:p>
          <a:p>
            <a:pPr lvl="1"/>
            <a:r>
              <a:rPr lang="en-US" altLang="ko-KR" dirty="0"/>
              <a:t> Content-Type : application/</a:t>
            </a:r>
            <a:r>
              <a:rPr lang="en-US" altLang="ko-KR" dirty="0" err="1"/>
              <a:t>json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852936"/>
            <a:ext cx="8040687" cy="3695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212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Method: DELETE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Content-Type : </a:t>
            </a:r>
            <a:r>
              <a:rPr lang="en-US" altLang="ko-KR" dirty="0" smtClean="0"/>
              <a:t>application/</a:t>
            </a:r>
            <a:r>
              <a:rPr lang="en-US" altLang="ko-KR" dirty="0" err="1" smtClean="0"/>
              <a:t>json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2348880"/>
            <a:ext cx="8069263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90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6) API &amp; Document </a:t>
            </a:r>
          </a:p>
          <a:p>
            <a:pPr marL="400050" lvl="1" indent="0">
              <a:buNone/>
            </a:pPr>
            <a:r>
              <a:rPr lang="en-US" altLang="ko-KR" dirty="0" smtClean="0"/>
              <a:t>* JSON &amp; Swagger</a:t>
            </a:r>
          </a:p>
          <a:p>
            <a:pPr marL="0" indent="0">
              <a:buNone/>
            </a:pPr>
            <a:r>
              <a:rPr lang="en-US" altLang="ko-KR" dirty="0" smtClean="0"/>
              <a:t>7) </a:t>
            </a:r>
            <a:r>
              <a:rPr lang="ko-KR" altLang="en-US" dirty="0" smtClean="0"/>
              <a:t>개발도구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Editing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Remote Debugging</a:t>
            </a:r>
          </a:p>
          <a:p>
            <a:pPr marL="400050" lvl="1" indent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) Eclipse, </a:t>
            </a:r>
            <a:r>
              <a:rPr lang="en-US" altLang="ko-KR" dirty="0" err="1" smtClean="0"/>
              <a:t>VSCode</a:t>
            </a:r>
            <a:r>
              <a:rPr lang="en-US" altLang="ko-KR" dirty="0" smtClean="0"/>
              <a:t>, Notepad++ </a:t>
            </a:r>
            <a:r>
              <a:rPr lang="ko-KR" altLang="en-US" dirty="0" smtClean="0"/>
              <a:t>등등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8) </a:t>
            </a:r>
            <a:r>
              <a:rPr lang="ko-KR" altLang="en-US" dirty="0" smtClean="0"/>
              <a:t>인공지능</a:t>
            </a:r>
            <a:endParaRPr lang="en-US" altLang="ko-KR" dirty="0" smtClean="0"/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GPU Server (RTX2080ti)</a:t>
            </a:r>
          </a:p>
          <a:p>
            <a:pPr marL="857250" lvl="1" indent="-457200">
              <a:buFont typeface="Arial" charset="0"/>
              <a:buChar char="•"/>
            </a:pPr>
            <a:r>
              <a:rPr lang="en-US" altLang="ko-KR" dirty="0" smtClean="0"/>
              <a:t>Framework: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9) </a:t>
            </a:r>
            <a:r>
              <a:rPr lang="en-US" altLang="ko-KR" dirty="0" err="1" smtClean="0"/>
              <a:t>Severless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AWS Lambda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Functions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Google Firebase</a:t>
            </a:r>
          </a:p>
        </p:txBody>
      </p:sp>
    </p:spTree>
    <p:extLst>
      <p:ext uri="{BB962C8B-B14F-4D97-AF65-F5344CB8AC3E}">
        <p14:creationId xmlns:p14="http://schemas.microsoft.com/office/powerpoint/2010/main" val="12797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 Backend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10) Source Code </a:t>
            </a:r>
            <a:r>
              <a:rPr lang="ko-KR" altLang="en-US" dirty="0"/>
              <a:t>형상관리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github.com</a:t>
            </a:r>
            <a:r>
              <a:rPr lang="en-US" altLang="ko-KR" dirty="0"/>
              <a:t>, gitlab.com, </a:t>
            </a:r>
            <a:r>
              <a:rPr lang="en-US" altLang="ko-KR" dirty="0" smtClean="0"/>
              <a:t>bitbucket.com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11) </a:t>
            </a:r>
            <a:r>
              <a:rPr lang="ko-KR" altLang="en-US" dirty="0"/>
              <a:t>협업도구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slack.com</a:t>
            </a:r>
            <a:r>
              <a:rPr lang="en-US" altLang="ko-KR" dirty="0"/>
              <a:t>, </a:t>
            </a:r>
            <a:r>
              <a:rPr lang="en-US" altLang="ko-KR" dirty="0" smtClean="0"/>
              <a:t>jandi.com, JIRA, Trello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1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실습과제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요구사항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연락처 정보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이메일주소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간단소개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조회수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개요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서버에 다수의 연락처정보를 입력 </a:t>
            </a:r>
            <a:r>
              <a:rPr lang="ko-KR" altLang="en-US" dirty="0" err="1" smtClean="0"/>
              <a:t>저장후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</a:t>
            </a:r>
            <a:r>
              <a:rPr lang="ko-KR" altLang="en-US" dirty="0" smtClean="0"/>
              <a:t> 단말기에 목록화면으로 보여준다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백엔드</a:t>
            </a:r>
            <a:r>
              <a:rPr lang="ko-KR" altLang="en-US" dirty="0" smtClean="0"/>
              <a:t> 요구사항 </a:t>
            </a:r>
            <a:endParaRPr lang="en-US" altLang="ko-KR" dirty="0"/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RESTful </a:t>
            </a:r>
            <a:r>
              <a:rPr lang="ko-KR" altLang="en-US" dirty="0" smtClean="0"/>
              <a:t>방식으로</a:t>
            </a:r>
            <a:r>
              <a:rPr lang="en-US" altLang="ko-KR" dirty="0" smtClean="0"/>
              <a:t>, CRUD – Create(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), Retrieve(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), Update(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), Delete(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가 있어야 한다</a:t>
            </a:r>
            <a:r>
              <a:rPr lang="en-US" altLang="ko-KR" dirty="0" smtClean="0"/>
              <a:t>.</a:t>
            </a:r>
          </a:p>
          <a:p>
            <a:pPr marL="857250" lvl="2" indent="0">
              <a:buNone/>
            </a:pPr>
            <a:r>
              <a:rPr lang="en-US" altLang="ko-KR" dirty="0" smtClean="0"/>
              <a:t>-. API</a:t>
            </a:r>
            <a:r>
              <a:rPr lang="ko-KR" altLang="en-US" dirty="0" smtClean="0"/>
              <a:t>로 저장된 목록을  보여주어야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23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2104</Words>
  <Application>Microsoft Office PowerPoint</Application>
  <PresentationFormat>화면 슬라이드 쇼(4:3)</PresentationFormat>
  <Paragraphs>603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안드로이드 모바일 앱 개발 1/2 (백엔드 관련)</vt:lpstr>
      <vt:lpstr>목차</vt:lpstr>
      <vt:lpstr>1. 안드로이드 앱개발이란?</vt:lpstr>
      <vt:lpstr>1.1 기획 (혁신의 예)</vt:lpstr>
      <vt:lpstr>1.2 Backend 기술</vt:lpstr>
      <vt:lpstr>1.2 Backend 기술 2</vt:lpstr>
      <vt:lpstr>1.2 Backend 기술 3</vt:lpstr>
      <vt:lpstr>1.2 Backend 기술 4</vt:lpstr>
      <vt:lpstr>2. 실습과제.</vt:lpstr>
      <vt:lpstr>시스템 아키텍쳐</vt:lpstr>
      <vt:lpstr>2.1 DB Instance 설치</vt:lpstr>
      <vt:lpstr>2.1 DB Instance 설치</vt:lpstr>
      <vt:lpstr>Table 생성</vt:lpstr>
      <vt:lpstr>Table 생성결과</vt:lpstr>
      <vt:lpstr>AWS DB생성</vt:lpstr>
      <vt:lpstr>DB생성</vt:lpstr>
      <vt:lpstr>DB생성</vt:lpstr>
      <vt:lpstr>DB생성</vt:lpstr>
      <vt:lpstr>DB 생성</vt:lpstr>
      <vt:lpstr>DB 생성</vt:lpstr>
      <vt:lpstr>DB 생성</vt:lpstr>
      <vt:lpstr>SQL Query : Select</vt:lpstr>
      <vt:lpstr>SQL Query : Insert</vt:lpstr>
      <vt:lpstr>SQL Query : Update</vt:lpstr>
      <vt:lpstr>SQL Query : Delete</vt:lpstr>
      <vt:lpstr>2.2 EC2 Instance 설치</vt:lpstr>
      <vt:lpstr>EC2 생성</vt:lpstr>
      <vt:lpstr>EC2 생성</vt:lpstr>
      <vt:lpstr>EC2 생성</vt:lpstr>
      <vt:lpstr>EC2 생성</vt:lpstr>
      <vt:lpstr>EC2 생성</vt:lpstr>
      <vt:lpstr>EC2 </vt:lpstr>
      <vt:lpstr>EC2 생성</vt:lpstr>
      <vt:lpstr>EC2 생성</vt:lpstr>
      <vt:lpstr>EC2-보안그룹(방화벽)</vt:lpstr>
      <vt:lpstr>EC2-보안그룹(RDS)</vt:lpstr>
      <vt:lpstr>2.3 필요 Appl  설치</vt:lpstr>
      <vt:lpstr>2.3.1Putty – 키변환</vt:lpstr>
      <vt:lpstr>2.3.1EC2 - 로긴</vt:lpstr>
      <vt:lpstr>2.3.2 웹설치</vt:lpstr>
      <vt:lpstr>Nginx 관련 기초 명령어</vt:lpstr>
      <vt:lpstr>Php 7.3 설치</vt:lpstr>
      <vt:lpstr>Nginx-php 설정</vt:lpstr>
      <vt:lpstr>Mysql client설치</vt:lpstr>
      <vt:lpstr>Nginx-php 설정</vt:lpstr>
      <vt:lpstr>Phpmyadmin 추가</vt:lpstr>
      <vt:lpstr>Python3.7 설치</vt:lpstr>
      <vt:lpstr>Python - uwsgi</vt:lpstr>
      <vt:lpstr>Python - uwgi</vt:lpstr>
      <vt:lpstr>Nginx – uwsgi 연동</vt:lpstr>
      <vt:lpstr>2.4 RESTful API 기본사양</vt:lpstr>
      <vt:lpstr>REST 개념</vt:lpstr>
      <vt:lpstr>REST 필요성</vt:lpstr>
      <vt:lpstr>REST 구성요소(디자인)</vt:lpstr>
      <vt:lpstr>2.5 소스 형상관리.</vt:lpstr>
      <vt:lpstr>Git/github 란?</vt:lpstr>
      <vt:lpstr>프로젝트 소스가져오기</vt:lpstr>
      <vt:lpstr>2.6 검증 또는 Debug.</vt:lpstr>
      <vt:lpstr>Method: POST확인</vt:lpstr>
      <vt:lpstr>Method: GET 확인</vt:lpstr>
      <vt:lpstr>Method: PUT 확인</vt:lpstr>
      <vt:lpstr>Method: DELETE 확인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모바일 앱 개발</dc:title>
  <dc:creator>gordon ahn</dc:creator>
  <cp:lastModifiedBy>gordon ahn</cp:lastModifiedBy>
  <cp:revision>180</cp:revision>
  <dcterms:created xsi:type="dcterms:W3CDTF">2019-09-29T11:28:32Z</dcterms:created>
  <dcterms:modified xsi:type="dcterms:W3CDTF">2019-10-02T02:37:05Z</dcterms:modified>
</cp:coreProperties>
</file>