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68" r:id="rId3"/>
    <p:sldId id="383" r:id="rId4"/>
    <p:sldId id="384" r:id="rId5"/>
    <p:sldId id="385" r:id="rId6"/>
    <p:sldId id="369" r:id="rId7"/>
    <p:sldId id="370" r:id="rId8"/>
    <p:sldId id="371" r:id="rId9"/>
    <p:sldId id="376" r:id="rId10"/>
    <p:sldId id="373" r:id="rId11"/>
    <p:sldId id="372" r:id="rId12"/>
    <p:sldId id="375" r:id="rId13"/>
    <p:sldId id="377" r:id="rId14"/>
    <p:sldId id="374" r:id="rId15"/>
    <p:sldId id="378" r:id="rId16"/>
    <p:sldId id="379" r:id="rId17"/>
    <p:sldId id="380" r:id="rId18"/>
    <p:sldId id="381" r:id="rId19"/>
    <p:sldId id="382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jRXUBe3eeGqAeMDMkxUYkOdgw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F75FB1F-4DFA-4684-8E29-5008B3F4D15A}">
  <a:tblStyle styleId="{2F75FB1F-4DFA-4684-8E29-5008B3F4D1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7286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cận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</a:t>
            </a:r>
            <a:r>
              <a:rPr lang="en-US" baseline="0" dirty="0"/>
              <a:t> </a:t>
            </a:r>
            <a:r>
              <a:rPr lang="en-US" baseline="0" dirty="0" err="1"/>
              <a:t>đường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nghiệp</a:t>
            </a:r>
            <a:r>
              <a:rPr lang="en-US" baseline="0" dirty="0"/>
              <a:t> </a:t>
            </a:r>
            <a:r>
              <a:rPr lang="en-US" baseline="0" dirty="0" err="1"/>
              <a:t>chuyên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</a:t>
            </a:r>
            <a:r>
              <a:rPr lang="en-US" baseline="0" dirty="0"/>
              <a:t> </a:t>
            </a:r>
            <a:r>
              <a:rPr lang="en-US" baseline="0" dirty="0" err="1"/>
              <a:t>đường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nghiệp</a:t>
            </a:r>
            <a:r>
              <a:rPr lang="en-US" baseline="0" dirty="0"/>
              <a:t> </a:t>
            </a:r>
            <a:r>
              <a:rPr lang="en-US" baseline="0" dirty="0" err="1"/>
              <a:t>chuyên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838200" y="1074057"/>
            <a:ext cx="10515600" cy="512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dt" idx="10"/>
          </p:nvPr>
        </p:nvSpPr>
        <p:spPr>
          <a:xfrm>
            <a:off x="838199" y="6356350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2365514" y="6356350"/>
            <a:ext cx="74896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10000340" y="6356350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64028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10014856" y="6356350"/>
            <a:ext cx="1338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8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6172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1"/>
          </p:nvPr>
        </p:nvSpPr>
        <p:spPr>
          <a:xfrm>
            <a:off x="4943344" y="987425"/>
            <a:ext cx="6408867" cy="521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52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41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 rot="5400000">
            <a:off x="3525141" y="-1631059"/>
            <a:ext cx="514171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17315" y="345287"/>
            <a:ext cx="12192000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© VTCA</a:t>
            </a:r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HTML &amp; CSS</a:t>
            </a:r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87694" y="306094"/>
            <a:ext cx="3116019" cy="5712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 smtClean="0"/>
              <a:t>HTML &amp; CSS</a:t>
            </a:r>
            <a:endParaRPr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7237652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VTCA-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–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6285" y="1336430"/>
            <a:ext cx="2444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Semantic tags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Roboto"/>
            </a:endParaRPr>
          </a:p>
          <a:p>
            <a:r>
              <a:rPr lang="en-US" sz="2000" dirty="0" smtClean="0">
                <a:latin typeface="Roboto"/>
              </a:rPr>
              <a:t>&lt;header&gt;</a:t>
            </a:r>
          </a:p>
          <a:p>
            <a:r>
              <a:rPr lang="en-US" sz="2000" dirty="0" smtClean="0">
                <a:latin typeface="Roboto"/>
              </a:rPr>
              <a:t>&lt;</a:t>
            </a:r>
            <a:r>
              <a:rPr lang="en-US" sz="2000" dirty="0" err="1" smtClean="0">
                <a:latin typeface="Roboto"/>
              </a:rPr>
              <a:t>nav</a:t>
            </a:r>
            <a:r>
              <a:rPr lang="en-US" sz="2000" dirty="0" smtClean="0">
                <a:latin typeface="Roboto"/>
              </a:rPr>
              <a:t>&gt;</a:t>
            </a:r>
          </a:p>
          <a:p>
            <a:r>
              <a:rPr lang="en-US" sz="2000" dirty="0" smtClean="0">
                <a:latin typeface="Roboto"/>
              </a:rPr>
              <a:t>&lt;main&gt;</a:t>
            </a:r>
          </a:p>
          <a:p>
            <a:r>
              <a:rPr lang="en-US" sz="2000" dirty="0" smtClean="0">
                <a:latin typeface="Roboto"/>
              </a:rPr>
              <a:t>&lt;article&gt;</a:t>
            </a:r>
          </a:p>
          <a:p>
            <a:r>
              <a:rPr lang="en-US" sz="2000" dirty="0" smtClean="0">
                <a:latin typeface="Roboto"/>
              </a:rPr>
              <a:t>&lt;section&gt;</a:t>
            </a:r>
          </a:p>
          <a:p>
            <a:r>
              <a:rPr lang="en-US" sz="2000" dirty="0" smtClean="0">
                <a:latin typeface="Roboto"/>
              </a:rPr>
              <a:t>&lt;footer&gt;</a:t>
            </a:r>
            <a:endParaRPr lang="en-US" sz="2000" dirty="0">
              <a:latin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5" y="1037022"/>
            <a:ext cx="7713784" cy="51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0923" y="1607527"/>
            <a:ext cx="2831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Include to HTML file</a:t>
            </a:r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Roboto"/>
              </a:rPr>
              <a:t>Internal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Roboto"/>
              </a:rPr>
              <a:t>External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Roboto"/>
              </a:rPr>
              <a:t>Inline</a:t>
            </a:r>
          </a:p>
          <a:p>
            <a:pPr marL="285750" indent="-285750">
              <a:buFontTx/>
              <a:buChar char="-"/>
            </a:pPr>
            <a:endParaRPr lang="en-US" dirty="0">
              <a:latin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826" y="1607527"/>
            <a:ext cx="6154476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0923" y="1607527"/>
            <a:ext cx="2831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Introduce Concepts</a:t>
            </a:r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Roboto"/>
              </a:rPr>
              <a:t>Selector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Roboto"/>
              </a:rPr>
              <a:t>Attribute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Roboto"/>
              </a:rPr>
              <a:t>Value</a:t>
            </a:r>
          </a:p>
          <a:p>
            <a:pPr marL="285750" indent="-285750">
              <a:buFontTx/>
              <a:buChar char="-"/>
            </a:pPr>
            <a:endParaRPr lang="en-US" dirty="0">
              <a:latin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7527"/>
            <a:ext cx="42957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PRACTISE – CREATE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9" y="1006194"/>
            <a:ext cx="7734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54" y="3754156"/>
            <a:ext cx="22002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86" y="3717207"/>
            <a:ext cx="2193912" cy="269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64" y="3658906"/>
            <a:ext cx="22574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46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PRACTISE - Navigation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8" y="921902"/>
            <a:ext cx="80391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33" y="2638846"/>
            <a:ext cx="51911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2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PRACTISE – Carousel Slide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1" y="1228725"/>
            <a:ext cx="73437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39" y="904791"/>
            <a:ext cx="34671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5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PRACTISE – Information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" y="845550"/>
            <a:ext cx="10005633" cy="55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24" y="1495761"/>
            <a:ext cx="40481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PRACTISE – Information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" y="845550"/>
            <a:ext cx="10005633" cy="55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24" y="1495761"/>
            <a:ext cx="40481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8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PRACTISE – Information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1" y="1664261"/>
            <a:ext cx="10670918" cy="381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6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PRACTISE – Footer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19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74" y="1157288"/>
            <a:ext cx="62579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42" y="2051162"/>
            <a:ext cx="3162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1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  <p:sp>
        <p:nvSpPr>
          <p:cNvPr id="50" name="AutoShape 3"/>
          <p:cNvSpPr>
            <a:spLocks noChangeArrowheads="1"/>
          </p:cNvSpPr>
          <p:nvPr/>
        </p:nvSpPr>
        <p:spPr bwMode="ltGray">
          <a:xfrm rot="5400000">
            <a:off x="-2441981" y="1327762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tx2">
                  <a:gamma/>
                  <a:tint val="45490"/>
                  <a:invGamma/>
                  <a:alpha val="60001"/>
                </a:schemeClr>
              </a:gs>
              <a:gs pos="100000">
                <a:schemeClr val="tx2">
                  <a:alpha val="60001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gray">
          <a:xfrm>
            <a:off x="2393949" y="4222217"/>
            <a:ext cx="506716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PRACTISE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2438400" y="3409417"/>
            <a:ext cx="5219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AutoShape 7"/>
          <p:cNvSpPr>
            <a:spLocks noChangeArrowheads="1"/>
          </p:cNvSpPr>
          <p:nvPr/>
        </p:nvSpPr>
        <p:spPr bwMode="gray">
          <a:xfrm>
            <a:off x="2285999" y="2541055"/>
            <a:ext cx="50116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gray">
          <a:xfrm>
            <a:off x="1765300" y="1771117"/>
            <a:ext cx="486825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TỔNG QUAN VỀ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VTC Academy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6" name="Group 9"/>
          <p:cNvGrpSpPr>
            <a:grpSpLocks/>
          </p:cNvGrpSpPr>
          <p:nvPr/>
        </p:nvGrpSpPr>
        <p:grpSpPr bwMode="auto">
          <a:xfrm>
            <a:off x="1447800" y="1860017"/>
            <a:ext cx="381000" cy="381000"/>
            <a:chOff x="2078" y="1680"/>
            <a:chExt cx="1615" cy="1615"/>
          </a:xfrm>
        </p:grpSpPr>
        <p:sp>
          <p:nvSpPr>
            <p:cNvPr id="57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3" name="Group 16"/>
          <p:cNvGrpSpPr>
            <a:grpSpLocks/>
          </p:cNvGrpSpPr>
          <p:nvPr/>
        </p:nvGrpSpPr>
        <p:grpSpPr bwMode="auto">
          <a:xfrm>
            <a:off x="1981200" y="2647417"/>
            <a:ext cx="381000" cy="381000"/>
            <a:chOff x="2078" y="1680"/>
            <a:chExt cx="1615" cy="1615"/>
          </a:xfrm>
        </p:grpSpPr>
        <p:sp>
          <p:nvSpPr>
            <p:cNvPr id="64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0" name="Group 23"/>
          <p:cNvGrpSpPr>
            <a:grpSpLocks/>
          </p:cNvGrpSpPr>
          <p:nvPr/>
        </p:nvGrpSpPr>
        <p:grpSpPr bwMode="auto">
          <a:xfrm>
            <a:off x="2133600" y="3485617"/>
            <a:ext cx="381000" cy="381000"/>
            <a:chOff x="2078" y="1680"/>
            <a:chExt cx="1615" cy="1615"/>
          </a:xfrm>
        </p:grpSpPr>
        <p:sp>
          <p:nvSpPr>
            <p:cNvPr id="71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7" name="Group 30"/>
          <p:cNvGrpSpPr>
            <a:grpSpLocks/>
          </p:cNvGrpSpPr>
          <p:nvPr/>
        </p:nvGrpSpPr>
        <p:grpSpPr bwMode="auto">
          <a:xfrm>
            <a:off x="2057400" y="4323817"/>
            <a:ext cx="381000" cy="381000"/>
            <a:chOff x="2078" y="1680"/>
            <a:chExt cx="1615" cy="1615"/>
          </a:xfrm>
        </p:grpSpPr>
        <p:sp>
          <p:nvSpPr>
            <p:cNvPr id="78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3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Text Box 44"/>
          <p:cNvSpPr txBox="1">
            <a:spLocks noChangeArrowheads="1"/>
          </p:cNvSpPr>
          <p:nvPr/>
        </p:nvSpPr>
        <p:spPr bwMode="black">
          <a:xfrm>
            <a:off x="76200" y="3220505"/>
            <a:ext cx="194167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Nội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40377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0837" y="1888320"/>
            <a:ext cx="3310326" cy="352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/>
          <p:cNvPicPr>
            <a:picLocks noChangeAspect="1" noChangeArrowheads="1"/>
          </p:cNvPicPr>
          <p:nvPr/>
        </p:nvPicPr>
        <p:blipFill>
          <a:blip r:embed="rId3"/>
          <a:srcRect b="26335"/>
          <a:stretch>
            <a:fillRect/>
          </a:stretch>
        </p:blipFill>
        <p:spPr bwMode="auto">
          <a:xfrm>
            <a:off x="3281897" y="5051130"/>
            <a:ext cx="6205537" cy="197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PHƯƠNG PHÁP ĐÀO TẠO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3186DE6F-2316-B740-8C5C-730E4724978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BA5F68-B450-774B-A94B-86322AF8B75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0" y="2266845"/>
            <a:ext cx="12192000" cy="190500"/>
            <a:chOff x="0" y="1824"/>
            <a:chExt cx="5760" cy="9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99"/>
          <p:cNvGrpSpPr>
            <a:grpSpLocks/>
          </p:cNvGrpSpPr>
          <p:nvPr/>
        </p:nvGrpSpPr>
        <p:grpSpPr bwMode="auto">
          <a:xfrm>
            <a:off x="5789058" y="1495320"/>
            <a:ext cx="2139950" cy="3744913"/>
            <a:chOff x="4071" y="1584"/>
            <a:chExt cx="1348" cy="2359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 rot="3877067">
              <a:off x="4323" y="2848"/>
              <a:ext cx="1577" cy="614"/>
              <a:chOff x="2290" y="2725"/>
              <a:chExt cx="1832" cy="713"/>
            </a:xfrm>
          </p:grpSpPr>
          <p:grpSp>
            <p:nvGrpSpPr>
              <p:cNvPr id="49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53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51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7" name="Oval 14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18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" name="Group 19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45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gray">
            <a:xfrm rot="3925970">
              <a:off x="4307" y="3040"/>
              <a:ext cx="1242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   Mentoring/Coaching</a:t>
              </a:r>
            </a:p>
          </p:txBody>
        </p:sp>
        <p:sp>
          <p:nvSpPr>
            <p:cNvPr id="44" name="Text Box 25"/>
            <p:cNvSpPr txBox="1">
              <a:spLocks noChangeArrowheads="1"/>
            </p:cNvSpPr>
            <p:nvPr/>
          </p:nvSpPr>
          <p:spPr bwMode="gray">
            <a:xfrm rot="3925970">
              <a:off x="4915" y="2827"/>
              <a:ext cx="4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 err="1">
                  <a:solidFill>
                    <a:srgbClr val="FFFFFF"/>
                  </a:solidFill>
                </a:rPr>
                <a:t>Bài</a:t>
              </a:r>
              <a:r>
                <a:rPr lang="en-US" sz="1400" b="1" dirty="0">
                  <a:solidFill>
                    <a:srgbClr val="FFFFFF"/>
                  </a:solidFill>
                </a:rPr>
                <a:t> </a:t>
              </a:r>
              <a:r>
                <a:rPr lang="en-US" sz="1400" b="1" dirty="0" err="1">
                  <a:solidFill>
                    <a:srgbClr val="FFFFFF"/>
                  </a:solidFill>
                </a:rPr>
                <a:t>tập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100"/>
          <p:cNvGrpSpPr>
            <a:grpSpLocks/>
          </p:cNvGrpSpPr>
          <p:nvPr/>
        </p:nvGrpSpPr>
        <p:grpSpPr bwMode="auto">
          <a:xfrm>
            <a:off x="3909697" y="1623908"/>
            <a:ext cx="1905000" cy="3417887"/>
            <a:chOff x="2832" y="1665"/>
            <a:chExt cx="1200" cy="2153"/>
          </a:xfrm>
        </p:grpSpPr>
        <p:grpSp>
          <p:nvGrpSpPr>
            <p:cNvPr id="56" name="Group 36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69" name="Group 3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73" name="Freeform 3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3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4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71" name="Freeform 4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4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7" name="Text Box 43"/>
            <p:cNvSpPr txBox="1">
              <a:spLocks noChangeArrowheads="1"/>
            </p:cNvSpPr>
            <p:nvPr/>
          </p:nvSpPr>
          <p:spPr bwMode="gray">
            <a:xfrm rot="3925970">
              <a:off x="3009" y="2947"/>
              <a:ext cx="11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FFFFFF"/>
                  </a:solidFill>
                </a:rPr>
                <a:t>Game, Di </a:t>
              </a:r>
              <a:r>
                <a:rPr lang="en-US" sz="2000" b="1" dirty="0" err="1">
                  <a:solidFill>
                    <a:srgbClr val="FFFFFF"/>
                  </a:solidFill>
                </a:rPr>
                <a:t>động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gray">
            <a:xfrm rot="3925970">
              <a:off x="3577" y="2652"/>
              <a:ext cx="33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FFFFFF"/>
                  </a:solidFill>
                </a:rPr>
                <a:t>Web</a:t>
              </a:r>
            </a:p>
          </p:txBody>
        </p:sp>
        <p:sp>
          <p:nvSpPr>
            <p:cNvPr id="59" name="Oval 46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Oval 47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Oval 48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Oval 49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50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4" name="Group 51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65" name="Oval 5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" name="Oval 5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7" name="Oval 5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8" name="Oval 5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5" name="Group 101"/>
          <p:cNvGrpSpPr>
            <a:grpSpLocks/>
          </p:cNvGrpSpPr>
          <p:nvPr/>
        </p:nvGrpSpPr>
        <p:grpSpPr bwMode="auto">
          <a:xfrm>
            <a:off x="1930121" y="1623908"/>
            <a:ext cx="1905000" cy="3417887"/>
            <a:chOff x="2832" y="1665"/>
            <a:chExt cx="1200" cy="2153"/>
          </a:xfrm>
        </p:grpSpPr>
        <p:grpSp>
          <p:nvGrpSpPr>
            <p:cNvPr id="76" name="Group 102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89" name="Group 103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93" name="Freeform 104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105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106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91" name="Freeform 107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108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7" name="Text Box 109"/>
            <p:cNvSpPr txBox="1">
              <a:spLocks noChangeArrowheads="1"/>
            </p:cNvSpPr>
            <p:nvPr/>
          </p:nvSpPr>
          <p:spPr bwMode="gray">
            <a:xfrm rot="3925970">
              <a:off x="3300" y="2833"/>
              <a:ext cx="4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FFFFFF"/>
                  </a:solidFill>
                </a:rPr>
                <a:t>VTCA</a:t>
              </a:r>
            </a:p>
          </p:txBody>
        </p:sp>
        <p:sp>
          <p:nvSpPr>
            <p:cNvPr id="78" name="Text Box 110"/>
            <p:cNvSpPr txBox="1">
              <a:spLocks noChangeArrowheads="1"/>
            </p:cNvSpPr>
            <p:nvPr/>
          </p:nvSpPr>
          <p:spPr bwMode="gray">
            <a:xfrm rot="3925970">
              <a:off x="3382" y="2730"/>
              <a:ext cx="8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 err="1">
                  <a:solidFill>
                    <a:srgbClr val="FFFFFF"/>
                  </a:solidFill>
                </a:rPr>
                <a:t>Khung</a:t>
              </a:r>
              <a:r>
                <a:rPr lang="en-US" sz="1400" b="1" dirty="0">
                  <a:solidFill>
                    <a:srgbClr val="FFFFFF"/>
                  </a:solidFill>
                </a:rPr>
                <a:t> </a:t>
              </a:r>
              <a:r>
                <a:rPr lang="en-US" sz="1400" b="1" dirty="0" err="1">
                  <a:solidFill>
                    <a:srgbClr val="FFFFFF"/>
                  </a:solidFill>
                </a:rPr>
                <a:t>năng</a:t>
              </a:r>
              <a:r>
                <a:rPr lang="en-US" sz="1400" b="1" dirty="0">
                  <a:solidFill>
                    <a:srgbClr val="FFFFFF"/>
                  </a:solidFill>
                </a:rPr>
                <a:t> </a:t>
              </a:r>
              <a:r>
                <a:rPr lang="en-US" sz="1400" b="1" dirty="0" err="1">
                  <a:solidFill>
                    <a:srgbClr val="FFFFFF"/>
                  </a:solidFill>
                </a:rPr>
                <a:t>lực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Oval 111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Oval 112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113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Oval 114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115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4" name="Group 116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85" name="Oval 1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6" name="Oval 1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7" name="Oval 1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8" name="Oval 1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5" name="Group 121"/>
          <p:cNvGrpSpPr>
            <a:grpSpLocks/>
          </p:cNvGrpSpPr>
          <p:nvPr/>
        </p:nvGrpSpPr>
        <p:grpSpPr bwMode="auto">
          <a:xfrm>
            <a:off x="114297" y="1623908"/>
            <a:ext cx="1905000" cy="3417887"/>
            <a:chOff x="2832" y="1665"/>
            <a:chExt cx="1200" cy="2153"/>
          </a:xfrm>
        </p:grpSpPr>
        <p:grpSp>
          <p:nvGrpSpPr>
            <p:cNvPr id="96" name="Group 122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109" name="Group 123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13" name="Freeform 124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125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0" name="Group 126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11" name="Freeform 127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28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7" name="Text Box 129"/>
            <p:cNvSpPr txBox="1">
              <a:spLocks noChangeArrowheads="1"/>
            </p:cNvSpPr>
            <p:nvPr/>
          </p:nvSpPr>
          <p:spPr bwMode="gray">
            <a:xfrm rot="3925970">
              <a:off x="3139" y="2833"/>
              <a:ext cx="78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 err="1">
                  <a:solidFill>
                    <a:srgbClr val="FFFFFF"/>
                  </a:solidFill>
                </a:rPr>
                <a:t>Xu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hướng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Text Box 130"/>
            <p:cNvSpPr txBox="1">
              <a:spLocks noChangeArrowheads="1"/>
            </p:cNvSpPr>
            <p:nvPr/>
          </p:nvSpPr>
          <p:spPr bwMode="gray">
            <a:xfrm rot="3925970">
              <a:off x="3496" y="2652"/>
              <a:ext cx="5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 err="1">
                  <a:solidFill>
                    <a:srgbClr val="FFFFFF"/>
                  </a:solidFill>
                </a:rPr>
                <a:t>Nhu</a:t>
              </a:r>
              <a:r>
                <a:rPr lang="en-US" sz="1400" b="1" dirty="0">
                  <a:solidFill>
                    <a:srgbClr val="FFFFFF"/>
                  </a:solidFill>
                </a:rPr>
                <a:t> </a:t>
              </a:r>
              <a:r>
                <a:rPr lang="en-US" sz="1400" b="1" dirty="0" err="1">
                  <a:solidFill>
                    <a:srgbClr val="FFFFFF"/>
                  </a:solidFill>
                </a:rPr>
                <a:t>cầu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9" name="Oval 131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Oval 132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Oval 133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134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Oval 135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4" name="Group 136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05" name="Oval 13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6" name="Oval 13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7" name="Oval 13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8" name="Oval 14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15" name="Text Box 26"/>
          <p:cNvSpPr txBox="1">
            <a:spLocks noChangeArrowheads="1"/>
          </p:cNvSpPr>
          <p:nvPr/>
        </p:nvSpPr>
        <p:spPr bwMode="auto">
          <a:xfrm>
            <a:off x="352295" y="2070734"/>
            <a:ext cx="9654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 err="1">
                <a:solidFill>
                  <a:srgbClr val="080808"/>
                </a:solidFill>
              </a:rPr>
              <a:t>Ngành</a:t>
            </a:r>
            <a:r>
              <a:rPr lang="en-US" sz="1400" b="1" dirty="0">
                <a:solidFill>
                  <a:srgbClr val="080808"/>
                </a:solidFill>
              </a:rPr>
              <a:t> </a:t>
            </a:r>
            <a:r>
              <a:rPr lang="en-US" sz="1400" b="1" dirty="0" err="1">
                <a:solidFill>
                  <a:srgbClr val="080808"/>
                </a:solidFill>
              </a:rPr>
              <a:t>Lập</a:t>
            </a:r>
            <a:endParaRPr lang="en-US" sz="1400" b="1" dirty="0">
              <a:solidFill>
                <a:srgbClr val="080808"/>
              </a:solidFill>
            </a:endParaRPr>
          </a:p>
          <a:p>
            <a:pPr algn="ctr" eaLnBrk="0" hangingPunct="0"/>
            <a:r>
              <a:rPr lang="en-US" sz="1400" b="1" dirty="0" err="1">
                <a:solidFill>
                  <a:srgbClr val="080808"/>
                </a:solidFill>
              </a:rPr>
              <a:t>trình</a:t>
            </a:r>
            <a:endParaRPr lang="en-US" sz="1400" b="1" dirty="0">
              <a:solidFill>
                <a:srgbClr val="080808"/>
              </a:solidFill>
            </a:endParaRPr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2241968" y="2041550"/>
            <a:ext cx="849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 err="1">
                <a:solidFill>
                  <a:srgbClr val="080808"/>
                </a:solidFill>
              </a:rPr>
              <a:t>Khung</a:t>
            </a:r>
            <a:endParaRPr lang="en-US" sz="1400" b="1" dirty="0">
              <a:solidFill>
                <a:srgbClr val="080808"/>
              </a:solidFill>
            </a:endParaRPr>
          </a:p>
          <a:p>
            <a:pPr algn="ctr" eaLnBrk="0" hangingPunct="0"/>
            <a:r>
              <a:rPr lang="en-US" sz="1400" b="1" dirty="0" err="1">
                <a:solidFill>
                  <a:srgbClr val="080808"/>
                </a:solidFill>
              </a:rPr>
              <a:t>Năng</a:t>
            </a:r>
            <a:r>
              <a:rPr lang="en-US" sz="1400" b="1" dirty="0">
                <a:solidFill>
                  <a:srgbClr val="080808"/>
                </a:solidFill>
              </a:rPr>
              <a:t> </a:t>
            </a:r>
            <a:r>
              <a:rPr lang="en-US" sz="1400" b="1" dirty="0" err="1">
                <a:solidFill>
                  <a:srgbClr val="080808"/>
                </a:solidFill>
              </a:rPr>
              <a:t>lực</a:t>
            </a:r>
            <a:endParaRPr lang="en-US" sz="1400" b="1" dirty="0">
              <a:solidFill>
                <a:srgbClr val="080808"/>
              </a:solidFill>
            </a:endParaRPr>
          </a:p>
        </p:txBody>
      </p:sp>
      <p:sp>
        <p:nvSpPr>
          <p:cNvPr id="117" name="Text Box 33"/>
          <p:cNvSpPr txBox="1">
            <a:spLocks noChangeArrowheads="1"/>
          </p:cNvSpPr>
          <p:nvPr/>
        </p:nvSpPr>
        <p:spPr bwMode="auto">
          <a:xfrm>
            <a:off x="4044476" y="2109646"/>
            <a:ext cx="1191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 err="1">
                <a:solidFill>
                  <a:srgbClr val="080808"/>
                </a:solidFill>
              </a:rPr>
              <a:t>Chương</a:t>
            </a:r>
            <a:r>
              <a:rPr lang="en-US" sz="1400" b="1" dirty="0">
                <a:solidFill>
                  <a:srgbClr val="080808"/>
                </a:solidFill>
              </a:rPr>
              <a:t> </a:t>
            </a:r>
            <a:r>
              <a:rPr lang="en-US" sz="1400" b="1" dirty="0" err="1">
                <a:solidFill>
                  <a:srgbClr val="080808"/>
                </a:solidFill>
              </a:rPr>
              <a:t>trình</a:t>
            </a:r>
            <a:endParaRPr lang="en-US" sz="1400" b="1" dirty="0">
              <a:solidFill>
                <a:srgbClr val="080808"/>
              </a:solidFill>
            </a:endParaRPr>
          </a:p>
          <a:p>
            <a:pPr algn="ctr" eaLnBrk="0" hangingPunct="0"/>
            <a:r>
              <a:rPr lang="en-US" sz="1400" b="1" dirty="0" err="1">
                <a:solidFill>
                  <a:srgbClr val="080808"/>
                </a:solidFill>
              </a:rPr>
              <a:t>Đào</a:t>
            </a:r>
            <a:r>
              <a:rPr lang="en-US" sz="1400" b="1" dirty="0">
                <a:solidFill>
                  <a:srgbClr val="080808"/>
                </a:solidFill>
              </a:rPr>
              <a:t> </a:t>
            </a:r>
            <a:r>
              <a:rPr lang="en-US" sz="1400" b="1" dirty="0" err="1">
                <a:solidFill>
                  <a:srgbClr val="080808"/>
                </a:solidFill>
              </a:rPr>
              <a:t>tạo</a:t>
            </a:r>
            <a:endParaRPr lang="en-US" sz="1400" b="1" dirty="0">
              <a:solidFill>
                <a:srgbClr val="080808"/>
              </a:solidFill>
            </a:endParaRPr>
          </a:p>
        </p:txBody>
      </p:sp>
      <p:sp>
        <p:nvSpPr>
          <p:cNvPr id="118" name="Text Box 34"/>
          <p:cNvSpPr txBox="1">
            <a:spLocks noChangeArrowheads="1"/>
          </p:cNvSpPr>
          <p:nvPr/>
        </p:nvSpPr>
        <p:spPr bwMode="auto">
          <a:xfrm>
            <a:off x="5962380" y="2143020"/>
            <a:ext cx="14285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err="1">
                <a:solidFill>
                  <a:srgbClr val="080808"/>
                </a:solidFill>
              </a:rPr>
              <a:t>Học</a:t>
            </a:r>
            <a:r>
              <a:rPr lang="en-US" sz="2000" b="1" dirty="0">
                <a:solidFill>
                  <a:srgbClr val="080808"/>
                </a:solidFill>
              </a:rPr>
              <a:t> &amp; </a:t>
            </a:r>
            <a:r>
              <a:rPr lang="en-US" sz="2000" b="1" dirty="0" err="1">
                <a:solidFill>
                  <a:srgbClr val="080808"/>
                </a:solidFill>
              </a:rPr>
              <a:t>hành</a:t>
            </a:r>
            <a:endParaRPr lang="en-US" sz="2000" b="1" dirty="0">
              <a:solidFill>
                <a:srgbClr val="080808"/>
              </a:solidFill>
            </a:endParaRPr>
          </a:p>
        </p:txBody>
      </p:sp>
      <p:grpSp>
        <p:nvGrpSpPr>
          <p:cNvPr id="119" name="Group 99"/>
          <p:cNvGrpSpPr>
            <a:grpSpLocks/>
          </p:cNvGrpSpPr>
          <p:nvPr/>
        </p:nvGrpSpPr>
        <p:grpSpPr bwMode="auto">
          <a:xfrm>
            <a:off x="7866395" y="1472301"/>
            <a:ext cx="2139950" cy="3744913"/>
            <a:chOff x="4071" y="1584"/>
            <a:chExt cx="1348" cy="2359"/>
          </a:xfrm>
        </p:grpSpPr>
        <p:grpSp>
          <p:nvGrpSpPr>
            <p:cNvPr id="120" name="Group 6"/>
            <p:cNvGrpSpPr>
              <a:grpSpLocks/>
            </p:cNvGrpSpPr>
            <p:nvPr/>
          </p:nvGrpSpPr>
          <p:grpSpPr bwMode="auto">
            <a:xfrm rot="3877067">
              <a:off x="4323" y="2848"/>
              <a:ext cx="1577" cy="614"/>
              <a:chOff x="2290" y="2725"/>
              <a:chExt cx="1832" cy="713"/>
            </a:xfrm>
          </p:grpSpPr>
          <p:grpSp>
            <p:nvGrpSpPr>
              <p:cNvPr id="133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37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35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1" name="Oval 14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Oval 15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Oval 16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Oval 17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Oval 18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29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30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31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32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27" name="Text Box 24"/>
            <p:cNvSpPr txBox="1">
              <a:spLocks noChangeArrowheads="1"/>
            </p:cNvSpPr>
            <p:nvPr/>
          </p:nvSpPr>
          <p:spPr bwMode="gray">
            <a:xfrm rot="3925970">
              <a:off x="4360" y="3044"/>
              <a:ext cx="11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 err="1">
                  <a:solidFill>
                    <a:srgbClr val="FFFFFF"/>
                  </a:solidFill>
                </a:rPr>
                <a:t>Hồ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sơ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năng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lực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128" name="Text Box 25"/>
            <p:cNvSpPr txBox="1">
              <a:spLocks noChangeArrowheads="1"/>
            </p:cNvSpPr>
            <p:nvPr/>
          </p:nvSpPr>
          <p:spPr bwMode="gray">
            <a:xfrm rot="3925970">
              <a:off x="4746" y="2827"/>
              <a:ext cx="7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 err="1">
                  <a:solidFill>
                    <a:srgbClr val="FFFFFF"/>
                  </a:solidFill>
                </a:rPr>
                <a:t>Từng</a:t>
              </a:r>
              <a:r>
                <a:rPr lang="en-US" sz="1400" b="1" dirty="0">
                  <a:solidFill>
                    <a:srgbClr val="FFFFFF"/>
                  </a:solidFill>
                </a:rPr>
                <a:t> </a:t>
              </a:r>
              <a:r>
                <a:rPr lang="en-US" sz="1400" b="1" dirty="0" err="1">
                  <a:solidFill>
                    <a:srgbClr val="FFFFFF"/>
                  </a:solidFill>
                </a:rPr>
                <a:t>môn</a:t>
              </a:r>
              <a:r>
                <a:rPr lang="en-US" sz="1400" b="1" dirty="0">
                  <a:solidFill>
                    <a:srgbClr val="FFFFFF"/>
                  </a:solidFill>
                </a:rPr>
                <a:t> </a:t>
              </a:r>
              <a:r>
                <a:rPr lang="en-US" sz="1400" b="1" dirty="0" err="1">
                  <a:solidFill>
                    <a:srgbClr val="FFFFFF"/>
                  </a:solidFill>
                </a:rPr>
                <a:t>học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9" name="Group 99"/>
          <p:cNvGrpSpPr>
            <a:grpSpLocks/>
          </p:cNvGrpSpPr>
          <p:nvPr/>
        </p:nvGrpSpPr>
        <p:grpSpPr bwMode="auto">
          <a:xfrm>
            <a:off x="9890393" y="1463834"/>
            <a:ext cx="2139950" cy="3805238"/>
            <a:chOff x="4071" y="1584"/>
            <a:chExt cx="1348" cy="2397"/>
          </a:xfrm>
        </p:grpSpPr>
        <p:grpSp>
          <p:nvGrpSpPr>
            <p:cNvPr id="140" name="Group 6"/>
            <p:cNvGrpSpPr>
              <a:grpSpLocks/>
            </p:cNvGrpSpPr>
            <p:nvPr/>
          </p:nvGrpSpPr>
          <p:grpSpPr bwMode="auto">
            <a:xfrm rot="3877067">
              <a:off x="4323" y="2848"/>
              <a:ext cx="1577" cy="614"/>
              <a:chOff x="2290" y="2725"/>
              <a:chExt cx="1832" cy="713"/>
            </a:xfrm>
          </p:grpSpPr>
          <p:grpSp>
            <p:nvGrpSpPr>
              <p:cNvPr id="153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57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55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" name="Oval 14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15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16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Oval 17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Oval 18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6" name="Group 19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49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50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51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52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47" name="Text Box 24"/>
            <p:cNvSpPr txBox="1">
              <a:spLocks noChangeArrowheads="1"/>
            </p:cNvSpPr>
            <p:nvPr/>
          </p:nvSpPr>
          <p:spPr bwMode="gray">
            <a:xfrm rot="3925970">
              <a:off x="4218" y="3094"/>
              <a:ext cx="150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b="1" dirty="0" err="1">
                  <a:solidFill>
                    <a:schemeClr val="bg1"/>
                  </a:solidFill>
                </a:rPr>
                <a:t>Nghiên</a:t>
              </a:r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cứu</a:t>
              </a:r>
              <a:r>
                <a:rPr lang="en-US" sz="1200" b="1" dirty="0">
                  <a:solidFill>
                    <a:schemeClr val="bg1"/>
                  </a:solidFill>
                </a:rPr>
                <a:t> &amp; </a:t>
              </a:r>
              <a:r>
                <a:rPr lang="en-US" sz="1200" b="1" dirty="0" err="1">
                  <a:solidFill>
                    <a:schemeClr val="bg1"/>
                  </a:solidFill>
                </a:rPr>
                <a:t>Đổi</a:t>
              </a:r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mới</a:t>
              </a:r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Sáng</a:t>
              </a:r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tạo</a:t>
              </a:r>
              <a:r>
                <a:rPr lang="en-US" sz="1200" b="1" dirty="0">
                  <a:solidFill>
                    <a:schemeClr val="bg1"/>
                  </a:solidFill>
                </a:rPr>
                <a:t> (RIC)</a:t>
              </a:r>
            </a:p>
          </p:txBody>
        </p:sp>
        <p:sp>
          <p:nvSpPr>
            <p:cNvPr id="148" name="Text Box 25"/>
            <p:cNvSpPr txBox="1">
              <a:spLocks noChangeArrowheads="1"/>
            </p:cNvSpPr>
            <p:nvPr/>
          </p:nvSpPr>
          <p:spPr bwMode="gray">
            <a:xfrm rot="3925970">
              <a:off x="4756" y="2827"/>
              <a:ext cx="75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 err="1">
                  <a:solidFill>
                    <a:srgbClr val="FFFFFF"/>
                  </a:solidFill>
                </a:rPr>
                <a:t>Đồ</a:t>
              </a:r>
              <a:r>
                <a:rPr lang="en-US" sz="1400" b="1" dirty="0">
                  <a:solidFill>
                    <a:srgbClr val="FFFFFF"/>
                  </a:solidFill>
                </a:rPr>
                <a:t> </a:t>
              </a:r>
              <a:r>
                <a:rPr lang="en-US" sz="1400" b="1" dirty="0" err="1">
                  <a:solidFill>
                    <a:srgbClr val="FFFFFF"/>
                  </a:solidFill>
                </a:rPr>
                <a:t>án</a:t>
              </a:r>
              <a:r>
                <a:rPr lang="en-US" sz="1400" b="1" dirty="0">
                  <a:solidFill>
                    <a:srgbClr val="FFFFFF"/>
                  </a:solidFill>
                </a:rPr>
                <a:t> </a:t>
              </a:r>
              <a:r>
                <a:rPr lang="en-US" sz="1400" b="1" dirty="0" err="1">
                  <a:solidFill>
                    <a:srgbClr val="FFFFFF"/>
                  </a:solidFill>
                </a:rPr>
                <a:t>thực</a:t>
              </a:r>
              <a:r>
                <a:rPr lang="en-US" sz="1400" b="1" dirty="0">
                  <a:solidFill>
                    <a:srgbClr val="FFFFFF"/>
                  </a:solidFill>
                </a:rPr>
                <a:t> </a:t>
              </a:r>
              <a:r>
                <a:rPr lang="en-US" sz="1400" b="1" dirty="0" err="1">
                  <a:solidFill>
                    <a:srgbClr val="FFFFFF"/>
                  </a:solidFill>
                </a:rPr>
                <a:t>tế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59" name="Text Box 34"/>
          <p:cNvSpPr txBox="1">
            <a:spLocks noChangeArrowheads="1"/>
          </p:cNvSpPr>
          <p:nvPr/>
        </p:nvSpPr>
        <p:spPr bwMode="auto">
          <a:xfrm>
            <a:off x="8091742" y="2121589"/>
            <a:ext cx="1306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>
                <a:solidFill>
                  <a:srgbClr val="080808"/>
                </a:solidFill>
              </a:rPr>
              <a:t>Đánh</a:t>
            </a:r>
            <a:r>
              <a:rPr lang="en-US" sz="2400" b="1" dirty="0">
                <a:solidFill>
                  <a:srgbClr val="080808"/>
                </a:solidFill>
              </a:rPr>
              <a:t> </a:t>
            </a:r>
            <a:r>
              <a:rPr lang="en-US" sz="2400" b="1" dirty="0" err="1">
                <a:solidFill>
                  <a:srgbClr val="080808"/>
                </a:solidFill>
              </a:rPr>
              <a:t>giá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160" name="Text Box 34"/>
          <p:cNvSpPr txBox="1">
            <a:spLocks noChangeArrowheads="1"/>
          </p:cNvSpPr>
          <p:nvPr/>
        </p:nvSpPr>
        <p:spPr bwMode="auto">
          <a:xfrm>
            <a:off x="10240526" y="1944120"/>
            <a:ext cx="11571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>
                <a:solidFill>
                  <a:srgbClr val="080808"/>
                </a:solidFill>
              </a:rPr>
              <a:t>Đồ</a:t>
            </a:r>
            <a:r>
              <a:rPr lang="en-US" sz="2400" b="1" dirty="0">
                <a:solidFill>
                  <a:srgbClr val="080808"/>
                </a:solidFill>
              </a:rPr>
              <a:t> </a:t>
            </a:r>
            <a:r>
              <a:rPr lang="en-US" sz="2400" b="1" dirty="0" err="1">
                <a:solidFill>
                  <a:srgbClr val="080808"/>
                </a:solidFill>
              </a:rPr>
              <a:t>án</a:t>
            </a:r>
            <a:endParaRPr lang="en-US" sz="2400" b="1" dirty="0">
              <a:solidFill>
                <a:srgbClr val="080808"/>
              </a:solidFill>
            </a:endParaRPr>
          </a:p>
          <a:p>
            <a:pPr algn="ctr" eaLnBrk="0" hangingPunct="0"/>
            <a:r>
              <a:rPr lang="en-US" sz="2400" b="1" dirty="0" err="1">
                <a:solidFill>
                  <a:srgbClr val="080808"/>
                </a:solidFill>
              </a:rPr>
              <a:t>Thực</a:t>
            </a:r>
            <a:r>
              <a:rPr lang="en-US" sz="2400" b="1" dirty="0">
                <a:solidFill>
                  <a:srgbClr val="080808"/>
                </a:solidFill>
              </a:rPr>
              <a:t> </a:t>
            </a:r>
            <a:r>
              <a:rPr lang="en-US" sz="2400" b="1" dirty="0" err="1">
                <a:solidFill>
                  <a:srgbClr val="080808"/>
                </a:solidFill>
              </a:rPr>
              <a:t>tế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5045316" y="5210389"/>
            <a:ext cx="3903663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Đạo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tiếp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cận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lực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:</a:t>
            </a:r>
          </a:p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Khung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lực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mức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lực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Nhóm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lực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61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CHƯƠNG TRÌNH ĐÀO TẠO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gray">
          <a:xfrm>
            <a:off x="4210843" y="1673225"/>
            <a:ext cx="3956050" cy="388143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gray">
          <a:xfrm>
            <a:off x="4428331" y="1879600"/>
            <a:ext cx="3490912" cy="3490912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gray">
          <a:xfrm>
            <a:off x="4644231" y="2206625"/>
            <a:ext cx="2973387" cy="297338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 rot="30644363">
            <a:off x="3886993" y="3505200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gray">
          <a:xfrm rot="16200000">
            <a:off x="5164930" y="1311275"/>
            <a:ext cx="1871663" cy="1855788"/>
          </a:xfrm>
          <a:prstGeom prst="chevron">
            <a:avLst>
              <a:gd name="adj" fmla="val 28655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gray">
          <a:xfrm rot="23388254">
            <a:off x="6433343" y="3517900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gray">
          <a:xfrm>
            <a:off x="5299370" y="3334530"/>
            <a:ext cx="18557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b="1" dirty="0">
                <a:solidFill>
                  <a:srgbClr val="1C1C1C"/>
                </a:solidFill>
                <a:latin typeface="Arial" charset="0"/>
              </a:rPr>
              <a:t>LẬP TRÌNH</a:t>
            </a:r>
          </a:p>
          <a:p>
            <a:pPr algn="ctr" eaLnBrk="0" hangingPunct="0"/>
            <a:r>
              <a:rPr lang="en-US" b="1" dirty="0">
                <a:solidFill>
                  <a:srgbClr val="1C1C1C"/>
                </a:solidFill>
                <a:latin typeface="Arial" charset="0"/>
              </a:rPr>
              <a:t>VTCA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gray">
          <a:xfrm>
            <a:off x="5334825" y="1879600"/>
            <a:ext cx="16906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400" b="1" dirty="0" err="1">
                <a:solidFill>
                  <a:srgbClr val="FFFBFC"/>
                </a:solidFill>
                <a:latin typeface="Arial" charset="0"/>
              </a:rPr>
              <a:t>FullStack</a:t>
            </a:r>
            <a:r>
              <a:rPr lang="en-US" sz="1400" b="1" dirty="0">
                <a:solidFill>
                  <a:srgbClr val="FFFBFC"/>
                </a:solidFill>
                <a:latin typeface="Arial" charset="0"/>
              </a:rPr>
              <a:t> Web Development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gray">
          <a:xfrm>
            <a:off x="4138019" y="3795927"/>
            <a:ext cx="154470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en-US" sz="1400" b="1" dirty="0">
              <a:solidFill>
                <a:srgbClr val="FFFBFC"/>
              </a:solidFill>
              <a:latin typeface="Arial" charset="0"/>
            </a:endParaRPr>
          </a:p>
          <a:p>
            <a:pPr eaLnBrk="0" hangingPunct="0"/>
            <a:r>
              <a:rPr lang="en-US" sz="1400" b="1" dirty="0">
                <a:solidFill>
                  <a:srgbClr val="FFFBFC"/>
                </a:solidFill>
                <a:latin typeface="Arial" charset="0"/>
              </a:rPr>
              <a:t>Mobile Application Development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gray">
          <a:xfrm>
            <a:off x="6947693" y="4121177"/>
            <a:ext cx="16398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1400" b="1" dirty="0">
                <a:solidFill>
                  <a:srgbClr val="FFFBFC"/>
                </a:solidFill>
                <a:latin typeface="Arial" charset="0"/>
              </a:rPr>
              <a:t>Game Development</a:t>
            </a:r>
          </a:p>
        </p:txBody>
      </p:sp>
      <p:pic>
        <p:nvPicPr>
          <p:cNvPr id="1026" name="Picture 2" descr="Những công cụ cần học để trở thành full stack developer - nhat.de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37" y="1139458"/>
            <a:ext cx="3308277" cy="2003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Mobile Application Development | Ban Tay S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37" y="5370511"/>
            <a:ext cx="3308277" cy="1269357"/>
          </a:xfrm>
          <a:prstGeom prst="rect">
            <a:avLst/>
          </a:prstGeom>
          <a:ln w="127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NT | Blog | GEMS II: GAME DEVELOPER VÀ NGÃ RẼ CỦA D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421" y="3540868"/>
            <a:ext cx="3267476" cy="15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endCxn id="1030" idx="1"/>
          </p:cNvCxnSpPr>
          <p:nvPr/>
        </p:nvCxnSpPr>
        <p:spPr>
          <a:xfrm>
            <a:off x="8239328" y="4335192"/>
            <a:ext cx="4030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69232" y="4883285"/>
            <a:ext cx="1338565" cy="477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03914" y="1850416"/>
            <a:ext cx="8689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CHƯƠNG TRÌNH ĐÀO TẠO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reeform 3"/>
          <p:cNvSpPr>
            <a:spLocks/>
          </p:cNvSpPr>
          <p:nvPr/>
        </p:nvSpPr>
        <p:spPr bwMode="gray">
          <a:xfrm>
            <a:off x="1976486" y="2496716"/>
            <a:ext cx="7999412" cy="2476500"/>
          </a:xfrm>
          <a:custGeom>
            <a:avLst/>
            <a:gdLst/>
            <a:ahLst/>
            <a:cxnLst>
              <a:cxn ang="0">
                <a:pos x="0" y="1440"/>
              </a:cxn>
              <a:cxn ang="0">
                <a:pos x="0" y="1488"/>
              </a:cxn>
              <a:cxn ang="0">
                <a:pos x="1152" y="1488"/>
              </a:cxn>
              <a:cxn ang="0">
                <a:pos x="1392" y="1008"/>
              </a:cxn>
              <a:cxn ang="0">
                <a:pos x="2544" y="1008"/>
              </a:cxn>
              <a:cxn ang="0">
                <a:pos x="2832" y="528"/>
              </a:cxn>
              <a:cxn ang="0">
                <a:pos x="3984" y="528"/>
              </a:cxn>
              <a:cxn ang="0">
                <a:pos x="4272" y="48"/>
              </a:cxn>
              <a:cxn ang="0">
                <a:pos x="5424" y="48"/>
              </a:cxn>
              <a:cxn ang="0">
                <a:pos x="5424" y="0"/>
              </a:cxn>
              <a:cxn ang="0">
                <a:pos x="4272" y="0"/>
              </a:cxn>
              <a:cxn ang="0">
                <a:pos x="3984" y="480"/>
              </a:cxn>
              <a:cxn ang="0">
                <a:pos x="2832" y="480"/>
              </a:cxn>
              <a:cxn ang="0">
                <a:pos x="2544" y="960"/>
              </a:cxn>
              <a:cxn ang="0">
                <a:pos x="1392" y="960"/>
              </a:cxn>
              <a:cxn ang="0">
                <a:pos x="1152" y="1440"/>
              </a:cxn>
              <a:cxn ang="0">
                <a:pos x="0" y="1440"/>
              </a:cxn>
            </a:cxnLst>
            <a:rect l="0" t="0" r="r" b="b"/>
            <a:pathLst>
              <a:path w="5424" h="1488">
                <a:moveTo>
                  <a:pt x="0" y="1440"/>
                </a:moveTo>
                <a:lnTo>
                  <a:pt x="0" y="1488"/>
                </a:lnTo>
                <a:lnTo>
                  <a:pt x="1152" y="1488"/>
                </a:lnTo>
                <a:lnTo>
                  <a:pt x="1392" y="1008"/>
                </a:lnTo>
                <a:lnTo>
                  <a:pt x="2544" y="1008"/>
                </a:lnTo>
                <a:lnTo>
                  <a:pt x="2832" y="528"/>
                </a:lnTo>
                <a:lnTo>
                  <a:pt x="3984" y="528"/>
                </a:lnTo>
                <a:lnTo>
                  <a:pt x="4272" y="48"/>
                </a:lnTo>
                <a:lnTo>
                  <a:pt x="5424" y="48"/>
                </a:lnTo>
                <a:lnTo>
                  <a:pt x="5424" y="0"/>
                </a:lnTo>
                <a:lnTo>
                  <a:pt x="4272" y="0"/>
                </a:lnTo>
                <a:lnTo>
                  <a:pt x="3984" y="480"/>
                </a:lnTo>
                <a:lnTo>
                  <a:pt x="2832" y="480"/>
                </a:lnTo>
                <a:lnTo>
                  <a:pt x="2544" y="960"/>
                </a:lnTo>
                <a:lnTo>
                  <a:pt x="1392" y="960"/>
                </a:lnTo>
                <a:lnTo>
                  <a:pt x="1152" y="1440"/>
                </a:lnTo>
                <a:lnTo>
                  <a:pt x="0" y="144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118"/>
                  <a:invGamma/>
                </a:schemeClr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  <a:effectLst/>
          <a:scene3d>
            <a:camera prst="legacyPerspectiveTop"/>
            <a:lightRig rig="legacyNormal3" dir="r"/>
          </a:scene3d>
          <a:sp3d extrusionH="18018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541636" y="3700041"/>
            <a:ext cx="1133475" cy="1044575"/>
            <a:chOff x="482" y="1851"/>
            <a:chExt cx="860" cy="79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8" y="173"/>
                </a:cxn>
                <a:cxn ang="0">
                  <a:pos x="297" y="32"/>
                </a:cxn>
                <a:cxn ang="0">
                  <a:pos x="289" y="8"/>
                </a:cxn>
                <a:cxn ang="0">
                  <a:pos x="223" y="26"/>
                </a:cxn>
                <a:cxn ang="0">
                  <a:pos x="0" y="166"/>
                </a:cxn>
              </a:cxnLst>
              <a:rect l="0" t="0" r="r" b="b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80" y="170"/>
                </a:cxn>
                <a:cxn ang="0">
                  <a:pos x="332" y="37"/>
                </a:cxn>
                <a:cxn ang="0">
                  <a:pos x="292" y="1"/>
                </a:cxn>
                <a:cxn ang="0">
                  <a:pos x="230" y="29"/>
                </a:cxn>
                <a:cxn ang="0">
                  <a:pos x="0" y="158"/>
                </a:cxn>
              </a:cxnLst>
              <a:rect l="0" t="0" r="r" b="b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66" y="143"/>
                </a:cxn>
                <a:cxn ang="0">
                  <a:pos x="282" y="35"/>
                </a:cxn>
                <a:cxn ang="0">
                  <a:pos x="219" y="17"/>
                </a:cxn>
                <a:cxn ang="0">
                  <a:pos x="0" y="134"/>
                </a:cxn>
              </a:cxnLst>
              <a:rect l="0" t="0" r="r" b="b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pic>
        <p:nvPicPr>
          <p:cNvPr id="15" name="Picture 11" descr="1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488411" y="1575966"/>
            <a:ext cx="800100" cy="800100"/>
          </a:xfrm>
          <a:prstGeom prst="rect">
            <a:avLst/>
          </a:prstGeom>
          <a:noFill/>
        </p:spPr>
      </p:pic>
      <p:pic>
        <p:nvPicPr>
          <p:cNvPr id="16" name="Picture 12" descr="2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435773" y="2214141"/>
            <a:ext cx="1062038" cy="928687"/>
          </a:xfrm>
          <a:prstGeom prst="rect">
            <a:avLst/>
          </a:prstGeom>
          <a:noFill/>
        </p:spPr>
      </p:pic>
      <p:pic>
        <p:nvPicPr>
          <p:cNvPr id="17" name="Picture 13" descr="1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4529186" y="2850728"/>
            <a:ext cx="1017587" cy="1158875"/>
          </a:xfrm>
          <a:prstGeom prst="rect">
            <a:avLst/>
          </a:prstGeom>
          <a:noFill/>
          <a:effectLst/>
        </p:spPr>
      </p:pic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905048" y="5065291"/>
            <a:ext cx="1808163" cy="314325"/>
            <a:chOff x="406" y="980"/>
            <a:chExt cx="2330" cy="294"/>
          </a:xfrm>
        </p:grpSpPr>
        <p:sp>
          <p:nvSpPr>
            <p:cNvPr id="19" name="AutoShape 15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gray">
          <a:xfrm>
            <a:off x="1898698" y="5043066"/>
            <a:ext cx="1758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  <a:cs typeface="Arial" charset="0"/>
              </a:rPr>
              <a:t>HỌC KỲ 1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gray">
          <a:xfrm>
            <a:off x="923803" y="1293391"/>
            <a:ext cx="51933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err="1" smtClean="0">
                <a:solidFill>
                  <a:srgbClr val="000000"/>
                </a:solidFill>
                <a:cs typeface="Arial" charset="0"/>
              </a:rPr>
              <a:t>Học</a:t>
            </a:r>
            <a:r>
              <a:rPr lang="en-US" sz="20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cs typeface="Arial" charset="0"/>
              </a:rPr>
              <a:t>Ngành</a:t>
            </a:r>
            <a:r>
              <a:rPr lang="en-US" sz="20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cs typeface="Arial" charset="0"/>
              </a:rPr>
              <a:t>Lập</a:t>
            </a:r>
            <a:r>
              <a:rPr lang="en-US" sz="20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" charset="0"/>
              </a:rPr>
              <a:t>trình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" charset="0"/>
              </a:rPr>
              <a:t>trải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 qua 4 </a:t>
            </a:r>
            <a:r>
              <a:rPr lang="en-US" sz="2000" b="1" dirty="0" err="1">
                <a:solidFill>
                  <a:srgbClr val="000000"/>
                </a:solidFill>
                <a:cs typeface="Arial" charset="0"/>
              </a:rPr>
              <a:t>học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" charset="0"/>
              </a:rPr>
              <a:t>kỳ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Arial" charset="0"/>
              </a:rPr>
              <a:t>chính</a:t>
            </a:r>
            <a:endParaRPr lang="en-US" sz="20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gray">
          <a:xfrm>
            <a:off x="1976486" y="5419303"/>
            <a:ext cx="1768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cs typeface="Arial" charset="0"/>
              </a:rPr>
              <a:t>Programming Fundamentals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gray">
          <a:xfrm>
            <a:off x="4097386" y="4717628"/>
            <a:ext cx="17700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cs typeface="Arial" charset="0"/>
              </a:rPr>
              <a:t>Development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gray">
          <a:xfrm>
            <a:off x="6100811" y="3890541"/>
            <a:ext cx="2174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cs typeface="Arial" charset="0"/>
              </a:rPr>
              <a:t>Advanced Development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gray">
          <a:xfrm>
            <a:off x="8275183" y="3063453"/>
            <a:ext cx="17700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cs typeface="Arial" charset="0"/>
              </a:rPr>
              <a:t>Capstone Project</a:t>
            </a:r>
          </a:p>
        </p:txBody>
      </p: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4035473" y="4266778"/>
            <a:ext cx="1808163" cy="312738"/>
            <a:chOff x="406" y="980"/>
            <a:chExt cx="2330" cy="294"/>
          </a:xfrm>
        </p:grpSpPr>
        <p:sp>
          <p:nvSpPr>
            <p:cNvPr id="29" name="AutoShape 25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 Box 18"/>
          <p:cNvSpPr txBox="1">
            <a:spLocks noChangeArrowheads="1"/>
          </p:cNvSpPr>
          <p:nvPr/>
        </p:nvSpPr>
        <p:spPr bwMode="gray">
          <a:xfrm>
            <a:off x="4102148" y="4244553"/>
            <a:ext cx="161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  <a:cs typeface="Arial" charset="0"/>
              </a:rPr>
              <a:t>HỌC KỲ 2</a:t>
            </a:r>
          </a:p>
        </p:txBody>
      </p: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6065886" y="3453978"/>
            <a:ext cx="1808162" cy="314325"/>
            <a:chOff x="406" y="980"/>
            <a:chExt cx="2330" cy="294"/>
          </a:xfrm>
        </p:grpSpPr>
        <p:sp>
          <p:nvSpPr>
            <p:cNvPr id="35" name="AutoShape 30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31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2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18"/>
          <p:cNvSpPr txBox="1">
            <a:spLocks noChangeArrowheads="1"/>
          </p:cNvSpPr>
          <p:nvPr/>
        </p:nvSpPr>
        <p:spPr bwMode="gray">
          <a:xfrm>
            <a:off x="6105573" y="3431753"/>
            <a:ext cx="1666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  <a:cs typeface="Arial" charset="0"/>
              </a:rPr>
              <a:t>HỌC KỲ 3</a:t>
            </a:r>
          </a:p>
        </p:txBody>
      </p: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8183611" y="2663403"/>
            <a:ext cx="1808162" cy="314325"/>
            <a:chOff x="406" y="980"/>
            <a:chExt cx="2330" cy="294"/>
          </a:xfrm>
        </p:grpSpPr>
        <p:sp>
          <p:nvSpPr>
            <p:cNvPr id="40" name="AutoShape 35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 Box 18"/>
          <p:cNvSpPr txBox="1">
            <a:spLocks noChangeArrowheads="1"/>
          </p:cNvSpPr>
          <p:nvPr/>
        </p:nvSpPr>
        <p:spPr bwMode="gray">
          <a:xfrm>
            <a:off x="8207423" y="2641178"/>
            <a:ext cx="1698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  <a:cs typeface="Arial" charset="0"/>
              </a:rPr>
              <a:t>HỌC KỲ 4</a:t>
            </a:r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LÀ GÌ 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7153" y="1443841"/>
            <a:ext cx="45720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vi-VN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HTML</a:t>
            </a:r>
            <a:r>
              <a:rPr lang="en-US" sz="2000" dirty="0" smtClean="0">
                <a:solidFill>
                  <a:srgbClr val="333333"/>
                </a:solidFill>
                <a:latin typeface="Roboto"/>
              </a:rPr>
              <a:t>: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Hypertext Markup Language</a:t>
            </a:r>
            <a:r>
              <a:rPr lang="vi-VN" sz="1800" dirty="0">
                <a:solidFill>
                  <a:srgbClr val="333333"/>
                </a:solidFill>
                <a:latin typeface="Roboto"/>
              </a:rPr>
              <a:t/>
            </a:r>
            <a:br>
              <a:rPr lang="vi-VN" sz="1800" dirty="0">
                <a:solidFill>
                  <a:srgbClr val="333333"/>
                </a:solidFill>
                <a:latin typeface="Roboto"/>
              </a:rPr>
            </a:br>
            <a:r>
              <a:rPr lang="vi-VN" sz="1800" dirty="0">
                <a:solidFill>
                  <a:srgbClr val="333333"/>
                </a:solidFill>
                <a:latin typeface="Roboto"/>
              </a:rPr>
              <a:t/>
            </a:r>
            <a:br>
              <a:rPr lang="vi-VN" sz="1800" dirty="0">
                <a:solidFill>
                  <a:srgbClr val="333333"/>
                </a:solidFill>
                <a:latin typeface="Roboto"/>
              </a:rPr>
            </a:b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-   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Hệ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thống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vi-VN" sz="1800" dirty="0" smtClean="0">
                <a:solidFill>
                  <a:srgbClr val="333333"/>
                </a:solidFill>
                <a:latin typeface="Roboto"/>
              </a:rPr>
              <a:t>các </a:t>
            </a:r>
            <a:r>
              <a:rPr lang="vi-VN" sz="1800" dirty="0">
                <a:solidFill>
                  <a:srgbClr val="333333"/>
                </a:solidFill>
                <a:latin typeface="Roboto"/>
              </a:rPr>
              <a:t>thẻ HTML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thông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báo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vi-VN" sz="1800" dirty="0" smtClean="0">
                <a:solidFill>
                  <a:srgbClr val="333333"/>
                </a:solidFill>
                <a:latin typeface="Roboto"/>
              </a:rPr>
              <a:t>cho </a:t>
            </a:r>
            <a:r>
              <a:rPr lang="vi-VN" sz="1800" dirty="0">
                <a:solidFill>
                  <a:srgbClr val="333333"/>
                </a:solidFill>
                <a:latin typeface="Roboto"/>
              </a:rPr>
              <a:t>trình duyệt biết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loại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vi-VN" sz="1800" dirty="0" smtClean="0">
                <a:solidFill>
                  <a:srgbClr val="333333"/>
                </a:solidFill>
                <a:latin typeface="Roboto"/>
              </a:rPr>
              <a:t>nội dung, </a:t>
            </a:r>
            <a:r>
              <a:rPr lang="vi-VN" sz="1800" dirty="0">
                <a:solidFill>
                  <a:srgbClr val="333333"/>
                </a:solidFill>
                <a:latin typeface="Roboto"/>
              </a:rPr>
              <a:t>trình tự sắp xếp, các thuộc </a:t>
            </a:r>
            <a:r>
              <a:rPr lang="vi-VN" sz="1800" dirty="0" smtClean="0">
                <a:solidFill>
                  <a:srgbClr val="333333"/>
                </a:solidFill>
                <a:latin typeface="Roboto"/>
              </a:rPr>
              <a:t>tính của chúng</a:t>
            </a:r>
            <a:endParaRPr lang="en-US" sz="1800" dirty="0" smtClean="0">
              <a:solidFill>
                <a:srgbClr val="333333"/>
              </a:solidFill>
              <a:latin typeface="Roboto"/>
            </a:endParaRPr>
          </a:p>
          <a:p>
            <a:pPr lvl="2"/>
            <a:r>
              <a:rPr lang="vi-VN" sz="1800" dirty="0">
                <a:solidFill>
                  <a:srgbClr val="333333"/>
                </a:solidFill>
                <a:latin typeface="Roboto"/>
              </a:rPr>
              <a:t/>
            </a:r>
            <a:br>
              <a:rPr lang="vi-VN" sz="1800" dirty="0">
                <a:solidFill>
                  <a:srgbClr val="333333"/>
                </a:solidFill>
                <a:latin typeface="Roboto"/>
              </a:rPr>
            </a:b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-    </a:t>
            </a:r>
            <a:r>
              <a:rPr lang="vi-VN" sz="1800" dirty="0" smtClean="0">
                <a:solidFill>
                  <a:srgbClr val="333333"/>
                </a:solidFill>
                <a:latin typeface="Roboto"/>
              </a:rPr>
              <a:t>Các </a:t>
            </a:r>
            <a:r>
              <a:rPr lang="vi-VN" sz="1800" dirty="0">
                <a:solidFill>
                  <a:srgbClr val="333333"/>
                </a:solidFill>
                <a:latin typeface="Roboto"/>
              </a:rPr>
              <a:t>trình duyệt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sử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dụng</a:t>
            </a:r>
            <a:r>
              <a:rPr lang="vi-VN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vi-VN" sz="1800" dirty="0">
                <a:solidFill>
                  <a:srgbClr val="333333"/>
                </a:solidFill>
                <a:latin typeface="Roboto"/>
              </a:rPr>
              <a:t>các thẻ HTML </a:t>
            </a:r>
            <a:r>
              <a:rPr lang="vi-VN" sz="1800" dirty="0" smtClean="0">
                <a:solidFill>
                  <a:srgbClr val="333333"/>
                </a:solidFill>
                <a:latin typeface="Roboto"/>
              </a:rPr>
              <a:t>để </a:t>
            </a:r>
            <a:r>
              <a:rPr lang="vi-VN" sz="1800" dirty="0">
                <a:solidFill>
                  <a:srgbClr val="333333"/>
                </a:solidFill>
                <a:latin typeface="Roboto"/>
              </a:rPr>
              <a:t>quyết định hiển thị nội dung theo cách </a:t>
            </a:r>
            <a:r>
              <a:rPr lang="vi-VN" sz="1800" dirty="0" smtClean="0">
                <a:solidFill>
                  <a:srgbClr val="333333"/>
                </a:solidFill>
                <a:latin typeface="Roboto"/>
              </a:rPr>
              <a:t>nào</a:t>
            </a:r>
            <a:endParaRPr lang="en-US" sz="1800" dirty="0" smtClean="0">
              <a:solidFill>
                <a:srgbClr val="333333"/>
              </a:solidFill>
              <a:latin typeface="Roboto"/>
            </a:endParaRPr>
          </a:p>
          <a:p>
            <a:pPr lvl="2"/>
            <a:endParaRPr lang="en-US" sz="1800" dirty="0">
              <a:solidFill>
                <a:srgbClr val="333333"/>
              </a:solidFill>
              <a:latin typeface="Roboto"/>
            </a:endParaRPr>
          </a:p>
          <a:p>
            <a:pPr lvl="2"/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-    KHÔNG PHẢI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là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ngôn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ngữ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lập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trình</a:t>
            </a:r>
            <a:endParaRPr lang="en-US" sz="1800" dirty="0" smtClean="0">
              <a:solidFill>
                <a:srgbClr val="333333"/>
              </a:solidFill>
              <a:latin typeface="Roboto"/>
            </a:endParaRPr>
          </a:p>
          <a:p>
            <a:pPr lvl="2"/>
            <a:r>
              <a:rPr lang="vi-VN" dirty="0">
                <a:solidFill>
                  <a:srgbClr val="333333"/>
                </a:solidFill>
                <a:latin typeface="Roboto"/>
              </a:rPr>
              <a:t/>
            </a:r>
            <a:br>
              <a:rPr lang="vi-VN" dirty="0">
                <a:solidFill>
                  <a:srgbClr val="333333"/>
                </a:solidFill>
                <a:latin typeface="Roboto"/>
              </a:rPr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54" y="1599820"/>
            <a:ext cx="6170022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8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LÀ GÌ 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7153" y="1443841"/>
            <a:ext cx="457200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vi-VN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CSS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:</a:t>
            </a:r>
            <a:r>
              <a:rPr lang="vi-VN" sz="2000" dirty="0" smtClean="0">
                <a:latin typeface="Roboto"/>
              </a:rPr>
              <a:t> </a:t>
            </a:r>
            <a:r>
              <a:rPr lang="vi-VN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Cascading 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Style </a:t>
            </a:r>
            <a:r>
              <a:rPr lang="vi-VN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Sheet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Roboto"/>
            </a:endParaRPr>
          </a:p>
          <a:p>
            <a:pPr lvl="2"/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Roboto"/>
            </a:endParaRPr>
          </a:p>
          <a:p>
            <a:pPr marL="285750" lvl="2" indent="-285750">
              <a:buFontTx/>
              <a:buChar char="-"/>
            </a:pPr>
            <a:r>
              <a:rPr lang="en-US" sz="1800" dirty="0" smtClean="0">
                <a:latin typeface="Roboto"/>
              </a:rPr>
              <a:t>D</a:t>
            </a:r>
            <a:r>
              <a:rPr lang="vi-VN" sz="1800" dirty="0" smtClean="0">
                <a:latin typeface="Roboto"/>
              </a:rPr>
              <a:t>ùng </a:t>
            </a:r>
            <a:r>
              <a:rPr lang="vi-VN" sz="1800" dirty="0">
                <a:latin typeface="Roboto"/>
              </a:rPr>
              <a:t>để tạo bố cục, trang trí, thiết lập màu </a:t>
            </a:r>
            <a:r>
              <a:rPr lang="vi-VN" sz="1800" dirty="0" smtClean="0">
                <a:latin typeface="Roboto"/>
              </a:rPr>
              <a:t>nền</a:t>
            </a:r>
            <a:r>
              <a:rPr lang="vi-VN" sz="1800" dirty="0">
                <a:latin typeface="Roboto"/>
              </a:rPr>
              <a:t>, màu chữ, kích thước... cho trang </a:t>
            </a:r>
            <a:r>
              <a:rPr lang="vi-VN" sz="1800" dirty="0" smtClean="0">
                <a:latin typeface="Roboto"/>
              </a:rPr>
              <a:t>web</a:t>
            </a:r>
            <a:endParaRPr lang="en-US" sz="1800" dirty="0" smtClean="0">
              <a:latin typeface="Roboto"/>
            </a:endParaRPr>
          </a:p>
          <a:p>
            <a:pPr marL="285750" lvl="2" indent="-285750">
              <a:buFontTx/>
              <a:buChar char="-"/>
            </a:pPr>
            <a:endParaRPr lang="en-US" sz="1800" dirty="0" smtClean="0">
              <a:latin typeface="Roboto"/>
            </a:endParaRPr>
          </a:p>
          <a:p>
            <a:pPr marL="285750" lvl="2" indent="-285750">
              <a:buFontTx/>
              <a:buChar char="-"/>
            </a:pP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KHÔNG PHẢI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là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ngôn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ngữ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lập</a:t>
            </a:r>
            <a:r>
              <a:rPr lang="en-US" sz="18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Roboto"/>
              </a:rPr>
              <a:t>trình</a:t>
            </a:r>
            <a:r>
              <a:rPr lang="vi-VN" dirty="0">
                <a:solidFill>
                  <a:srgbClr val="333333"/>
                </a:solidFill>
                <a:latin typeface="Roboto"/>
              </a:rPr>
              <a:t/>
            </a:r>
            <a:br>
              <a:rPr lang="vi-VN" dirty="0">
                <a:solidFill>
                  <a:srgbClr val="333333"/>
                </a:solidFill>
                <a:latin typeface="Roboto"/>
              </a:rPr>
            </a:br>
            <a:endParaRPr lang="en-US" dirty="0">
              <a:latin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147" y="1443841"/>
            <a:ext cx="5372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1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HTML 5 là gì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259" y="171450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8367" y="3165136"/>
            <a:ext cx="398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Version 5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của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 HTML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74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&amp; CSS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0585" y="1336120"/>
            <a:ext cx="979463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Một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số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điểm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khác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biệt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của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 HTML5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với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 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444444"/>
                </a:solidFill>
                <a:latin typeface="Roboto"/>
              </a:rPr>
              <a:t>Hỗ</a:t>
            </a:r>
            <a:r>
              <a:rPr lang="en-US" b="1" dirty="0" smtClean="0">
                <a:solidFill>
                  <a:srgbClr val="444444"/>
                </a:solidFill>
                <a:latin typeface="Roboto"/>
              </a:rPr>
              <a:t> </a:t>
            </a:r>
            <a:r>
              <a:rPr lang="vi-VN" b="1" dirty="0" smtClean="0">
                <a:solidFill>
                  <a:srgbClr val="444444"/>
                </a:solidFill>
                <a:latin typeface="Roboto"/>
              </a:rPr>
              <a:t>trợ </a:t>
            </a:r>
            <a:r>
              <a:rPr lang="vi-VN" b="1" dirty="0">
                <a:solidFill>
                  <a:srgbClr val="444444"/>
                </a:solidFill>
                <a:latin typeface="Roboto"/>
              </a:rPr>
              <a:t>cho nhiều ứng dụng </a:t>
            </a:r>
            <a:r>
              <a:rPr lang="vi-VN" b="1" dirty="0" smtClean="0">
                <a:solidFill>
                  <a:srgbClr val="444444"/>
                </a:solidFill>
                <a:latin typeface="Roboto"/>
              </a:rPr>
              <a:t>hơn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 </a:t>
            </a:r>
            <a:r>
              <a:rPr lang="vi-VN" dirty="0">
                <a:solidFill>
                  <a:srgbClr val="444444"/>
                </a:solidFill>
                <a:latin typeface="Roboto"/>
              </a:rPr>
              <a:t>như SVG, 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canvas… </a:t>
            </a:r>
            <a:endParaRPr lang="en-US" dirty="0" smtClean="0">
              <a:solidFill>
                <a:srgbClr val="444444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solidFill>
                  <a:srgbClr val="444444"/>
                </a:solidFill>
                <a:latin typeface="Roboto"/>
              </a:rPr>
              <a:t>Lưu dữ liệu tạm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: </a:t>
            </a:r>
            <a:r>
              <a:rPr lang="vi-VN" b="1" dirty="0" smtClean="0">
                <a:solidFill>
                  <a:srgbClr val="444444"/>
                </a:solidFill>
                <a:latin typeface="Roboto"/>
              </a:rPr>
              <a:t>HTML5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 sử dụng web </a:t>
            </a:r>
            <a:r>
              <a:rPr lang="vi-VN" b="1" dirty="0" smtClean="0">
                <a:solidFill>
                  <a:srgbClr val="444444"/>
                </a:solidFill>
                <a:latin typeface="Roboto"/>
              </a:rPr>
              <a:t>SQL databases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, </a:t>
            </a:r>
            <a:r>
              <a:rPr lang="vi-VN" b="1" dirty="0" smtClean="0">
                <a:solidFill>
                  <a:srgbClr val="444444"/>
                </a:solidFill>
                <a:latin typeface="Roboto"/>
              </a:rPr>
              <a:t>application cache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 còn HTML chỉ dùng cache của trình duyệt.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solidFill>
                  <a:srgbClr val="444444"/>
                </a:solidFill>
                <a:latin typeface="Roboto"/>
              </a:rPr>
              <a:t>JavaScript </a:t>
            </a:r>
            <a:r>
              <a:rPr lang="vi-VN" b="1" dirty="0">
                <a:solidFill>
                  <a:srgbClr val="444444"/>
                </a:solidFill>
                <a:latin typeface="Roboto"/>
              </a:rPr>
              <a:t>chạy trong web </a:t>
            </a:r>
            <a:r>
              <a:rPr lang="vi-VN" b="1" dirty="0" smtClean="0">
                <a:solidFill>
                  <a:srgbClr val="444444"/>
                </a:solidFill>
                <a:latin typeface="Roboto"/>
              </a:rPr>
              <a:t>browser</a:t>
            </a:r>
            <a:endParaRPr lang="en-US" dirty="0">
              <a:solidFill>
                <a:srgbClr val="444444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444444"/>
                </a:solidFill>
                <a:latin typeface="Roboto"/>
              </a:rPr>
              <a:t>Hỗ</a:t>
            </a:r>
            <a:r>
              <a:rPr lang="en-US" b="1" dirty="0" smtClean="0">
                <a:solidFill>
                  <a:srgbClr val="444444"/>
                </a:solidFill>
                <a:latin typeface="Roboto"/>
              </a:rPr>
              <a:t> </a:t>
            </a:r>
            <a:r>
              <a:rPr lang="en-US" b="1" dirty="0" err="1" smtClean="0">
                <a:solidFill>
                  <a:srgbClr val="444444"/>
                </a:solidFill>
                <a:latin typeface="Roboto"/>
              </a:rPr>
              <a:t>trợ</a:t>
            </a:r>
            <a:r>
              <a:rPr lang="en-US" b="1" dirty="0" smtClean="0">
                <a:solidFill>
                  <a:srgbClr val="444444"/>
                </a:solidFill>
                <a:latin typeface="Roboto"/>
              </a:rPr>
              <a:t> s</a:t>
            </a:r>
            <a:r>
              <a:rPr lang="vi-VN" b="1" dirty="0" smtClean="0">
                <a:solidFill>
                  <a:srgbClr val="444444"/>
                </a:solidFill>
                <a:latin typeface="Roboto"/>
              </a:rPr>
              <a:t>ử </a:t>
            </a:r>
            <a:r>
              <a:rPr lang="vi-VN" b="1" dirty="0">
                <a:solidFill>
                  <a:srgbClr val="444444"/>
                </a:solidFill>
                <a:latin typeface="Roboto"/>
              </a:rPr>
              <a:t>dụng MathML </a:t>
            </a:r>
            <a:r>
              <a:rPr lang="vi-VN" b="1" dirty="0" smtClean="0">
                <a:solidFill>
                  <a:srgbClr val="444444"/>
                </a:solidFill>
                <a:latin typeface="Roboto"/>
              </a:rPr>
              <a:t>và SVG</a:t>
            </a:r>
            <a:endParaRPr lang="en-US" dirty="0" smtClean="0">
              <a:solidFill>
                <a:srgbClr val="444444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solidFill>
                  <a:srgbClr val="444444"/>
                </a:solidFill>
                <a:latin typeface="Roboto"/>
              </a:rPr>
              <a:t>Các </a:t>
            </a:r>
            <a:r>
              <a:rPr lang="vi-VN" b="1" dirty="0" smtClean="0">
                <a:solidFill>
                  <a:srgbClr val="444444"/>
                </a:solidFill>
                <a:latin typeface="Roboto"/>
              </a:rPr>
              <a:t>element</a:t>
            </a:r>
            <a:r>
              <a:rPr lang="en-US" b="1" dirty="0" smtClean="0">
                <a:solidFill>
                  <a:srgbClr val="444444"/>
                </a:solidFill>
                <a:latin typeface="Roboto"/>
              </a:rPr>
              <a:t>: </a:t>
            </a:r>
            <a:r>
              <a:rPr lang="en-US" dirty="0" err="1" smtClean="0">
                <a:solidFill>
                  <a:srgbClr val="444444"/>
                </a:solidFill>
                <a:latin typeface="Roboto"/>
              </a:rPr>
              <a:t>Thêm</a:t>
            </a:r>
            <a:r>
              <a:rPr lang="en-US" dirty="0" smtClean="0">
                <a:solidFill>
                  <a:srgbClr val="444444"/>
                </a:solidFill>
                <a:latin typeface="Roboto"/>
              </a:rPr>
              <a:t> 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mới</a:t>
            </a:r>
            <a:r>
              <a:rPr lang="en-US" dirty="0" smtClean="0">
                <a:solidFill>
                  <a:srgbClr val="444444"/>
                </a:solidFill>
                <a:latin typeface="Roboto"/>
              </a:rPr>
              <a:t> 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audio</a:t>
            </a:r>
            <a:r>
              <a:rPr lang="vi-VN" dirty="0">
                <a:solidFill>
                  <a:srgbClr val="444444"/>
                </a:solidFill>
                <a:latin typeface="Roboto"/>
              </a:rPr>
              <a:t>, command, 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footer</a:t>
            </a:r>
            <a:r>
              <a:rPr lang="vi-VN" dirty="0">
                <a:solidFill>
                  <a:srgbClr val="444444"/>
                </a:solidFill>
                <a:latin typeface="Roboto"/>
              </a:rPr>
              <a:t>, header, 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canvas, </a:t>
            </a:r>
            <a:r>
              <a:rPr lang="vi-VN" dirty="0">
                <a:solidFill>
                  <a:srgbClr val="444444"/>
                </a:solidFill>
                <a:latin typeface="Roboto"/>
              </a:rPr>
              <a:t>nav, output, progress, rp, 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rt, section, </a:t>
            </a:r>
            <a:r>
              <a:rPr lang="vi-VN" dirty="0">
                <a:solidFill>
                  <a:srgbClr val="444444"/>
                </a:solidFill>
                <a:latin typeface="Roboto"/>
              </a:rPr>
              <a:t>video… </a:t>
            </a:r>
            <a:r>
              <a:rPr lang="en-US" smtClean="0">
                <a:solidFill>
                  <a:srgbClr val="444444"/>
                </a:solidFill>
                <a:latin typeface="Roboto"/>
              </a:rPr>
              <a:t>             B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ỏ </a:t>
            </a:r>
            <a:r>
              <a:rPr lang="vi-VN" dirty="0">
                <a:solidFill>
                  <a:srgbClr val="444444"/>
                </a:solidFill>
                <a:latin typeface="Roboto"/>
              </a:rPr>
              <a:t>các elements lỗi thời trong HTML như 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isindex, </a:t>
            </a:r>
            <a:r>
              <a:rPr lang="vi-VN" dirty="0">
                <a:solidFill>
                  <a:srgbClr val="444444"/>
                </a:solidFill>
                <a:latin typeface="Roboto"/>
              </a:rPr>
              <a:t>dir, font, frame, frameset, big, 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center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</a:t>
            </a:r>
            <a:r>
              <a:rPr lang="vi-VN" dirty="0" smtClean="0">
                <a:solidFill>
                  <a:srgbClr val="444444"/>
                </a:solidFill>
                <a:latin typeface="Roboto"/>
              </a:rPr>
              <a:t>….</a:t>
            </a:r>
            <a:endParaRPr lang="vi-VN" dirty="0">
              <a:solidFill>
                <a:srgbClr val="444444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457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CA-Slide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422</Words>
  <Application>Microsoft Office PowerPoint</Application>
  <PresentationFormat>Custom</PresentationFormat>
  <Paragraphs>159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VTCA-SlideTheme</vt:lpstr>
      <vt:lpstr>HTML &amp; CSS</vt:lpstr>
      <vt:lpstr>TỔNG QUAN</vt:lpstr>
      <vt:lpstr>PHƯƠNG PHÁP ĐÀO TẠO</vt:lpstr>
      <vt:lpstr>CHƯƠNG TRÌNH ĐÀO TẠO</vt:lpstr>
      <vt:lpstr>CHƯƠNG TRÌNH ĐÀO TẠO</vt:lpstr>
      <vt:lpstr>HTML LÀ GÌ ?</vt:lpstr>
      <vt:lpstr>CSS LÀ GÌ ?</vt:lpstr>
      <vt:lpstr>HTML5</vt:lpstr>
      <vt:lpstr>HTML5</vt:lpstr>
      <vt:lpstr>HTML5</vt:lpstr>
      <vt:lpstr>CSS</vt:lpstr>
      <vt:lpstr>CSS</vt:lpstr>
      <vt:lpstr>PRACTISE – CREATE</vt:lpstr>
      <vt:lpstr>PRACTISE - Navigation</vt:lpstr>
      <vt:lpstr>PRACTISE – Carousel Slide</vt:lpstr>
      <vt:lpstr>PRACTISE – Information</vt:lpstr>
      <vt:lpstr>PRACTISE – Information</vt:lpstr>
      <vt:lpstr>PRACTISE – Information</vt:lpstr>
      <vt:lpstr>PRACTISE – Footer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 .NET</dc:title>
  <dc:creator>Thanh Van</dc:creator>
  <cp:lastModifiedBy>HP</cp:lastModifiedBy>
  <cp:revision>213</cp:revision>
  <dcterms:created xsi:type="dcterms:W3CDTF">2019-05-17T12:57:33Z</dcterms:created>
  <dcterms:modified xsi:type="dcterms:W3CDTF">2020-07-18T05:01:54Z</dcterms:modified>
</cp:coreProperties>
</file>