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9"/>
  </p:notesMasterIdLst>
  <p:sldIdLst>
    <p:sldId id="256" r:id="rId2"/>
    <p:sldId id="257" r:id="rId3"/>
    <p:sldId id="273" r:id="rId4"/>
    <p:sldId id="286" r:id="rId5"/>
    <p:sldId id="285" r:id="rId6"/>
    <p:sldId id="276" r:id="rId7"/>
    <p:sldId id="277" r:id="rId8"/>
    <p:sldId id="279" r:id="rId9"/>
    <p:sldId id="278" r:id="rId10"/>
    <p:sldId id="281" r:id="rId11"/>
    <p:sldId id="288" r:id="rId12"/>
    <p:sldId id="290" r:id="rId13"/>
    <p:sldId id="287" r:id="rId14"/>
    <p:sldId id="280" r:id="rId15"/>
    <p:sldId id="289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0664" autoAdjust="0"/>
  </p:normalViewPr>
  <p:slideViewPr>
    <p:cSldViewPr snapToGrid="0">
      <p:cViewPr varScale="1">
        <p:scale>
          <a:sx n="51" d="100"/>
          <a:sy n="51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9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offline: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K-fold Cross Validation.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fold k = 10.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Precision, Recall, F-Measure, NDCG, RMSE, MAP, MRR.</a:t>
            </a:r>
            <a:endParaRPr lang="vi-VN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chạy</a:t>
            </a:r>
            <a:r>
              <a:rPr lang="en-US" dirty="0"/>
              <a:t> 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đ</a:t>
            </a:r>
            <a:r>
              <a:rPr lang="vi-VN" dirty="0"/>
              <a:t>ược đánh giá là tốt nhất từ thực nghiệm offline -&gt; lấy kết quả khuyến nghị để khảo sát người dùng.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 sử dụng: Precision, NDCG, RMSE, MAP, MRR </a:t>
            </a:r>
            <a:r>
              <a:rPr lang="en-US" dirty="0"/>
              <a:t>(</a:t>
            </a:r>
            <a:r>
              <a:rPr lang="vi-VN" dirty="0"/>
              <a:t>nguyên nhân: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Recall </a:t>
            </a:r>
            <a:r>
              <a:rPr lang="en-US" dirty="0" err="1"/>
              <a:t>và</a:t>
            </a:r>
            <a:r>
              <a:rPr lang="en-US" dirty="0"/>
              <a:t> F-Measure)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84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1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en-US" dirty="0"/>
              <a:t> mat </a:t>
            </a:r>
            <a:r>
              <a:rPr lang="en-US" dirty="0" err="1"/>
              <a:t>kien</a:t>
            </a:r>
            <a:r>
              <a:rPr lang="en-US" dirty="0"/>
              <a:t> </a:t>
            </a:r>
            <a:r>
              <a:rPr lang="en-US" dirty="0" err="1"/>
              <a:t>thuc</a:t>
            </a:r>
            <a:r>
              <a:rPr lang="en-US" dirty="0"/>
              <a:t> hoc dc </a:t>
            </a:r>
            <a:r>
              <a:rPr lang="en-US" dirty="0" err="1"/>
              <a:t>gi</a:t>
            </a:r>
            <a:r>
              <a:rPr lang="en-US" dirty="0"/>
              <a:t>?</a:t>
            </a:r>
          </a:p>
          <a:p>
            <a:r>
              <a:rPr lang="en-US" dirty="0"/>
              <a:t>San </a:t>
            </a:r>
            <a:r>
              <a:rPr lang="en-US" dirty="0" err="1"/>
              <a:t>pham</a:t>
            </a:r>
            <a:r>
              <a:rPr lang="en-US" dirty="0"/>
              <a:t> co </a:t>
            </a:r>
            <a:r>
              <a:rPr lang="en-US" dirty="0" err="1"/>
              <a:t>duoc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/>
              <a:t>Hoc </a:t>
            </a:r>
            <a:r>
              <a:rPr lang="en-US" dirty="0" err="1"/>
              <a:t>thuat</a:t>
            </a:r>
            <a:r>
              <a:rPr lang="en-US" dirty="0"/>
              <a:t> co </a:t>
            </a:r>
            <a:r>
              <a:rPr lang="en-US" dirty="0" err="1"/>
              <a:t>duocj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4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8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90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1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Vì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kiên</a:t>
            </a:r>
            <a:r>
              <a:rPr lang="en-US" dirty="0"/>
              <a:t> </a:t>
            </a:r>
            <a:r>
              <a:rPr lang="en-US" dirty="0" err="1"/>
              <a:t>nhẫn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CF, CB, Hybrid, </a:t>
            </a:r>
            <a:r>
              <a:rPr lang="en-US" dirty="0" err="1"/>
              <a:t>vậy</a:t>
            </a:r>
            <a:r>
              <a:rPr lang="en-US" dirty="0"/>
              <a:t> pp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framework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endParaRPr lang="en-US" dirty="0"/>
          </a:p>
          <a:p>
            <a:r>
              <a:rPr lang="en-US" dirty="0" err="1"/>
              <a:t>Phạm</a:t>
            </a:r>
            <a:r>
              <a:rPr lang="en-US" dirty="0"/>
              <a:t> vi: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=&gt;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dataset.</a:t>
            </a:r>
            <a:endParaRPr lang="vi-VN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 crawler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-&gt; đ</a:t>
            </a:r>
            <a:r>
              <a:rPr lang="vi-VN" dirty="0"/>
              <a:t>ưa lên website -&gt; mời người dùng tham gia đánh giá</a:t>
            </a:r>
          </a:p>
          <a:p>
            <a:r>
              <a:rPr lang="vi-VN" dirty="0"/>
              <a:t>Kích thước: </a:t>
            </a:r>
            <a:r>
              <a:rPr lang="en-US" dirty="0"/>
              <a:t>4475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, 59 ng</a:t>
            </a:r>
            <a:r>
              <a:rPr lang="vi-VN" dirty="0"/>
              <a:t>ười dùng,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8576</a:t>
            </a:r>
            <a:r>
              <a:rPr lang="vi-VN" dirty="0"/>
              <a:t> bộ dữ liệu </a:t>
            </a:r>
            <a:r>
              <a:rPr lang="en-US" noProof="0" dirty="0" err="1"/>
              <a:t>gán</a:t>
            </a:r>
            <a:r>
              <a:rPr lang="vi-VN" dirty="0"/>
              <a:t> nhãn.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 </a:t>
            </a:r>
            <a:r>
              <a:rPr lang="en-US" dirty="0" err="1"/>
              <a:t>nhằm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17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offline: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K-fold Cross Validation.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fold k = 10.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Precision, Recall, F-Measure, NDCG, RMSE, MAP, MRR.</a:t>
            </a:r>
            <a:endParaRPr lang="vi-VN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chạy</a:t>
            </a:r>
            <a:r>
              <a:rPr lang="en-US" dirty="0"/>
              <a:t> 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đ</a:t>
            </a:r>
            <a:r>
              <a:rPr lang="vi-VN" dirty="0"/>
              <a:t>ược đánh giá là tốt nhất từ thực nghiệm offline -&gt; lấy kết quả khuyến nghị để khảo sát người dùng.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 sử dụng: Precision, NDCG, RMSE, MAP, MRR </a:t>
            </a:r>
            <a:r>
              <a:rPr lang="en-US" dirty="0"/>
              <a:t>(</a:t>
            </a:r>
            <a:r>
              <a:rPr lang="vi-VN" dirty="0"/>
              <a:t>nguyên nhân: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Recall </a:t>
            </a:r>
            <a:r>
              <a:rPr lang="en-US" dirty="0" err="1"/>
              <a:t>và</a:t>
            </a:r>
            <a:r>
              <a:rPr lang="en-US" dirty="0"/>
              <a:t> F-Measure)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0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67" y="424543"/>
            <a:ext cx="9253804" cy="24003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FRAMEWORK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MỘT SỐ THUẬT TOÁN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082" y="3816626"/>
            <a:ext cx="8791575" cy="2437217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Giảng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TS.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Huỳnh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Ngọc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Tín</a:t>
            </a:r>
            <a:endParaRPr lang="en-US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Trần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Minh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Luận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12520248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Nguyễn Thanh Anh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Tuyên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- 12520492</a:t>
            </a:r>
            <a:endParaRPr lang="vi-VN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VÀ ĐÁNH GIÁ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0938" y="1424465"/>
            <a:ext cx="1800376" cy="1841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93660" y="1424465"/>
            <a:ext cx="10462020" cy="1359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4475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59 ng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ười dùng,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8576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dữ liệu gán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3660" y="2783840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74775" y="3591866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offline: K-fold Cross-validation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74775" y="4379572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3660" y="5167278"/>
            <a:ext cx="10462020" cy="1396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Precision, Recall, F-Measure, NDCG, RMSE, MRR, MAP</a:t>
            </a:r>
          </a:p>
        </p:txBody>
      </p:sp>
    </p:spTree>
    <p:extLst>
      <p:ext uri="{BB962C8B-B14F-4D97-AF65-F5344CB8AC3E}">
        <p14:creationId xmlns:p14="http://schemas.microsoft.com/office/powerpoint/2010/main" val="25488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005545" cy="734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23359"/>
              </p:ext>
            </p:extLst>
          </p:nvPr>
        </p:nvGraphicFramePr>
        <p:xfrm>
          <a:off x="550938" y="1424465"/>
          <a:ext cx="10604744" cy="5335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805">
                  <a:extLst>
                    <a:ext uri="{9D8B030D-6E8A-4147-A177-3AD203B41FA5}">
                      <a16:colId xmlns:a16="http://schemas.microsoft.com/office/drawing/2014/main" val="4256393521"/>
                    </a:ext>
                  </a:extLst>
                </a:gridCol>
                <a:gridCol w="2217339">
                  <a:extLst>
                    <a:ext uri="{9D8B030D-6E8A-4147-A177-3AD203B41FA5}">
                      <a16:colId xmlns:a16="http://schemas.microsoft.com/office/drawing/2014/main" val="2581601006"/>
                    </a:ext>
                  </a:extLst>
                </a:gridCol>
                <a:gridCol w="1678620">
                  <a:extLst>
                    <a:ext uri="{9D8B030D-6E8A-4147-A177-3AD203B41FA5}">
                      <a16:colId xmlns:a16="http://schemas.microsoft.com/office/drawing/2014/main" val="369413516"/>
                    </a:ext>
                  </a:extLst>
                </a:gridCol>
                <a:gridCol w="1678620">
                  <a:extLst>
                    <a:ext uri="{9D8B030D-6E8A-4147-A177-3AD203B41FA5}">
                      <a16:colId xmlns:a16="http://schemas.microsoft.com/office/drawing/2014/main" val="1087716548"/>
                    </a:ext>
                  </a:extLst>
                </a:gridCol>
                <a:gridCol w="1440028">
                  <a:extLst>
                    <a:ext uri="{9D8B030D-6E8A-4147-A177-3AD203B41FA5}">
                      <a16:colId xmlns:a16="http://schemas.microsoft.com/office/drawing/2014/main" val="4058516146"/>
                    </a:ext>
                  </a:extLst>
                </a:gridCol>
                <a:gridCol w="1438332">
                  <a:extLst>
                    <a:ext uri="{9D8B030D-6E8A-4147-A177-3AD203B41FA5}">
                      <a16:colId xmlns:a16="http://schemas.microsoft.com/office/drawing/2014/main" val="512656412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NDCG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824535"/>
                  </a:ext>
                </a:extLst>
              </a:tr>
              <a:tr h="20435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based - 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Euclidean Distance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0.589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5161162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2.445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4469686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0.372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0.556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0.604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0.498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4410395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>
            <a:cxnSpLocks/>
          </p:cNvCxnSpPr>
          <p:nvPr/>
        </p:nvCxnSpPr>
        <p:spPr>
          <a:xfrm>
            <a:off x="550938" y="1424465"/>
            <a:ext cx="2131302" cy="1806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1"/>
            <a:ext cx="8741386" cy="1102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ĐỊNH VÀ BÀN LUẬN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0938" y="1424465"/>
            <a:ext cx="1800376" cy="1841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174774" y="2212016"/>
            <a:ext cx="9933700" cy="1156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Content-based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6060" y="1424464"/>
            <a:ext cx="9933700" cy="841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74774" y="4155743"/>
            <a:ext cx="9933700" cy="84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46060" y="3368192"/>
            <a:ext cx="9933700" cy="841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270943" y="338583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4940" y="1245787"/>
            <a:ext cx="10462020" cy="2128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64940" y="3567999"/>
            <a:ext cx="10462020" cy="1655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3662" y="1535838"/>
            <a:ext cx="10801652" cy="1428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3662" y="3507230"/>
            <a:ext cx="10801652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8814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 CHÍNH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581150"/>
            <a:ext cx="986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– An Introduction </a:t>
            </a:r>
          </a:p>
          <a:p>
            <a:r>
              <a:rPr lang="de-D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Dietmar Jannach, Markus Zanke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781300"/>
            <a:ext cx="98679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399" y="4427726"/>
            <a:ext cx="986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(statistics) [Online]. Available: http://en.wikipedia.org/wiki/Cross-validation_(statistics). [Accessed 25 10 2016].</a:t>
            </a:r>
          </a:p>
        </p:txBody>
      </p:sp>
    </p:spTree>
    <p:extLst>
      <p:ext uri="{BB962C8B-B14F-4D97-AF65-F5344CB8AC3E}">
        <p14:creationId xmlns:p14="http://schemas.microsoft.com/office/powerpoint/2010/main" val="125169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video-marketing Video Marketing: How To Increase The Visibility Of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45" y="2019300"/>
            <a:ext cx="4351782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262743"/>
            <a:ext cx="8229600" cy="44359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3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en-US" sz="12600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4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gray">
          <a:xfrm>
            <a:off x="3020786" y="44140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3020786" y="35758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3020786" y="27376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3020786" y="1897820"/>
            <a:ext cx="5073650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gray">
          <a:xfrm>
            <a:off x="2941411" y="1881661"/>
            <a:ext cx="523875" cy="525745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gray">
          <a:xfrm>
            <a:off x="3023793" y="1847813"/>
            <a:ext cx="32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gray">
          <a:xfrm>
            <a:off x="2941411" y="2721735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gray">
          <a:xfrm>
            <a:off x="3030309" y="2665750"/>
            <a:ext cx="346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gray">
          <a:xfrm>
            <a:off x="2941411" y="35599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hlink">
                  <a:shade val="30000"/>
                  <a:satMod val="115000"/>
                </a:schemeClr>
              </a:gs>
              <a:gs pos="50000">
                <a:schemeClr val="hlink">
                  <a:shade val="67500"/>
                  <a:satMod val="115000"/>
                </a:schemeClr>
              </a:gs>
              <a:gs pos="100000">
                <a:schemeClr val="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gray">
          <a:xfrm>
            <a:off x="3046185" y="3486405"/>
            <a:ext cx="314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gray">
          <a:xfrm>
            <a:off x="2941411" y="43981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folHlink">
                  <a:shade val="30000"/>
                  <a:satMod val="115000"/>
                </a:schemeClr>
              </a:gs>
              <a:gs pos="50000">
                <a:schemeClr val="folHlink">
                  <a:shade val="67500"/>
                  <a:satMod val="115000"/>
                </a:schemeClr>
              </a:gs>
              <a:gs pos="100000">
                <a:schemeClr val="fol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gray">
          <a:xfrm>
            <a:off x="3016943" y="4363299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3516086" y="1918457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gray">
          <a:xfrm>
            <a:off x="3516086" y="27582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vi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gray">
          <a:xfrm>
            <a:off x="3516086" y="35964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ợc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gray">
          <a:xfrm>
            <a:off x="3516086" y="4471451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&amp; H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gray">
          <a:xfrm>
            <a:off x="3020786" y="5229982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gray">
          <a:xfrm>
            <a:off x="2941411" y="5214111"/>
            <a:ext cx="523875" cy="525463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gray">
          <a:xfrm>
            <a:off x="3023794" y="5181943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gray">
          <a:xfrm>
            <a:off x="3595461" y="5181943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 THIỆU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035051" y="1483525"/>
            <a:ext cx="7518098" cy="779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35051" y="2309665"/>
            <a:ext cx="7518098" cy="779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 descr="Information-Overload.jpg (690×34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572" y="3261326"/>
            <a:ext cx="3403076" cy="16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86884" y="5163273"/>
            <a:ext cx="8690516" cy="13851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 THIỆU 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035050" y="1625349"/>
            <a:ext cx="9124950" cy="1382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AEAAQAAAAAAAASkAAAAJDE4MjNhNmNiLTg3NjktNGJjZC04NmE3LWI1NTM4YWY0YjQxZQ.png (698×4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3791107"/>
            <a:ext cx="3461626" cy="269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based.png (1520×83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03" y="3791106"/>
            <a:ext cx="3559982" cy="269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-What-is-a-Recommendation-Engine-Hybrid-Recommender-Systems.jpg (635×44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556" y="3791107"/>
            <a:ext cx="3290888" cy="269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6219" y="3007360"/>
            <a:ext cx="4014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5340" y="3033095"/>
            <a:ext cx="2992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19010" y="3062714"/>
            <a:ext cx="1525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</a:p>
        </p:txBody>
      </p:sp>
      <p:sp>
        <p:nvSpPr>
          <p:cNvPr id="6" name="Thought Bubble: Cloud 5"/>
          <p:cNvSpPr/>
          <p:nvPr/>
        </p:nvSpPr>
        <p:spPr>
          <a:xfrm>
            <a:off x="1333500" y="1143000"/>
            <a:ext cx="7940502" cy="4533900"/>
          </a:xfrm>
          <a:prstGeom prst="cloudCallout">
            <a:avLst>
              <a:gd name="adj1" fmla="val -38346"/>
              <a:gd name="adj2" fmla="val 6628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Thuật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toán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tốt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nhất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bài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toán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khuyến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nghị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làm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94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10" grpId="0"/>
      <p:bldP spid="11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&amp; PHẠM VI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74787" y="3412672"/>
            <a:ext cx="10148509" cy="2703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vi: </a:t>
            </a: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4788" y="1653270"/>
            <a:ext cx="10148509" cy="1428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framework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98928" y="1441539"/>
            <a:ext cx="5506453" cy="4924978"/>
            <a:chOff x="4799029" y="1466086"/>
            <a:chExt cx="2587625" cy="478231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4799029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ltGray">
            <a:xfrm>
              <a:off x="4910153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black">
            <a:xfrm>
              <a:off x="5256752" y="1531405"/>
              <a:ext cx="1528231" cy="388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DỮ LIỆU VÀ CÔNG CỤ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4870466" y="2166562"/>
              <a:ext cx="2506662" cy="32277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Dataset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cụ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hỗ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trợ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dataset</a:t>
              </a: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Framework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đánh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giá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thuật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toán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41852" y="1502997"/>
            <a:ext cx="5382299" cy="4830898"/>
            <a:chOff x="7562867" y="1466086"/>
            <a:chExt cx="2587625" cy="4782314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562867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ltGray">
            <a:xfrm>
              <a:off x="7702566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black">
            <a:xfrm>
              <a:off x="8105448" y="1516885"/>
              <a:ext cx="160037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KHOA HỌC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7612079" y="2293173"/>
              <a:ext cx="2506663" cy="32905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viên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nghiên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cứu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trẻ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UIT</a:t>
              </a: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vi-VN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xuất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9590124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VÀ CÔNG CỤ XÂY DỰNG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93660" y="1449160"/>
            <a:ext cx="9077781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93659" y="3734870"/>
            <a:ext cx="10071240" cy="171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dataset: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40.000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59 ng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ười dùng,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8576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dữ liệu gán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93660" y="2349128"/>
            <a:ext cx="10071239" cy="1385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JobCrawler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Website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FRAMEWORK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5413" y="1034967"/>
            <a:ext cx="10066747" cy="5627090"/>
            <a:chOff x="0" y="0"/>
            <a:chExt cx="6238655" cy="4945811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0"/>
              <a:ext cx="6238655" cy="4945811"/>
              <a:chOff x="0" y="0"/>
              <a:chExt cx="6238655" cy="494581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6238655" cy="4945811"/>
                <a:chOff x="0" y="0"/>
                <a:chExt cx="6238655" cy="4945811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0" y="0"/>
                  <a:ext cx="6238655" cy="4945811"/>
                  <a:chOff x="0" y="0"/>
                  <a:chExt cx="6238655" cy="4945811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0" y="3745661"/>
                    <a:ext cx="5048250" cy="1200150"/>
                    <a:chOff x="0" y="-1759789"/>
                    <a:chExt cx="5495925" cy="1200150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0" y="-1759789"/>
                      <a:ext cx="5495925" cy="120015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" name="Can 50"/>
                    <p:cNvSpPr/>
                    <p:nvPr/>
                  </p:nvSpPr>
                  <p:spPr>
                    <a:xfrm>
                      <a:off x="1564751" y="-1638300"/>
                      <a:ext cx="1318374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SYSTEM DB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4" name="Can 52"/>
                    <p:cNvSpPr/>
                    <p:nvPr/>
                  </p:nvSpPr>
                  <p:spPr>
                    <a:xfrm>
                      <a:off x="3565962" y="-1608230"/>
                      <a:ext cx="1143000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User DataSet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5105180" y="19050"/>
                    <a:ext cx="1133475" cy="4926761"/>
                    <a:chOff x="-220" y="0"/>
                    <a:chExt cx="1133475" cy="4411892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-220" y="0"/>
                      <a:ext cx="1133475" cy="4411892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6641" y="597072"/>
                      <a:ext cx="952500" cy="1060279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Spring MVC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66641" y="1749455"/>
                      <a:ext cx="952500" cy="988545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Mahout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6641" y="2813318"/>
                      <a:ext cx="952500" cy="885306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Hadoop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0" y="0"/>
                    <a:ext cx="5048250" cy="1869813"/>
                    <a:chOff x="0" y="0"/>
                    <a:chExt cx="5048250" cy="1133475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0" y="0"/>
                      <a:ext cx="5048250" cy="113347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52302" y="415729"/>
                      <a:ext cx="3960132" cy="6614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RecAlgEvaluationSystem</a:t>
                      </a:r>
                      <a:endParaRPr kumimoji="0" lang="en-US" sz="2000" b="0" i="0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0" y="1981200"/>
                    <a:ext cx="5048250" cy="1607388"/>
                    <a:chOff x="0" y="0"/>
                    <a:chExt cx="5048250" cy="1607388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0" y="0"/>
                      <a:ext cx="5048250" cy="160738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66700" y="485775"/>
                      <a:ext cx="199580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Dataset Analyzation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387618" y="485775"/>
                      <a:ext cx="239077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Experimental conduction &amp; evaluation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" name="Text Box 67"/>
                <p:cNvSpPr txBox="1"/>
                <p:nvPr/>
              </p:nvSpPr>
              <p:spPr>
                <a:xfrm>
                  <a:off x="193424" y="114300"/>
                  <a:ext cx="2914650" cy="31702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+mn-cs"/>
                    </a:rPr>
                    <a:t>System Interfaces</a:t>
                  </a:r>
                  <a:endParaRPr kumimoji="0" lang="en-US" sz="1300" b="0" i="0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endParaRPr>
                </a:p>
              </p:txBody>
            </p:sp>
          </p:grpSp>
          <p:sp>
            <p:nvSpPr>
              <p:cNvPr id="11" name="Text Box 68"/>
              <p:cNvSpPr txBox="1"/>
              <p:nvPr/>
            </p:nvSpPr>
            <p:spPr>
              <a:xfrm>
                <a:off x="193424" y="2070341"/>
                <a:ext cx="2914650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core modules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" name="Text Box 69"/>
              <p:cNvSpPr txBox="1"/>
              <p:nvPr/>
            </p:nvSpPr>
            <p:spPr>
              <a:xfrm>
                <a:off x="90438" y="3897220"/>
                <a:ext cx="1216191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DB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9" name="Text Box 70"/>
            <p:cNvSpPr txBox="1"/>
            <p:nvPr/>
          </p:nvSpPr>
          <p:spPr>
            <a:xfrm>
              <a:off x="5156249" y="228600"/>
              <a:ext cx="1055145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Libraries</a:t>
              </a:r>
              <a:endParaRPr kumimoji="0" 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6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0" y="95964"/>
            <a:ext cx="12192000" cy="12312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ĐÁNH GIÁ CÁC THUẬT TOÁN</a:t>
            </a:r>
          </a:p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2083" y="4535410"/>
            <a:ext cx="5984725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7012" y="1738307"/>
            <a:ext cx="5494869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579" y="2963643"/>
            <a:ext cx="1777899" cy="620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29" y="3023700"/>
            <a:ext cx="1942974" cy="590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805" y="3096634"/>
            <a:ext cx="1755896" cy="1060616"/>
          </a:xfrm>
          <a:prstGeom prst="rect">
            <a:avLst/>
          </a:prstGeom>
        </p:spPr>
      </p:pic>
      <p:pic>
        <p:nvPicPr>
          <p:cNvPr id="2050" name="Picture 2" descr="feature-cross-platform.png (300×20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3" y="2986548"/>
            <a:ext cx="1827506" cy="9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1068</TotalTime>
  <Words>1252</Words>
  <Application>Microsoft Office PowerPoint</Application>
  <PresentationFormat>Widescreen</PresentationFormat>
  <Paragraphs>169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XÂY DỰNG FRAMEWORK  ĐÁNH GIÁ MỘT SỐ THUẬT TOÁN  KHUYẾN NGHỊ VIỆC LÀM</vt:lpstr>
      <vt:lpstr>NỘI DUNG</vt:lpstr>
      <vt:lpstr>GIỚI THIỆU</vt:lpstr>
      <vt:lpstr>GIỚI THIỆU (TT)</vt:lpstr>
      <vt:lpstr>MỤC TIÊU &amp; PHẠM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Luantm</cp:lastModifiedBy>
  <cp:revision>97</cp:revision>
  <dcterms:created xsi:type="dcterms:W3CDTF">2016-11-19T03:04:58Z</dcterms:created>
  <dcterms:modified xsi:type="dcterms:W3CDTF">2017-01-11T15:14:57Z</dcterms:modified>
</cp:coreProperties>
</file>