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notesMasterIdLst>
    <p:notesMasterId r:id="rId19"/>
  </p:notesMasterIdLst>
  <p:sldIdLst>
    <p:sldId id="256" r:id="rId2"/>
    <p:sldId id="257" r:id="rId3"/>
    <p:sldId id="273" r:id="rId4"/>
    <p:sldId id="286" r:id="rId5"/>
    <p:sldId id="285" r:id="rId6"/>
    <p:sldId id="276" r:id="rId7"/>
    <p:sldId id="277" r:id="rId8"/>
    <p:sldId id="279" r:id="rId9"/>
    <p:sldId id="278" r:id="rId10"/>
    <p:sldId id="281" r:id="rId11"/>
    <p:sldId id="288" r:id="rId12"/>
    <p:sldId id="290" r:id="rId13"/>
    <p:sldId id="287" r:id="rId14"/>
    <p:sldId id="280" r:id="rId15"/>
    <p:sldId id="289" r:id="rId16"/>
    <p:sldId id="283" r:id="rId17"/>
    <p:sldId id="28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0664" autoAdjust="0"/>
  </p:normalViewPr>
  <p:slideViewPr>
    <p:cSldViewPr snapToGrid="0">
      <p:cViewPr varScale="1">
        <p:scale>
          <a:sx n="51" d="100"/>
          <a:sy n="51" d="100"/>
        </p:scale>
        <p:origin x="15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96605-A074-4ACE-A4BF-45D150F71694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44278-3EA4-4776-B648-FB7C724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31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Framework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91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: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offline: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Ph</a:t>
            </a:r>
            <a:r>
              <a:rPr lang="vi-VN" dirty="0"/>
              <a:t>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chia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: K-fold Cross Validation.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fold k = 10.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Dộ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đ</a:t>
            </a:r>
            <a:r>
              <a:rPr lang="vi-VN" dirty="0"/>
              <a:t>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Precision, Recall, F-Measure, NDCG, RMSE, MAP, MRR.</a:t>
            </a:r>
            <a:endParaRPr lang="vi-VN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online: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Ph</a:t>
            </a:r>
            <a:r>
              <a:rPr lang="vi-VN" dirty="0"/>
              <a:t>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  <a:r>
              <a:rPr lang="en-US" dirty="0" err="1"/>
              <a:t>chạy</a:t>
            </a:r>
            <a:r>
              <a:rPr lang="en-US" dirty="0"/>
              <a:t> 3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đ</a:t>
            </a:r>
            <a:r>
              <a:rPr lang="vi-VN" dirty="0"/>
              <a:t>ược đánh giá là tốt nhất từ thực nghiệm offline -&gt; lấy kết quả khuyến nghị để khảo sát người dùng.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đ</a:t>
            </a:r>
            <a:r>
              <a:rPr lang="vi-VN" dirty="0"/>
              <a:t>ược sử dụng: Precision, NDCG, RMSE, MAP, MRR </a:t>
            </a:r>
            <a:r>
              <a:rPr lang="en-US" dirty="0"/>
              <a:t>(</a:t>
            </a:r>
            <a:r>
              <a:rPr lang="vi-VN" dirty="0"/>
              <a:t>nguyên nhân: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online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GroundTruth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Recall </a:t>
            </a:r>
            <a:r>
              <a:rPr lang="en-US" dirty="0" err="1"/>
              <a:t>và</a:t>
            </a:r>
            <a:r>
              <a:rPr lang="en-US" dirty="0"/>
              <a:t> F-Measure)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84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16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</a:t>
            </a:r>
            <a:r>
              <a:rPr lang="en-US" dirty="0"/>
              <a:t> mat </a:t>
            </a:r>
            <a:r>
              <a:rPr lang="en-US" dirty="0" err="1"/>
              <a:t>kien</a:t>
            </a:r>
            <a:r>
              <a:rPr lang="en-US" dirty="0"/>
              <a:t> </a:t>
            </a:r>
            <a:r>
              <a:rPr lang="en-US" dirty="0" err="1"/>
              <a:t>thuc</a:t>
            </a:r>
            <a:r>
              <a:rPr lang="en-US" dirty="0"/>
              <a:t> hoc dc </a:t>
            </a:r>
            <a:r>
              <a:rPr lang="en-US" dirty="0" err="1"/>
              <a:t>gi</a:t>
            </a:r>
            <a:r>
              <a:rPr lang="en-US" dirty="0"/>
              <a:t>?</a:t>
            </a:r>
          </a:p>
          <a:p>
            <a:r>
              <a:rPr lang="en-US" dirty="0"/>
              <a:t>San </a:t>
            </a:r>
            <a:r>
              <a:rPr lang="en-US" dirty="0" err="1"/>
              <a:t>pham</a:t>
            </a:r>
            <a:r>
              <a:rPr lang="en-US" dirty="0"/>
              <a:t> co </a:t>
            </a:r>
            <a:r>
              <a:rPr lang="en-US" dirty="0" err="1"/>
              <a:t>duoc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r>
              <a:rPr lang="en-US" dirty="0"/>
              <a:t>Hoc </a:t>
            </a:r>
            <a:r>
              <a:rPr lang="en-US" dirty="0" err="1"/>
              <a:t>thuat</a:t>
            </a:r>
            <a:r>
              <a:rPr lang="en-US" dirty="0"/>
              <a:t> co </a:t>
            </a:r>
            <a:r>
              <a:rPr lang="en-US" dirty="0" err="1"/>
              <a:t>duocj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4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78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90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11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3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r>
              <a:rPr lang="en-US" dirty="0" err="1"/>
              <a:t>Vì</a:t>
            </a:r>
            <a:r>
              <a:rPr lang="en-US" dirty="0"/>
              <a:t>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kiên</a:t>
            </a:r>
            <a:r>
              <a:rPr lang="en-US" dirty="0"/>
              <a:t> </a:t>
            </a:r>
            <a:r>
              <a:rPr lang="en-US" dirty="0" err="1"/>
              <a:t>nhẫn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tuyển</a:t>
            </a:r>
            <a:endParaRPr lang="en-US" dirty="0"/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76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CF, CB, Hybrid, </a:t>
            </a:r>
            <a:r>
              <a:rPr lang="en-US" dirty="0" err="1"/>
              <a:t>vậy</a:t>
            </a:r>
            <a:r>
              <a:rPr lang="en-US" dirty="0"/>
              <a:t> pp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95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framework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endParaRPr lang="en-US" dirty="0"/>
          </a:p>
          <a:p>
            <a:r>
              <a:rPr lang="en-US" dirty="0" err="1"/>
              <a:t>Phạm</a:t>
            </a:r>
            <a:r>
              <a:rPr lang="en-US" dirty="0"/>
              <a:t> vi: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16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10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Theo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=&gt;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dataset.</a:t>
            </a:r>
            <a:endParaRPr lang="vi-VN" dirty="0"/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: crawler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-&gt; đ</a:t>
            </a:r>
            <a:r>
              <a:rPr lang="vi-VN" dirty="0"/>
              <a:t>ưa lên website -&gt; mời người dùng tham gia đánh giá</a:t>
            </a:r>
          </a:p>
          <a:p>
            <a:r>
              <a:rPr lang="vi-VN" dirty="0"/>
              <a:t>Kích thước: </a:t>
            </a:r>
            <a:r>
              <a:rPr lang="en-US" dirty="0"/>
              <a:t>4475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, 59 ng</a:t>
            </a:r>
            <a:r>
              <a:rPr lang="vi-VN" dirty="0"/>
              <a:t>ười dùng, 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8576</a:t>
            </a:r>
            <a:r>
              <a:rPr lang="vi-VN" dirty="0"/>
              <a:t> bộ dữ liệu </a:t>
            </a:r>
            <a:r>
              <a:rPr lang="en-US" noProof="0" dirty="0" err="1"/>
              <a:t>gán</a:t>
            </a:r>
            <a:r>
              <a:rPr lang="vi-VN" dirty="0"/>
              <a:t> nhãn.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95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54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: </a:t>
            </a:r>
            <a:r>
              <a:rPr lang="en-US" dirty="0" err="1"/>
              <a:t>nhằm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vi-VN" dirty="0"/>
              <a:t>ưu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.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17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: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offline: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Ph</a:t>
            </a:r>
            <a:r>
              <a:rPr lang="vi-VN" dirty="0"/>
              <a:t>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chia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: K-fold Cross Validation.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fold k = 10.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Dộ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đ</a:t>
            </a:r>
            <a:r>
              <a:rPr lang="vi-VN" dirty="0"/>
              <a:t>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Precision, Recall, F-Measure, NDCG, RMSE, MAP, MRR.</a:t>
            </a:r>
            <a:endParaRPr lang="vi-VN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online: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Ph</a:t>
            </a:r>
            <a:r>
              <a:rPr lang="vi-VN" dirty="0"/>
              <a:t>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  <a:r>
              <a:rPr lang="en-US" dirty="0" err="1"/>
              <a:t>chạy</a:t>
            </a:r>
            <a:r>
              <a:rPr lang="en-US" dirty="0"/>
              <a:t> 3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đ</a:t>
            </a:r>
            <a:r>
              <a:rPr lang="vi-VN" dirty="0"/>
              <a:t>ược đánh giá là tốt nhất từ thực nghiệm offline -&gt; lấy kết quả khuyến nghị để khảo sát người dùng.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đ</a:t>
            </a:r>
            <a:r>
              <a:rPr lang="vi-VN" dirty="0"/>
              <a:t>ược sử dụng: Precision, NDCG, RMSE, MAP, MRR </a:t>
            </a:r>
            <a:r>
              <a:rPr lang="en-US" dirty="0"/>
              <a:t>(</a:t>
            </a:r>
            <a:r>
              <a:rPr lang="vi-VN" dirty="0"/>
              <a:t>nguyên nhân: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online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GroundTruth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Recall </a:t>
            </a:r>
            <a:r>
              <a:rPr lang="en-US" dirty="0" err="1"/>
              <a:t>và</a:t>
            </a:r>
            <a:r>
              <a:rPr lang="en-US" dirty="0"/>
              <a:t> F-Measure)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05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2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7951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7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6685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24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57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9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2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1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8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5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6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0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5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3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0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967" y="424543"/>
            <a:ext cx="9253804" cy="24003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FRAMEWORK </a:t>
            </a:r>
            <a:b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 GIÁ MỘT SỐ THUẬT TOÁN </a:t>
            </a:r>
            <a:b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KHUYẾN NGHỊ VIỆC LÀM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082" y="3816626"/>
            <a:ext cx="8791575" cy="2437217"/>
          </a:xfrm>
        </p:spPr>
        <p:txBody>
          <a:bodyPr>
            <a:noAutofit/>
          </a:bodyPr>
          <a:lstStyle/>
          <a:p>
            <a:pPr algn="r"/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Giảng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viên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hướng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dẫn:</a:t>
            </a:r>
          </a:p>
          <a:p>
            <a:pPr algn="r"/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TS. </a:t>
            </a:r>
            <a:r>
              <a:rPr 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Huỳnh</a:t>
            </a:r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Ngọc</a:t>
            </a:r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Tín</a:t>
            </a:r>
            <a:endParaRPr lang="en-US" sz="2400" b="1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r"/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Sinh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viên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thực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hiện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:</a:t>
            </a:r>
          </a:p>
          <a:p>
            <a:r>
              <a:rPr 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Trần</a:t>
            </a:r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Minh </a:t>
            </a:r>
            <a:r>
              <a:rPr 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Luận</a:t>
            </a:r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– 12520248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Nguyễn Thanh Anh </a:t>
            </a:r>
            <a:r>
              <a:rPr 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Tuyên</a:t>
            </a:r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- 12520492</a:t>
            </a:r>
            <a:endParaRPr lang="vi-VN" sz="2400" b="1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7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5" y="321952"/>
            <a:ext cx="8596668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NGHIỆM VÀ ĐÁNH GIÁ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50938" y="1424465"/>
            <a:ext cx="1800376" cy="18412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693660" y="1424465"/>
            <a:ext cx="10462020" cy="1359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Tx/>
              <a:buChar char="-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4475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59 ng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ười dùng, 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8576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bộ dữ liệu gán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93660" y="4139990"/>
            <a:ext cx="10462020" cy="8713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Tx/>
              <a:buChar char="-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41310" y="4973002"/>
            <a:ext cx="10462020" cy="8713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offline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41310" y="5802039"/>
            <a:ext cx="10462020" cy="8713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93660" y="2687495"/>
            <a:ext cx="10462020" cy="13960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Tx/>
              <a:buChar char="-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Precision, Recall, F-Measure, NDCG, RMSE, MRR, MAP</a:t>
            </a:r>
          </a:p>
        </p:txBody>
      </p:sp>
    </p:spTree>
    <p:extLst>
      <p:ext uri="{BB962C8B-B14F-4D97-AF65-F5344CB8AC3E}">
        <p14:creationId xmlns:p14="http://schemas.microsoft.com/office/powerpoint/2010/main" val="254889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4" y="321952"/>
            <a:ext cx="9005545" cy="734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NGHIỆM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223359"/>
              </p:ext>
            </p:extLst>
          </p:nvPr>
        </p:nvGraphicFramePr>
        <p:xfrm>
          <a:off x="550938" y="1424465"/>
          <a:ext cx="10604744" cy="53353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1805">
                  <a:extLst>
                    <a:ext uri="{9D8B030D-6E8A-4147-A177-3AD203B41FA5}">
                      <a16:colId xmlns:a16="http://schemas.microsoft.com/office/drawing/2014/main" val="4256393521"/>
                    </a:ext>
                  </a:extLst>
                </a:gridCol>
                <a:gridCol w="2217339">
                  <a:extLst>
                    <a:ext uri="{9D8B030D-6E8A-4147-A177-3AD203B41FA5}">
                      <a16:colId xmlns:a16="http://schemas.microsoft.com/office/drawing/2014/main" val="2581601006"/>
                    </a:ext>
                  </a:extLst>
                </a:gridCol>
                <a:gridCol w="1678620">
                  <a:extLst>
                    <a:ext uri="{9D8B030D-6E8A-4147-A177-3AD203B41FA5}">
                      <a16:colId xmlns:a16="http://schemas.microsoft.com/office/drawing/2014/main" val="369413516"/>
                    </a:ext>
                  </a:extLst>
                </a:gridCol>
                <a:gridCol w="1678620">
                  <a:extLst>
                    <a:ext uri="{9D8B030D-6E8A-4147-A177-3AD203B41FA5}">
                      <a16:colId xmlns:a16="http://schemas.microsoft.com/office/drawing/2014/main" val="1087716548"/>
                    </a:ext>
                  </a:extLst>
                </a:gridCol>
                <a:gridCol w="1440028">
                  <a:extLst>
                    <a:ext uri="{9D8B030D-6E8A-4147-A177-3AD203B41FA5}">
                      <a16:colId xmlns:a16="http://schemas.microsoft.com/office/drawing/2014/main" val="4058516146"/>
                    </a:ext>
                  </a:extLst>
                </a:gridCol>
                <a:gridCol w="1438332">
                  <a:extLst>
                    <a:ext uri="{9D8B030D-6E8A-4147-A177-3AD203B41FA5}">
                      <a16:colId xmlns:a16="http://schemas.microsoft.com/office/drawing/2014/main" val="512656412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Đo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NDCG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2824535"/>
                  </a:ext>
                </a:extLst>
              </a:tr>
              <a:tr h="20435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 -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User based - </a:t>
                      </a: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Euclidean Distance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0.081</a:t>
                      </a:r>
                      <a:endParaRPr lang="vi-VN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0.148</a:t>
                      </a:r>
                      <a:endParaRPr lang="vi-VN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0.687</a:t>
                      </a:r>
                      <a:endParaRPr lang="vi-VN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0.593</a:t>
                      </a:r>
                      <a:endParaRPr lang="vi-VN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0.589</a:t>
                      </a:r>
                      <a:endParaRPr lang="vi-VN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15161162"/>
                  </a:ext>
                </a:extLst>
              </a:tr>
              <a:tr h="4685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0.261</a:t>
                      </a:r>
                      <a:endParaRPr lang="vi-VN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0.421</a:t>
                      </a:r>
                      <a:endParaRPr lang="vi-VN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2.445</a:t>
                      </a:r>
                      <a:endParaRPr lang="vi-VN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0.508</a:t>
                      </a:r>
                      <a:endParaRPr lang="vi-VN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0.411</a:t>
                      </a:r>
                      <a:endParaRPr lang="vi-VN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64469686"/>
                  </a:ext>
                </a:extLst>
              </a:tr>
              <a:tr h="4685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0.372</a:t>
                      </a:r>
                      <a:endParaRPr lang="vi-VN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0.556</a:t>
                      </a:r>
                      <a:endParaRPr lang="vi-VN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1.39</a:t>
                      </a:r>
                      <a:endParaRPr lang="vi-VN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0.604</a:t>
                      </a:r>
                      <a:endParaRPr lang="vi-VN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0.498</a:t>
                      </a:r>
                      <a:endParaRPr lang="vi-VN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14410395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>
            <a:cxnSpLocks/>
          </p:cNvCxnSpPr>
          <p:nvPr/>
        </p:nvCxnSpPr>
        <p:spPr>
          <a:xfrm>
            <a:off x="550938" y="1424465"/>
            <a:ext cx="2131302" cy="18064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12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4" y="321951"/>
            <a:ext cx="8741386" cy="1102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 ĐỊNH VÀ BÀN LUẬN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50938" y="1424465"/>
            <a:ext cx="1800376" cy="18412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1174774" y="2212016"/>
            <a:ext cx="9933700" cy="115617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Content-based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6060" y="1424464"/>
            <a:ext cx="9933700" cy="841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Tx/>
              <a:buChar char="-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74774" y="4155743"/>
            <a:ext cx="9933700" cy="841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46060" y="3368192"/>
            <a:ext cx="9933700" cy="841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Tx/>
              <a:buChar char="-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6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270943" y="338583"/>
            <a:ext cx="9226525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64940" y="1245787"/>
            <a:ext cx="10462020" cy="2128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64940" y="3567999"/>
            <a:ext cx="10462020" cy="16553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4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4" y="321952"/>
            <a:ext cx="9226525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 PHÁT TRIỂN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3662" y="1535838"/>
            <a:ext cx="10801652" cy="14287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93662" y="3507230"/>
            <a:ext cx="10801652" cy="971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Thu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88146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4" y="321952"/>
            <a:ext cx="9226525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 CHÍNH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581150"/>
            <a:ext cx="9867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Recommender Systems – An Introduction </a:t>
            </a:r>
          </a:p>
          <a:p>
            <a:r>
              <a:rPr lang="de-D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Dietmar Jannach, Markus Zanke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2781300"/>
            <a:ext cx="986790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399" y="4427726"/>
            <a:ext cx="9867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(statistics) [Online]. Available: http://en.wikipedia.org/wiki/Cross-validation_(statistics). [Accessed 25 10 2016].</a:t>
            </a:r>
          </a:p>
        </p:txBody>
      </p:sp>
    </p:spTree>
    <p:extLst>
      <p:ext uri="{BB962C8B-B14F-4D97-AF65-F5344CB8AC3E}">
        <p14:creationId xmlns:p14="http://schemas.microsoft.com/office/powerpoint/2010/main" val="1251690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4" y="321952"/>
            <a:ext cx="9226525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video-marketing Video Marketing: How To Increase The Visibility Of ..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145" y="2019300"/>
            <a:ext cx="4351782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72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262743"/>
            <a:ext cx="8229600" cy="443592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sz="30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quý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thầy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cô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lắng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nghe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endParaRPr lang="en-US" sz="12600" i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84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3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7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1301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gray">
          <a:xfrm>
            <a:off x="3020786" y="4414007"/>
            <a:ext cx="5073650" cy="50323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gray">
          <a:xfrm>
            <a:off x="3020786" y="3575807"/>
            <a:ext cx="5073650" cy="50323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gray">
          <a:xfrm>
            <a:off x="3020786" y="2737607"/>
            <a:ext cx="5073650" cy="50323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gray">
          <a:xfrm>
            <a:off x="3020786" y="1897820"/>
            <a:ext cx="5073650" cy="503237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gray">
          <a:xfrm>
            <a:off x="2941411" y="1881661"/>
            <a:ext cx="523875" cy="525745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>
            <a:noFill/>
            <a:round/>
            <a:headEnd/>
            <a:tailEnd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gray">
          <a:xfrm>
            <a:off x="3023793" y="1847813"/>
            <a:ext cx="327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gray">
          <a:xfrm>
            <a:off x="2941411" y="2721735"/>
            <a:ext cx="523875" cy="525463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gray">
          <a:xfrm>
            <a:off x="3030309" y="2665750"/>
            <a:ext cx="3460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gray">
          <a:xfrm>
            <a:off x="2941411" y="3559936"/>
            <a:ext cx="523875" cy="525463"/>
          </a:xfrm>
          <a:prstGeom prst="ellipse">
            <a:avLst/>
          </a:prstGeom>
          <a:gradFill flip="none" rotWithShape="1">
            <a:gsLst>
              <a:gs pos="0">
                <a:schemeClr val="hlink">
                  <a:shade val="30000"/>
                  <a:satMod val="115000"/>
                </a:schemeClr>
              </a:gs>
              <a:gs pos="50000">
                <a:schemeClr val="hlink">
                  <a:shade val="67500"/>
                  <a:satMod val="115000"/>
                </a:schemeClr>
              </a:gs>
              <a:gs pos="100000">
                <a:schemeClr val="hlink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gray">
          <a:xfrm>
            <a:off x="3046185" y="3486405"/>
            <a:ext cx="314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gray">
          <a:xfrm>
            <a:off x="2941411" y="4398136"/>
            <a:ext cx="523875" cy="525463"/>
          </a:xfrm>
          <a:prstGeom prst="ellipse">
            <a:avLst/>
          </a:prstGeom>
          <a:gradFill flip="none" rotWithShape="1">
            <a:gsLst>
              <a:gs pos="0">
                <a:schemeClr val="folHlink">
                  <a:shade val="30000"/>
                  <a:satMod val="115000"/>
                </a:schemeClr>
              </a:gs>
              <a:gs pos="50000">
                <a:schemeClr val="folHlink">
                  <a:shade val="67500"/>
                  <a:satMod val="115000"/>
                </a:schemeClr>
              </a:gs>
              <a:gs pos="100000">
                <a:schemeClr val="folHlink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gray">
          <a:xfrm>
            <a:off x="3016943" y="4363299"/>
            <a:ext cx="327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gray">
          <a:xfrm>
            <a:off x="3516086" y="1918457"/>
            <a:ext cx="436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gray">
          <a:xfrm>
            <a:off x="3516086" y="2758245"/>
            <a:ext cx="436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vi</a:t>
            </a: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gray">
          <a:xfrm>
            <a:off x="3516086" y="3596445"/>
            <a:ext cx="436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đ</a:t>
            </a:r>
            <a:r>
              <a:rPr lang="vi-VN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ợc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gray">
          <a:xfrm>
            <a:off x="3516086" y="4471451"/>
            <a:ext cx="436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&amp; H</a:t>
            </a:r>
            <a:r>
              <a:rPr lang="vi-VN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ớng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AutoShape 2"/>
          <p:cNvSpPr>
            <a:spLocks noChangeArrowheads="1"/>
          </p:cNvSpPr>
          <p:nvPr/>
        </p:nvSpPr>
        <p:spPr bwMode="gray">
          <a:xfrm>
            <a:off x="3020786" y="5229982"/>
            <a:ext cx="5073650" cy="503238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0"/>
          <p:cNvSpPr>
            <a:spLocks noChangeArrowheads="1"/>
          </p:cNvSpPr>
          <p:nvPr/>
        </p:nvSpPr>
        <p:spPr bwMode="gray">
          <a:xfrm>
            <a:off x="2941411" y="5214111"/>
            <a:ext cx="523875" cy="525463"/>
          </a:xfrm>
          <a:prstGeom prst="ellipse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gray">
          <a:xfrm>
            <a:off x="3023794" y="5181943"/>
            <a:ext cx="327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5" name="Text Box 26"/>
          <p:cNvSpPr txBox="1">
            <a:spLocks noChangeArrowheads="1"/>
          </p:cNvSpPr>
          <p:nvPr/>
        </p:nvSpPr>
        <p:spPr bwMode="gray">
          <a:xfrm>
            <a:off x="3595461" y="5181943"/>
            <a:ext cx="436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9762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1301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vi-VN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ỚI THIỆU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1035051" y="1483525"/>
            <a:ext cx="7518098" cy="779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35051" y="2309665"/>
            <a:ext cx="7518098" cy="779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4" descr="Information-Overload.jpg (690×343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572" y="3261326"/>
            <a:ext cx="3403076" cy="169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886884" y="5163273"/>
            <a:ext cx="8690516" cy="13851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Xây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dựng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hệ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thống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khuyến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nghị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việc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88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1301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vi-VN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ỚI THIỆU </a:t>
            </a: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1035050" y="1625349"/>
            <a:ext cx="9124950" cy="13820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AEAAQAAAAAAAASkAAAAJDE4MjNhNmNiLTg3NjktNGJjZC04NmE3LWI1NTM4YWY0YjQxZQ.png (698×40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700" y="3791107"/>
            <a:ext cx="3461626" cy="269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erbased.png (1520×833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03" y="3791106"/>
            <a:ext cx="3559982" cy="269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roduction-What-is-a-Recommendation-Engine-Hybrid-Recommender-Systems.jpg (635×441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556" y="3791107"/>
            <a:ext cx="3290888" cy="269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6219" y="3007360"/>
            <a:ext cx="40144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65340" y="3033095"/>
            <a:ext cx="2992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based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19010" y="3062714"/>
            <a:ext cx="15252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</a:p>
        </p:txBody>
      </p:sp>
      <p:sp>
        <p:nvSpPr>
          <p:cNvPr id="6" name="Thought Bubble: Cloud 5"/>
          <p:cNvSpPr/>
          <p:nvPr/>
        </p:nvSpPr>
        <p:spPr>
          <a:xfrm>
            <a:off x="1333500" y="1143000"/>
            <a:ext cx="7940502" cy="4533900"/>
          </a:xfrm>
          <a:prstGeom prst="cloudCallout">
            <a:avLst>
              <a:gd name="adj1" fmla="val -38346"/>
              <a:gd name="adj2" fmla="val 66282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Thuật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toán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nào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là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tốt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nhất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bài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toán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khuyến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nghị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việc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làm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8945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" grpId="0"/>
      <p:bldP spid="10" grpId="0"/>
      <p:bldP spid="11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1301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&amp; PHẠM VI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874787" y="3412672"/>
            <a:ext cx="10148509" cy="2703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vi: </a:t>
            </a:r>
          </a:p>
          <a:p>
            <a:pPr marL="571500" indent="-571500">
              <a:buFontTx/>
              <a:buChar char="-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4788" y="1653270"/>
            <a:ext cx="10148509" cy="14287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Xây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dựng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framework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hỗ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trợ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đánh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thuật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toán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khuyến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nghị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việc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9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498928" y="1441539"/>
            <a:ext cx="5506453" cy="4924978"/>
            <a:chOff x="4799029" y="1466086"/>
            <a:chExt cx="2587625" cy="4782314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gray">
            <a:xfrm>
              <a:off x="4799029" y="1716910"/>
              <a:ext cx="2587625" cy="4531490"/>
            </a:xfrm>
            <a:prstGeom prst="roundRect">
              <a:avLst>
                <a:gd name="adj" fmla="val 4639"/>
              </a:avLst>
            </a:prstGeom>
            <a:gradFill rotWithShape="1">
              <a:gsLst>
                <a:gs pos="0">
                  <a:srgbClr val="D7D7D7">
                    <a:gamma/>
                    <a:tint val="4314"/>
                    <a:invGamma/>
                  </a:srgbClr>
                </a:gs>
                <a:gs pos="100000">
                  <a:srgbClr val="D7D7D7"/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ltGray">
            <a:xfrm>
              <a:off x="4910153" y="1466086"/>
              <a:ext cx="2355850" cy="523875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38100" algn="ctr">
              <a:solidFill>
                <a:srgbClr val="FFFFFF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black">
            <a:xfrm>
              <a:off x="5256752" y="1531405"/>
              <a:ext cx="1528231" cy="3885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DỮ LIỆU VÀ CÔNG CỤ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gray">
            <a:xfrm>
              <a:off x="4870466" y="2166562"/>
              <a:ext cx="2506662" cy="32277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 Dataset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việc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làm</a:t>
              </a:r>
              <a:endParaRPr 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Công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cụ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hỗ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trợ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xây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dựng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dataset</a:t>
              </a:r>
            </a:p>
            <a:p>
              <a:pPr>
                <a:spcBef>
                  <a:spcPct val="5000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 Framework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đánh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giá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một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số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thuật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toán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khuyến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nghị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việc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làm</a:t>
              </a:r>
              <a:endParaRPr 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41852" y="1502997"/>
            <a:ext cx="5382299" cy="4830898"/>
            <a:chOff x="7562867" y="1466086"/>
            <a:chExt cx="2587625" cy="4782314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gray">
            <a:xfrm>
              <a:off x="7562867" y="1716910"/>
              <a:ext cx="2587625" cy="4531490"/>
            </a:xfrm>
            <a:prstGeom prst="roundRect">
              <a:avLst>
                <a:gd name="adj" fmla="val 4639"/>
              </a:avLst>
            </a:prstGeom>
            <a:gradFill rotWithShape="1">
              <a:gsLst>
                <a:gs pos="0">
                  <a:srgbClr val="D7D7D7">
                    <a:gamma/>
                    <a:tint val="4314"/>
                    <a:invGamma/>
                  </a:srgbClr>
                </a:gs>
                <a:gs pos="100000">
                  <a:srgbClr val="D7D7D7"/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ltGray">
            <a:xfrm>
              <a:off x="7702566" y="1466086"/>
              <a:ext cx="2355850" cy="523875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8100" algn="ctr">
              <a:solidFill>
                <a:srgbClr val="FFFFFF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black">
            <a:xfrm>
              <a:off x="8105448" y="1516885"/>
              <a:ext cx="1600375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KHOA HỌC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gray">
            <a:xfrm>
              <a:off x="7612079" y="2293173"/>
              <a:ext cx="2506663" cy="32905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Tham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gia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đề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tài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sinh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viên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nghiên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cứu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khoa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học</a:t>
              </a:r>
              <a:endParaRPr 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Bài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báo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tham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gia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hội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nghị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khoa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học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trẻ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UIT</a:t>
              </a:r>
            </a:p>
            <a:p>
              <a:pPr>
                <a:spcBef>
                  <a:spcPct val="5000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Một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bài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báo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về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khuyến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nghị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việc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làm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ch</a:t>
              </a:r>
              <a:r>
                <a:rPr lang="vi-VN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ư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xuất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bản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</p:grpSp>
      <p:sp>
        <p:nvSpPr>
          <p:cNvPr id="23" name="Title 1"/>
          <p:cNvSpPr>
            <a:spLocks noGrp="1"/>
          </p:cNvSpPr>
          <p:nvPr/>
        </p:nvSpPr>
        <p:spPr>
          <a:xfrm>
            <a:off x="1174775" y="321952"/>
            <a:ext cx="8596668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</a:t>
            </a:r>
            <a:r>
              <a:rPr lang="vi-VN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3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5" y="321952"/>
            <a:ext cx="9590124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VÀ CÔNG CỤ XÂY DỰNG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693660" y="1449160"/>
            <a:ext cx="9077781" cy="971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693659" y="3734870"/>
            <a:ext cx="10071240" cy="171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dataset: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40.000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59 ng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ười dùng,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17.000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bộ dữ liệu gán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693660" y="2349128"/>
            <a:ext cx="10071239" cy="13857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JobCrawler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Website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16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5" y="321952"/>
            <a:ext cx="8596668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FRAMEWORK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65413" y="1034967"/>
            <a:ext cx="10066747" cy="5627090"/>
            <a:chOff x="0" y="0"/>
            <a:chExt cx="6238655" cy="4945811"/>
          </a:xfrm>
        </p:grpSpPr>
        <p:grpSp>
          <p:nvGrpSpPr>
            <p:cNvPr id="8" name="Group 7"/>
            <p:cNvGrpSpPr/>
            <p:nvPr/>
          </p:nvGrpSpPr>
          <p:grpSpPr>
            <a:xfrm>
              <a:off x="0" y="0"/>
              <a:ext cx="6238655" cy="4945811"/>
              <a:chOff x="0" y="0"/>
              <a:chExt cx="6238655" cy="494581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0" y="0"/>
                <a:ext cx="6238655" cy="4945811"/>
                <a:chOff x="0" y="0"/>
                <a:chExt cx="6238655" cy="4945811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0" y="0"/>
                  <a:ext cx="6238655" cy="4945811"/>
                  <a:chOff x="0" y="0"/>
                  <a:chExt cx="6238655" cy="4945811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0" y="3745661"/>
                    <a:ext cx="5048250" cy="1200150"/>
                    <a:chOff x="0" y="-1759789"/>
                    <a:chExt cx="5495925" cy="1200150"/>
                  </a:xfrm>
                </p:grpSpPr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0" y="-1759789"/>
                      <a:ext cx="5495925" cy="1200150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3" name="Can 50"/>
                    <p:cNvSpPr/>
                    <p:nvPr/>
                  </p:nvSpPr>
                  <p:spPr>
                    <a:xfrm>
                      <a:off x="1564751" y="-1638300"/>
                      <a:ext cx="1318374" cy="923925"/>
                    </a:xfrm>
                    <a:prstGeom prst="can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SYSTEM DB</a:t>
                      </a:r>
                      <a:endParaRPr kumimoji="0" lang="en-US" sz="13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34" name="Can 52"/>
                    <p:cNvSpPr/>
                    <p:nvPr/>
                  </p:nvSpPr>
                  <p:spPr>
                    <a:xfrm>
                      <a:off x="3565962" y="-1608230"/>
                      <a:ext cx="1143000" cy="923925"/>
                    </a:xfrm>
                    <a:prstGeom prst="can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User DataSet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5105180" y="19050"/>
                    <a:ext cx="1133475" cy="4926761"/>
                    <a:chOff x="-220" y="0"/>
                    <a:chExt cx="1133475" cy="4411892"/>
                  </a:xfrm>
                </p:grpSpPr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-220" y="0"/>
                      <a:ext cx="1133475" cy="4411892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66641" y="597072"/>
                      <a:ext cx="952500" cy="1060279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Spring MVC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66641" y="1749455"/>
                      <a:ext cx="952500" cy="988545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Apache Mahout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66641" y="2813318"/>
                      <a:ext cx="952500" cy="885306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Apache Hadoop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0" y="0"/>
                    <a:ext cx="5048250" cy="1869813"/>
                    <a:chOff x="0" y="0"/>
                    <a:chExt cx="5048250" cy="1133475"/>
                  </a:xfrm>
                </p:grpSpPr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0" y="0"/>
                      <a:ext cx="5048250" cy="1133475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452302" y="415729"/>
                      <a:ext cx="3960132" cy="661437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RecAlgEvaluationSystem</a:t>
                      </a:r>
                      <a:endParaRPr kumimoji="0" lang="en-US" sz="2000" b="0" i="0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0" y="1981200"/>
                    <a:ext cx="5048250" cy="1607388"/>
                    <a:chOff x="0" y="0"/>
                    <a:chExt cx="5048250" cy="1607388"/>
                  </a:xfrm>
                </p:grpSpPr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0" y="0"/>
                      <a:ext cx="5048250" cy="1607388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266700" y="485775"/>
                      <a:ext cx="1995805" cy="609600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Dataset Analyzation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2387618" y="485775"/>
                      <a:ext cx="2390775" cy="609600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Experimental conduction &amp; evaluation</a:t>
                      </a:r>
                      <a:endParaRPr kumimoji="0" lang="en-US" sz="13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14" name="Text Box 67"/>
                <p:cNvSpPr txBox="1"/>
                <p:nvPr/>
              </p:nvSpPr>
              <p:spPr>
                <a:xfrm>
                  <a:off x="193424" y="114300"/>
                  <a:ext cx="2914650" cy="317021"/>
                </a:xfrm>
                <a:prstGeom prst="rect">
                  <a:avLst/>
                </a:prstGeom>
                <a:solidFill>
                  <a:sysClr val="window" lastClr="FFFFFF"/>
                </a:solidFill>
                <a:ln w="6350">
                  <a:noFill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1" i="0" strike="noStrike" kern="0" cap="none" spc="0" normalizeH="0" baseline="0" noProof="0">
                      <a:ln>
                        <a:noFill/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Calibri" panose="020F0502020204030204" pitchFamily="34" charset="0"/>
                      <a:cs typeface="+mn-cs"/>
                    </a:rPr>
                    <a:t>System Interfaces</a:t>
                  </a:r>
                  <a:endParaRPr kumimoji="0" lang="en-US" sz="1300" b="0" i="0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endParaRPr>
                </a:p>
              </p:txBody>
            </p:sp>
          </p:grpSp>
          <p:sp>
            <p:nvSpPr>
              <p:cNvPr id="11" name="Text Box 68"/>
              <p:cNvSpPr txBox="1"/>
              <p:nvPr/>
            </p:nvSpPr>
            <p:spPr>
              <a:xfrm>
                <a:off x="193424" y="2070341"/>
                <a:ext cx="2914650" cy="323366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System core modules</a:t>
                </a:r>
                <a:endParaRPr kumimoji="0" lang="en-US" sz="1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2" name="Text Box 69"/>
              <p:cNvSpPr txBox="1"/>
              <p:nvPr/>
            </p:nvSpPr>
            <p:spPr>
              <a:xfrm>
                <a:off x="90438" y="3897220"/>
                <a:ext cx="1216191" cy="323366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System DB</a:t>
                </a:r>
                <a:endParaRPr kumimoji="0" lang="en-US" sz="1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endParaRPr>
              </a:p>
            </p:txBody>
          </p:sp>
        </p:grpSp>
        <p:sp>
          <p:nvSpPr>
            <p:cNvPr id="9" name="Text Box 70"/>
            <p:cNvSpPr txBox="1"/>
            <p:nvPr/>
          </p:nvSpPr>
          <p:spPr>
            <a:xfrm>
              <a:off x="5156249" y="228600"/>
              <a:ext cx="1055145" cy="257175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rPr>
                <a:t>Libraries</a:t>
              </a:r>
              <a:endParaRPr kumimoji="0" lang="en-US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761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0" y="95964"/>
            <a:ext cx="12192000" cy="12312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ĐÁNH GIÁ CÁC THUẬT TOÁN</a:t>
            </a:r>
          </a:p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KHUYẾN NGHỊ VIỆC LÀM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22083" y="4535410"/>
            <a:ext cx="5984725" cy="971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67012" y="1738307"/>
            <a:ext cx="5494869" cy="971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579" y="2963643"/>
            <a:ext cx="1777899" cy="6204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529" y="3023700"/>
            <a:ext cx="1942974" cy="590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0805" y="3096634"/>
            <a:ext cx="1755896" cy="1060616"/>
          </a:xfrm>
          <a:prstGeom prst="rect">
            <a:avLst/>
          </a:prstGeom>
        </p:spPr>
      </p:pic>
      <p:pic>
        <p:nvPicPr>
          <p:cNvPr id="2050" name="Picture 2" descr="feature-cross-platform.png (300×200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83" y="2986548"/>
            <a:ext cx="1827506" cy="91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14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6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1104</TotalTime>
  <Words>1250</Words>
  <Application>Microsoft Office PowerPoint</Application>
  <PresentationFormat>Widescreen</PresentationFormat>
  <Paragraphs>169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Courier New</vt:lpstr>
      <vt:lpstr>Times New Roman</vt:lpstr>
      <vt:lpstr>Trebuchet MS</vt:lpstr>
      <vt:lpstr>Wingdings</vt:lpstr>
      <vt:lpstr>Wingdings 3</vt:lpstr>
      <vt:lpstr>Facet</vt:lpstr>
      <vt:lpstr>XÂY DỰNG FRAMEWORK  ĐÁNH GIÁ MỘT SỐ THUẬT TOÁN  KHUYẾN NGHỊ VIỆC LÀM</vt:lpstr>
      <vt:lpstr>NỘI DUNG</vt:lpstr>
      <vt:lpstr>GIỚI THIỆU</vt:lpstr>
      <vt:lpstr>GIỚI THIỆU (TT)</vt:lpstr>
      <vt:lpstr>MỤC TIÊU &amp; PHẠM VI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FRAMEWORK ĐÁNH GIÁ CÁC THUẬT TOÁN KHUYẾN NGHỊ VIỆC LÀM</dc:title>
  <dc:creator>NGUYEN THANH ANH TUYEN</dc:creator>
  <cp:lastModifiedBy>Luantm</cp:lastModifiedBy>
  <cp:revision>100</cp:revision>
  <dcterms:created xsi:type="dcterms:W3CDTF">2016-11-19T03:04:58Z</dcterms:created>
  <dcterms:modified xsi:type="dcterms:W3CDTF">2017-01-12T04:49:47Z</dcterms:modified>
</cp:coreProperties>
</file>