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21"/>
  </p:notesMasterIdLst>
  <p:sldIdLst>
    <p:sldId id="256" r:id="rId2"/>
    <p:sldId id="257" r:id="rId3"/>
    <p:sldId id="273" r:id="rId4"/>
    <p:sldId id="286" r:id="rId5"/>
    <p:sldId id="285" r:id="rId6"/>
    <p:sldId id="276" r:id="rId7"/>
    <p:sldId id="277" r:id="rId8"/>
    <p:sldId id="279" r:id="rId9"/>
    <p:sldId id="278" r:id="rId10"/>
    <p:sldId id="281" r:id="rId11"/>
    <p:sldId id="291" r:id="rId12"/>
    <p:sldId id="292" r:id="rId13"/>
    <p:sldId id="288" r:id="rId14"/>
    <p:sldId id="290" r:id="rId15"/>
    <p:sldId id="287" r:id="rId16"/>
    <p:sldId id="280" r:id="rId17"/>
    <p:sldId id="289" r:id="rId18"/>
    <p:sldId id="283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664" autoAdjust="0"/>
  </p:normalViewPr>
  <p:slideViewPr>
    <p:cSldViewPr snapToGrid="0">
      <p:cViewPr varScale="1">
        <p:scale>
          <a:sx n="51" d="100"/>
          <a:sy n="51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antm\Desktop\Visualize_new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antm\Desktop\explai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[Visualize_new.xlsm]Small!PivotTable2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bố</a:t>
            </a:r>
            <a:r>
              <a:rPr lang="en-US" baseline="0" dirty="0"/>
              <a:t> </a:t>
            </a:r>
            <a:r>
              <a:rPr lang="en-US" baseline="0" dirty="0" err="1"/>
              <a:t>ngành</a:t>
            </a:r>
            <a:r>
              <a:rPr lang="en-US" baseline="0" dirty="0"/>
              <a:t> </a:t>
            </a:r>
            <a:r>
              <a:rPr lang="en-US" baseline="0" dirty="0" err="1"/>
              <a:t>nghề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dataset</a:t>
            </a:r>
            <a:endParaRPr lang="en-US" dirty="0"/>
          </a:p>
        </c:rich>
      </c:tx>
      <c:layout>
        <c:manualLayout>
          <c:xMode val="edge"/>
          <c:yMode val="edge"/>
          <c:x val="1.9622331376308932E-2"/>
          <c:y val="4.48164459139035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glow rad="12700">
                <a:schemeClr val="accent1">
                  <a:alpha val="40000"/>
                </a:schemeClr>
              </a:glo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1.2591813932869607E-2"/>
              <c:y val="-1.8408941485864611E-2"/>
            </c:manualLayout>
          </c:layout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glow rad="12700">
                <a:schemeClr val="accent1">
                  <a:alpha val="40000"/>
                </a:schemeClr>
              </a:glo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7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9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0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1.2591813932869607E-2"/>
              <c:y val="-1.8408941485864611E-2"/>
            </c:manualLayout>
          </c:layout>
          <c:spPr>
            <a:noFill/>
            <a:ln>
              <a:noFill/>
            </a:ln>
            <a:effectLst>
              <a:glow rad="12700">
                <a:schemeClr val="accent1">
                  <a:alpha val="40000"/>
                </a:schemeClr>
              </a:glo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2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3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4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5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6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7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8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9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0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1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2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3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4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5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6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7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8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9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0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1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2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3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4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glow rad="12700">
                <a:schemeClr val="accent1">
                  <a:alpha val="40000"/>
                </a:schemeClr>
              </a:glo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6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7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8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9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0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1.2591813932869607E-2"/>
              <c:y val="-1.8408941485864611E-2"/>
            </c:manualLayout>
          </c:layout>
          <c:spPr>
            <a:noFill/>
            <a:ln>
              <a:noFill/>
            </a:ln>
            <a:effectLst>
              <a:glow rad="12700">
                <a:schemeClr val="accent1">
                  <a:alpha val="40000"/>
                </a:schemeClr>
              </a:glo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2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3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4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5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6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7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8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9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0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1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2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3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4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5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6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7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8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9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0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1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2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3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4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glow rad="12700">
                <a:schemeClr val="accent1">
                  <a:alpha val="40000"/>
                </a:schemeClr>
              </a:glo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6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7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8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9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70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1.2591813932869607E-2"/>
              <c:y val="-1.8408941485864611E-2"/>
            </c:manualLayout>
          </c:layout>
          <c:spPr>
            <a:noFill/>
            <a:ln>
              <a:noFill/>
            </a:ln>
            <a:effectLst>
              <a:glow rad="12700">
                <a:schemeClr val="accent1">
                  <a:alpha val="40000"/>
                </a:schemeClr>
              </a:glo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72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73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74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75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76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77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78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79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0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1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2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3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4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5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6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7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8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9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90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91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92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93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</c:pivotFmts>
    <c:plotArea>
      <c:layout>
        <c:manualLayout>
          <c:layoutTarget val="inner"/>
          <c:xMode val="edge"/>
          <c:yMode val="edge"/>
          <c:x val="0.10116298304242025"/>
          <c:y val="0.18730437510636702"/>
          <c:w val="0.37176837867944096"/>
          <c:h val="0.74016616670201119"/>
        </c:manualLayout>
      </c:layout>
      <c:pieChart>
        <c:varyColors val="1"/>
        <c:ser>
          <c:idx val="0"/>
          <c:order val="0"/>
          <c:tx>
            <c:strRef>
              <c:f>Small!$B$1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6C96-4AFC-92EE-0D84BDCB1EE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6C96-4AFC-92EE-0D84BDCB1EE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6C96-4AFC-92EE-0D84BDCB1EE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6C96-4AFC-92EE-0D84BDCB1EE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6C96-4AFC-92EE-0D84BDCB1EE1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B-6C96-4AFC-92EE-0D84BDCB1EE1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80000"/>
                      <a:lumOff val="2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D-6C96-4AFC-92EE-0D84BDCB1EE1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80000"/>
                      <a:lumOff val="2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F-6C96-4AFC-92EE-0D84BDCB1EE1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80000"/>
                      <a:lumOff val="2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1-6C96-4AFC-92EE-0D84BDCB1EE1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8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3-6C96-4AFC-92EE-0D84BDCB1EE1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8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5-6C96-4AFC-92EE-0D84BDCB1EE1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8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7-6C96-4AFC-92EE-0D84BDCB1EE1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lumOff val="4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9-6C96-4AFC-92EE-0D84BDCB1EE1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lumOff val="4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B-6C96-4AFC-92EE-0D84BDCB1EE1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lumOff val="4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D-6C96-4AFC-92EE-0D84BDCB1EE1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5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F-6C96-4AFC-92EE-0D84BDCB1EE1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5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1-6C96-4AFC-92EE-0D84BDCB1EE1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5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3-6C96-4AFC-92EE-0D84BDCB1EE1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70000"/>
                      <a:lumOff val="3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5-6C96-4AFC-92EE-0D84BDCB1EE1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70000"/>
                      <a:lumOff val="3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7-6C96-4AFC-92EE-0D84BDCB1EE1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70000"/>
                      <a:lumOff val="3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9-6C96-4AFC-92EE-0D84BDCB1EE1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7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B-6C96-4AFC-92EE-0D84BDCB1EE1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7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D-6C96-4AFC-92EE-0D84BDCB1EE1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7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F-6C96-4AFC-92EE-0D84BDCB1EE1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50000"/>
                      <a:lumOff val="5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1-6C96-4AFC-92EE-0D84BDCB1EE1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50000"/>
                      <a:lumOff val="5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3-6C96-4AFC-92EE-0D84BDCB1EE1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50000"/>
                      <a:lumOff val="5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5-6C96-4AFC-92EE-0D84BDCB1EE1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7-6C96-4AFC-92EE-0D84BDCB1EE1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9-6C96-4AFC-92EE-0D84BDCB1EE1}"/>
              </c:ext>
            </c:extLst>
          </c:dPt>
          <c:dLbls>
            <c:dLbl>
              <c:idx val="5"/>
              <c:layout>
                <c:manualLayout>
                  <c:x val="1.2591813932869607E-2"/>
                  <c:y val="-1.840894148586461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C96-4AFC-92EE-0D84BDCB1E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Small!$A$2:$A$31</c:f>
              <c:strCache>
                <c:ptCount val="29"/>
                <c:pt idx="0">
                  <c:v> Bán hàng kỹ thuật_x000d_
</c:v>
                </c:pt>
                <c:pt idx="1">
                  <c:v> Bán hàng_x000d_
</c:v>
                </c:pt>
                <c:pt idx="2">
                  <c:v> Bán lẻ/Bán sỉ_x000d_
</c:v>
                </c:pt>
                <c:pt idx="3">
                  <c:v> Biên phiên dịch_x000d_
</c:v>
                </c:pt>
                <c:pt idx="4">
                  <c:v> Cơ khí_x000d_
</c:v>
                </c:pt>
                <c:pt idx="5">
                  <c:v> Công nghệ cao_x000d_
</c:v>
                </c:pt>
                <c:pt idx="6">
                  <c:v> Dịch vụ khách hàng_x000d_
</c:v>
                </c:pt>
                <c:pt idx="7">
                  <c:v> Điện/Điện tử_x000d_
</c:v>
                </c:pt>
                <c:pt idx="8">
                  <c:v> Dược Phẩm/Công nghệ sinh học_x000d_
</c:v>
                </c:pt>
                <c:pt idx="9">
                  <c:v> Giáo dục/Đào tạo_x000d_
</c:v>
                </c:pt>
                <c:pt idx="10">
                  <c:v> Hàng không/Du lịch/Khách sạn_x000d_
</c:v>
                </c:pt>
                <c:pt idx="11">
                  <c:v> Internet/Online Media_x000d_
</c:v>
                </c:pt>
                <c:pt idx="12">
                  <c:v> IT - Phần mềm_x000d_
</c:v>
                </c:pt>
                <c:pt idx="13">
                  <c:v> IT-Phần cứng/Mạng_x000d_
</c:v>
                </c:pt>
                <c:pt idx="14">
                  <c:v> Kế toán_x000d_
</c:v>
                </c:pt>
                <c:pt idx="15">
                  <c:v> Kiểm toán_x000d_
</c:v>
                </c:pt>
                <c:pt idx="16">
                  <c:v> Kiến trúc/Thiết kế nội thất_x000d_
</c:v>
                </c:pt>
                <c:pt idx="17">
                  <c:v> Marketing_x000d_
</c:v>
                </c:pt>
                <c:pt idx="18">
                  <c:v> Mỹ thuật/Thiết kế_x000d_
</c:v>
                </c:pt>
                <c:pt idx="19">
                  <c:v> Nhân sự_x000d_
</c:v>
                </c:pt>
                <c:pt idx="20">
                  <c:v> QA/QC_x000d_
</c:v>
                </c:pt>
                <c:pt idx="21">
                  <c:v> Quảng cáo/Khuyến mãi/Đối ngoại_x000d_
</c:v>
                </c:pt>
                <c:pt idx="22">
                  <c:v> Sản Xuất_x000d_
</c:v>
                </c:pt>
                <c:pt idx="23">
                  <c:v> Thực phẩm &amp; Đồ uống_x000d_
</c:v>
                </c:pt>
                <c:pt idx="24">
                  <c:v> Truyền hình/Truyền thông/Báo chí_x000d_
</c:v>
                </c:pt>
                <c:pt idx="25">
                  <c:v> Vận chuyển/Giao nhận_x000d_
</c:v>
                </c:pt>
                <c:pt idx="26">
                  <c:v> Vật Tư/Cung vận_x000d_
</c:v>
                </c:pt>
                <c:pt idx="27">
                  <c:v> ﻿Xây dựng_x000d_
</c:v>
                </c:pt>
                <c:pt idx="28">
                  <c:v> Xuất nhập khẩu_x000d_
</c:v>
                </c:pt>
              </c:strCache>
            </c:strRef>
          </c:cat>
          <c:val>
            <c:numRef>
              <c:f>Small!$B$2:$B$31</c:f>
              <c:numCache>
                <c:formatCode>General</c:formatCode>
                <c:ptCount val="29"/>
                <c:pt idx="0">
                  <c:v>574</c:v>
                </c:pt>
                <c:pt idx="1">
                  <c:v>154</c:v>
                </c:pt>
                <c:pt idx="2">
                  <c:v>1271</c:v>
                </c:pt>
                <c:pt idx="3">
                  <c:v>586</c:v>
                </c:pt>
                <c:pt idx="4">
                  <c:v>964</c:v>
                </c:pt>
                <c:pt idx="5">
                  <c:v>435</c:v>
                </c:pt>
                <c:pt idx="6">
                  <c:v>1393</c:v>
                </c:pt>
                <c:pt idx="7">
                  <c:v>821</c:v>
                </c:pt>
                <c:pt idx="8">
                  <c:v>163</c:v>
                </c:pt>
                <c:pt idx="9">
                  <c:v>633</c:v>
                </c:pt>
                <c:pt idx="10">
                  <c:v>155</c:v>
                </c:pt>
                <c:pt idx="11">
                  <c:v>908</c:v>
                </c:pt>
                <c:pt idx="12">
                  <c:v>1424</c:v>
                </c:pt>
                <c:pt idx="13">
                  <c:v>1345</c:v>
                </c:pt>
                <c:pt idx="14">
                  <c:v>986</c:v>
                </c:pt>
                <c:pt idx="15">
                  <c:v>568</c:v>
                </c:pt>
                <c:pt idx="16">
                  <c:v>392</c:v>
                </c:pt>
                <c:pt idx="17">
                  <c:v>977</c:v>
                </c:pt>
                <c:pt idx="18">
                  <c:v>316</c:v>
                </c:pt>
                <c:pt idx="19">
                  <c:v>1088</c:v>
                </c:pt>
                <c:pt idx="20">
                  <c:v>327</c:v>
                </c:pt>
                <c:pt idx="21">
                  <c:v>734</c:v>
                </c:pt>
                <c:pt idx="22">
                  <c:v>861</c:v>
                </c:pt>
                <c:pt idx="23">
                  <c:v>149</c:v>
                </c:pt>
                <c:pt idx="24">
                  <c:v>53</c:v>
                </c:pt>
                <c:pt idx="25">
                  <c:v>133</c:v>
                </c:pt>
                <c:pt idx="26">
                  <c:v>453</c:v>
                </c:pt>
                <c:pt idx="27">
                  <c:v>922</c:v>
                </c:pt>
                <c:pt idx="28">
                  <c:v>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6C96-4AFC-92EE-0D84BDCB1E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Thống kê gán nhãn dữ liệu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1"/>
          <c:order val="0"/>
          <c:tx>
            <c:strRef>
              <c:f>Sheet2!$B$1</c:f>
              <c:strCache>
                <c:ptCount val="1"/>
                <c:pt idx="0">
                  <c:v>Liên quan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0000"/>
                  </a:schemeClr>
                </a:gs>
                <a:gs pos="78000">
                  <a:schemeClr val="accent4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val>
            <c:numRef>
              <c:f>Sheet2!$B$2:$B$57</c:f>
              <c:numCache>
                <c:formatCode>General</c:formatCode>
                <c:ptCount val="56"/>
                <c:pt idx="0">
                  <c:v>61</c:v>
                </c:pt>
                <c:pt idx="1">
                  <c:v>125</c:v>
                </c:pt>
                <c:pt idx="2">
                  <c:v>108</c:v>
                </c:pt>
                <c:pt idx="3">
                  <c:v>40</c:v>
                </c:pt>
                <c:pt idx="4">
                  <c:v>83</c:v>
                </c:pt>
                <c:pt idx="5">
                  <c:v>74</c:v>
                </c:pt>
                <c:pt idx="6">
                  <c:v>99</c:v>
                </c:pt>
                <c:pt idx="7">
                  <c:v>40</c:v>
                </c:pt>
                <c:pt idx="8">
                  <c:v>106</c:v>
                </c:pt>
                <c:pt idx="9">
                  <c:v>157</c:v>
                </c:pt>
                <c:pt idx="10">
                  <c:v>47</c:v>
                </c:pt>
                <c:pt idx="11">
                  <c:v>165</c:v>
                </c:pt>
                <c:pt idx="12">
                  <c:v>207</c:v>
                </c:pt>
                <c:pt idx="13">
                  <c:v>25</c:v>
                </c:pt>
                <c:pt idx="14">
                  <c:v>505</c:v>
                </c:pt>
                <c:pt idx="15">
                  <c:v>73</c:v>
                </c:pt>
                <c:pt idx="16">
                  <c:v>37</c:v>
                </c:pt>
                <c:pt idx="17">
                  <c:v>14</c:v>
                </c:pt>
                <c:pt idx="18">
                  <c:v>25</c:v>
                </c:pt>
                <c:pt idx="19">
                  <c:v>18</c:v>
                </c:pt>
                <c:pt idx="20">
                  <c:v>58</c:v>
                </c:pt>
                <c:pt idx="21">
                  <c:v>89</c:v>
                </c:pt>
                <c:pt idx="22">
                  <c:v>140</c:v>
                </c:pt>
                <c:pt idx="23">
                  <c:v>268</c:v>
                </c:pt>
                <c:pt idx="24">
                  <c:v>71</c:v>
                </c:pt>
                <c:pt idx="25">
                  <c:v>340</c:v>
                </c:pt>
                <c:pt idx="26">
                  <c:v>71</c:v>
                </c:pt>
                <c:pt idx="27">
                  <c:v>34</c:v>
                </c:pt>
                <c:pt idx="28">
                  <c:v>77</c:v>
                </c:pt>
                <c:pt idx="29">
                  <c:v>12</c:v>
                </c:pt>
                <c:pt idx="30">
                  <c:v>140</c:v>
                </c:pt>
                <c:pt idx="31">
                  <c:v>94</c:v>
                </c:pt>
                <c:pt idx="32">
                  <c:v>29</c:v>
                </c:pt>
                <c:pt idx="33">
                  <c:v>84</c:v>
                </c:pt>
                <c:pt idx="34">
                  <c:v>28</c:v>
                </c:pt>
                <c:pt idx="35">
                  <c:v>175</c:v>
                </c:pt>
                <c:pt idx="36">
                  <c:v>174</c:v>
                </c:pt>
                <c:pt idx="37">
                  <c:v>66</c:v>
                </c:pt>
                <c:pt idx="38">
                  <c:v>75</c:v>
                </c:pt>
                <c:pt idx="39">
                  <c:v>171</c:v>
                </c:pt>
                <c:pt idx="40">
                  <c:v>135</c:v>
                </c:pt>
                <c:pt idx="41">
                  <c:v>39</c:v>
                </c:pt>
                <c:pt idx="42">
                  <c:v>95</c:v>
                </c:pt>
                <c:pt idx="43">
                  <c:v>46</c:v>
                </c:pt>
                <c:pt idx="44">
                  <c:v>24</c:v>
                </c:pt>
                <c:pt idx="45">
                  <c:v>55</c:v>
                </c:pt>
                <c:pt idx="46">
                  <c:v>68</c:v>
                </c:pt>
                <c:pt idx="47">
                  <c:v>47</c:v>
                </c:pt>
                <c:pt idx="48">
                  <c:v>53</c:v>
                </c:pt>
                <c:pt idx="49">
                  <c:v>35</c:v>
                </c:pt>
                <c:pt idx="50">
                  <c:v>82</c:v>
                </c:pt>
                <c:pt idx="51">
                  <c:v>273</c:v>
                </c:pt>
                <c:pt idx="52">
                  <c:v>194</c:v>
                </c:pt>
                <c:pt idx="53">
                  <c:v>148</c:v>
                </c:pt>
                <c:pt idx="54">
                  <c:v>185</c:v>
                </c:pt>
                <c:pt idx="55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1A-4F03-A920-B3E8607D18C5}"/>
            </c:ext>
          </c:extLst>
        </c:ser>
        <c:ser>
          <c:idx val="2"/>
          <c:order val="1"/>
          <c:tx>
            <c:strRef>
              <c:f>Sheet2!$C$1</c:f>
              <c:strCache>
                <c:ptCount val="1"/>
                <c:pt idx="0">
                  <c:v>Không liên quan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lumMod val="100000"/>
                  </a:schemeClr>
                </a:gs>
                <a:gs pos="78000">
                  <a:schemeClr val="accent6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val>
            <c:numRef>
              <c:f>Sheet2!$C$2:$C$57</c:f>
              <c:numCache>
                <c:formatCode>General</c:formatCode>
                <c:ptCount val="56"/>
                <c:pt idx="0">
                  <c:v>1142</c:v>
                </c:pt>
                <c:pt idx="1">
                  <c:v>1141</c:v>
                </c:pt>
                <c:pt idx="2">
                  <c:v>774</c:v>
                </c:pt>
                <c:pt idx="3">
                  <c:v>202</c:v>
                </c:pt>
                <c:pt idx="4">
                  <c:v>220</c:v>
                </c:pt>
                <c:pt idx="5">
                  <c:v>907</c:v>
                </c:pt>
                <c:pt idx="6">
                  <c:v>103</c:v>
                </c:pt>
                <c:pt idx="7">
                  <c:v>45</c:v>
                </c:pt>
                <c:pt idx="8">
                  <c:v>94</c:v>
                </c:pt>
                <c:pt idx="9">
                  <c:v>116</c:v>
                </c:pt>
                <c:pt idx="10">
                  <c:v>7</c:v>
                </c:pt>
                <c:pt idx="11">
                  <c:v>505</c:v>
                </c:pt>
                <c:pt idx="12">
                  <c:v>0</c:v>
                </c:pt>
                <c:pt idx="13">
                  <c:v>205</c:v>
                </c:pt>
                <c:pt idx="14">
                  <c:v>8</c:v>
                </c:pt>
                <c:pt idx="15">
                  <c:v>135</c:v>
                </c:pt>
                <c:pt idx="16">
                  <c:v>163</c:v>
                </c:pt>
                <c:pt idx="17">
                  <c:v>187</c:v>
                </c:pt>
                <c:pt idx="18">
                  <c:v>284</c:v>
                </c:pt>
                <c:pt idx="19">
                  <c:v>92</c:v>
                </c:pt>
                <c:pt idx="20">
                  <c:v>143</c:v>
                </c:pt>
                <c:pt idx="21">
                  <c:v>128</c:v>
                </c:pt>
                <c:pt idx="22">
                  <c:v>76</c:v>
                </c:pt>
                <c:pt idx="23">
                  <c:v>32</c:v>
                </c:pt>
                <c:pt idx="24">
                  <c:v>229</c:v>
                </c:pt>
                <c:pt idx="25">
                  <c:v>13</c:v>
                </c:pt>
                <c:pt idx="26">
                  <c:v>169</c:v>
                </c:pt>
                <c:pt idx="27">
                  <c:v>31</c:v>
                </c:pt>
                <c:pt idx="28">
                  <c:v>745</c:v>
                </c:pt>
                <c:pt idx="29">
                  <c:v>202</c:v>
                </c:pt>
                <c:pt idx="30">
                  <c:v>68</c:v>
                </c:pt>
                <c:pt idx="31">
                  <c:v>441</c:v>
                </c:pt>
                <c:pt idx="32">
                  <c:v>185</c:v>
                </c:pt>
                <c:pt idx="33">
                  <c:v>131</c:v>
                </c:pt>
                <c:pt idx="34">
                  <c:v>181</c:v>
                </c:pt>
                <c:pt idx="35">
                  <c:v>41</c:v>
                </c:pt>
                <c:pt idx="36">
                  <c:v>36</c:v>
                </c:pt>
                <c:pt idx="37">
                  <c:v>134</c:v>
                </c:pt>
                <c:pt idx="38">
                  <c:v>137</c:v>
                </c:pt>
                <c:pt idx="39">
                  <c:v>212</c:v>
                </c:pt>
                <c:pt idx="40">
                  <c:v>68</c:v>
                </c:pt>
                <c:pt idx="41">
                  <c:v>161</c:v>
                </c:pt>
                <c:pt idx="42">
                  <c:v>112</c:v>
                </c:pt>
                <c:pt idx="43">
                  <c:v>176</c:v>
                </c:pt>
                <c:pt idx="44">
                  <c:v>180</c:v>
                </c:pt>
                <c:pt idx="45">
                  <c:v>147</c:v>
                </c:pt>
                <c:pt idx="46">
                  <c:v>138</c:v>
                </c:pt>
                <c:pt idx="47">
                  <c:v>158</c:v>
                </c:pt>
                <c:pt idx="48">
                  <c:v>155</c:v>
                </c:pt>
                <c:pt idx="49">
                  <c:v>165</c:v>
                </c:pt>
                <c:pt idx="50">
                  <c:v>121</c:v>
                </c:pt>
                <c:pt idx="51">
                  <c:v>44</c:v>
                </c:pt>
                <c:pt idx="52">
                  <c:v>107</c:v>
                </c:pt>
                <c:pt idx="53">
                  <c:v>59</c:v>
                </c:pt>
                <c:pt idx="54">
                  <c:v>138</c:v>
                </c:pt>
                <c:pt idx="5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1A-4F03-A920-B3E8607D18C5}"/>
            </c:ext>
          </c:extLst>
        </c:ser>
        <c:ser>
          <c:idx val="3"/>
          <c:order val="2"/>
          <c:tx>
            <c:strRef>
              <c:f>Sheet2!$D$1</c:f>
              <c:strCache>
                <c:ptCount val="1"/>
                <c:pt idx="0">
                  <c:v>Chưa đánh giá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6000"/>
                    <a:lumMod val="100000"/>
                  </a:schemeClr>
                </a:gs>
                <a:gs pos="78000">
                  <a:schemeClr val="accent2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val>
            <c:numRef>
              <c:f>Sheet2!$D$2:$D$57</c:f>
              <c:numCache>
                <c:formatCode>General</c:formatCode>
                <c:ptCount val="56"/>
                <c:pt idx="0">
                  <c:v>6343</c:v>
                </c:pt>
                <c:pt idx="1">
                  <c:v>6344</c:v>
                </c:pt>
                <c:pt idx="2">
                  <c:v>6711</c:v>
                </c:pt>
                <c:pt idx="3">
                  <c:v>7283</c:v>
                </c:pt>
                <c:pt idx="4">
                  <c:v>7265</c:v>
                </c:pt>
                <c:pt idx="5">
                  <c:v>6578</c:v>
                </c:pt>
                <c:pt idx="6">
                  <c:v>7382</c:v>
                </c:pt>
                <c:pt idx="7">
                  <c:v>7440</c:v>
                </c:pt>
                <c:pt idx="8">
                  <c:v>7391</c:v>
                </c:pt>
                <c:pt idx="9">
                  <c:v>7369</c:v>
                </c:pt>
                <c:pt idx="10">
                  <c:v>7478</c:v>
                </c:pt>
                <c:pt idx="11">
                  <c:v>6980</c:v>
                </c:pt>
                <c:pt idx="12">
                  <c:v>7485</c:v>
                </c:pt>
                <c:pt idx="13">
                  <c:v>7280</c:v>
                </c:pt>
                <c:pt idx="14">
                  <c:v>7477</c:v>
                </c:pt>
                <c:pt idx="15">
                  <c:v>7350</c:v>
                </c:pt>
                <c:pt idx="16">
                  <c:v>7322</c:v>
                </c:pt>
                <c:pt idx="17">
                  <c:v>7298</c:v>
                </c:pt>
                <c:pt idx="18">
                  <c:v>7201</c:v>
                </c:pt>
                <c:pt idx="19">
                  <c:v>7393</c:v>
                </c:pt>
                <c:pt idx="20">
                  <c:v>7342</c:v>
                </c:pt>
                <c:pt idx="21">
                  <c:v>7357</c:v>
                </c:pt>
                <c:pt idx="22">
                  <c:v>7409</c:v>
                </c:pt>
                <c:pt idx="23">
                  <c:v>7453</c:v>
                </c:pt>
                <c:pt idx="24">
                  <c:v>7256</c:v>
                </c:pt>
                <c:pt idx="25">
                  <c:v>7472</c:v>
                </c:pt>
                <c:pt idx="26">
                  <c:v>7316</c:v>
                </c:pt>
                <c:pt idx="27">
                  <c:v>7454</c:v>
                </c:pt>
                <c:pt idx="28">
                  <c:v>6740</c:v>
                </c:pt>
                <c:pt idx="29">
                  <c:v>7283</c:v>
                </c:pt>
                <c:pt idx="30">
                  <c:v>7417</c:v>
                </c:pt>
                <c:pt idx="31">
                  <c:v>7044</c:v>
                </c:pt>
                <c:pt idx="32">
                  <c:v>7300</c:v>
                </c:pt>
                <c:pt idx="33">
                  <c:v>7354</c:v>
                </c:pt>
                <c:pt idx="34">
                  <c:v>7304</c:v>
                </c:pt>
                <c:pt idx="35">
                  <c:v>7444</c:v>
                </c:pt>
                <c:pt idx="36">
                  <c:v>7449</c:v>
                </c:pt>
                <c:pt idx="37">
                  <c:v>7351</c:v>
                </c:pt>
                <c:pt idx="38">
                  <c:v>7348</c:v>
                </c:pt>
                <c:pt idx="39">
                  <c:v>7273</c:v>
                </c:pt>
                <c:pt idx="40">
                  <c:v>7417</c:v>
                </c:pt>
                <c:pt idx="41">
                  <c:v>7324</c:v>
                </c:pt>
                <c:pt idx="42">
                  <c:v>7373</c:v>
                </c:pt>
                <c:pt idx="43">
                  <c:v>7309</c:v>
                </c:pt>
                <c:pt idx="44">
                  <c:v>7305</c:v>
                </c:pt>
                <c:pt idx="45">
                  <c:v>7338</c:v>
                </c:pt>
                <c:pt idx="46">
                  <c:v>7347</c:v>
                </c:pt>
                <c:pt idx="47">
                  <c:v>7327</c:v>
                </c:pt>
                <c:pt idx="48">
                  <c:v>7330</c:v>
                </c:pt>
                <c:pt idx="49">
                  <c:v>7320</c:v>
                </c:pt>
                <c:pt idx="50">
                  <c:v>7364</c:v>
                </c:pt>
                <c:pt idx="51">
                  <c:v>7441</c:v>
                </c:pt>
                <c:pt idx="52">
                  <c:v>7378</c:v>
                </c:pt>
                <c:pt idx="53">
                  <c:v>7426</c:v>
                </c:pt>
                <c:pt idx="54">
                  <c:v>7347</c:v>
                </c:pt>
                <c:pt idx="55">
                  <c:v>7465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1A-4F03-A920-B3E8607D1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5681664"/>
        <c:axId val="525681992"/>
      </c:barChart>
      <c:catAx>
        <c:axId val="525681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681992"/>
        <c:crosses val="autoZero"/>
        <c:auto val="1"/>
        <c:lblAlgn val="ctr"/>
        <c:lblOffset val="100"/>
        <c:noMultiLvlLbl val="0"/>
      </c:catAx>
      <c:valAx>
        <c:axId val="525681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68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96605-A074-4ACE-A4BF-45D150F7169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44278-3EA4-4776-B648-FB7C724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9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offline: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: K-fold Cross Validation.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fold k = 10.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Dộ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Precision, Recall, F-Measure, NDCG, RMSE, MAP, MRR.</a:t>
            </a:r>
            <a:endParaRPr lang="vi-VN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/>
              <a:t>chạy</a:t>
            </a:r>
            <a:r>
              <a:rPr lang="en-US" dirty="0"/>
              <a:t> 3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đ</a:t>
            </a:r>
            <a:r>
              <a:rPr lang="vi-VN" dirty="0"/>
              <a:t>ược đánh giá là tốt nhất từ thực nghiệm offline -&gt; lấy kết quả khuyến nghị để khảo sát người dùng.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 sử dụng: Precision, NDCG, RMSE, MAP, MRR </a:t>
            </a:r>
            <a:r>
              <a:rPr lang="en-US" dirty="0"/>
              <a:t>(</a:t>
            </a:r>
            <a:r>
              <a:rPr lang="vi-VN" dirty="0"/>
              <a:t>nguyên nhân: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GroundTruth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Recall </a:t>
            </a:r>
            <a:r>
              <a:rPr lang="en-US" dirty="0" err="1"/>
              <a:t>và</a:t>
            </a:r>
            <a:r>
              <a:rPr lang="en-US" dirty="0"/>
              <a:t> F-Measure)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1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offline: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: K-fold Cross Validation.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fold k = 10.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Dộ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Precision, Recall, F-Measure, NDCG, RMSE, MAP, MRR.</a:t>
            </a:r>
            <a:endParaRPr lang="vi-VN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/>
              <a:t>chạy</a:t>
            </a:r>
            <a:r>
              <a:rPr lang="en-US" dirty="0"/>
              <a:t> 3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đ</a:t>
            </a:r>
            <a:r>
              <a:rPr lang="vi-VN" dirty="0"/>
              <a:t>ược đánh giá là tốt nhất từ thực nghiệm offline -&gt; lấy kết quả khuyến nghị để khảo sát người dùng.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 sử dụng: Precision, NDCG, RMSE, MAP, MRR </a:t>
            </a:r>
            <a:r>
              <a:rPr lang="en-US" dirty="0"/>
              <a:t>(</a:t>
            </a:r>
            <a:r>
              <a:rPr lang="vi-VN" dirty="0"/>
              <a:t>nguyên nhân: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GroundTruth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Recall </a:t>
            </a:r>
            <a:r>
              <a:rPr lang="en-US" dirty="0" err="1"/>
              <a:t>và</a:t>
            </a:r>
            <a:r>
              <a:rPr lang="en-US" dirty="0"/>
              <a:t> F-Measure)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82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offline: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: K-fold Cross Validation.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fold k = 10.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Dộ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Precision, Recall, F-Measure, NDCG, RMSE, MAP, MRR.</a:t>
            </a:r>
            <a:endParaRPr lang="vi-VN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/>
              <a:t>chạy</a:t>
            </a:r>
            <a:r>
              <a:rPr lang="en-US" dirty="0"/>
              <a:t> 3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đ</a:t>
            </a:r>
            <a:r>
              <a:rPr lang="vi-VN" dirty="0"/>
              <a:t>ược đánh giá là tốt nhất từ thực nghiệm offline -&gt; lấy kết quả khuyến nghị để khảo sát người dùng.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 sử dụng: Precision, NDCG, RMSE, MAP, MRR </a:t>
            </a:r>
            <a:r>
              <a:rPr lang="en-US" dirty="0"/>
              <a:t>(</a:t>
            </a:r>
            <a:r>
              <a:rPr lang="vi-VN" dirty="0"/>
              <a:t>nguyên nhân: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GroundTruth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Recall </a:t>
            </a:r>
            <a:r>
              <a:rPr lang="en-US" dirty="0" err="1"/>
              <a:t>và</a:t>
            </a:r>
            <a:r>
              <a:rPr lang="en-US" dirty="0"/>
              <a:t> F-Measure)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84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16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</a:t>
            </a:r>
            <a:r>
              <a:rPr lang="en-US" dirty="0"/>
              <a:t> mat </a:t>
            </a:r>
            <a:r>
              <a:rPr lang="en-US" dirty="0" err="1"/>
              <a:t>kien</a:t>
            </a:r>
            <a:r>
              <a:rPr lang="en-US" dirty="0"/>
              <a:t> </a:t>
            </a:r>
            <a:r>
              <a:rPr lang="en-US" dirty="0" err="1"/>
              <a:t>thuc</a:t>
            </a:r>
            <a:r>
              <a:rPr lang="en-US" dirty="0"/>
              <a:t> hoc dc </a:t>
            </a:r>
            <a:r>
              <a:rPr lang="en-US" dirty="0" err="1"/>
              <a:t>gi</a:t>
            </a:r>
            <a:r>
              <a:rPr lang="en-US" dirty="0"/>
              <a:t>?</a:t>
            </a:r>
          </a:p>
          <a:p>
            <a:r>
              <a:rPr lang="en-US" dirty="0"/>
              <a:t>San </a:t>
            </a:r>
            <a:r>
              <a:rPr lang="en-US" dirty="0" err="1"/>
              <a:t>pham</a:t>
            </a:r>
            <a:r>
              <a:rPr lang="en-US" dirty="0"/>
              <a:t> co </a:t>
            </a:r>
            <a:r>
              <a:rPr lang="en-US" dirty="0" err="1"/>
              <a:t>duoc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/>
              <a:t>Hoc </a:t>
            </a:r>
            <a:r>
              <a:rPr lang="en-US" dirty="0" err="1"/>
              <a:t>thuat</a:t>
            </a:r>
            <a:r>
              <a:rPr lang="en-US" dirty="0"/>
              <a:t> co </a:t>
            </a:r>
            <a:r>
              <a:rPr lang="en-US" dirty="0" err="1"/>
              <a:t>duocj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4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78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90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1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r>
              <a:rPr lang="en-US" dirty="0" err="1"/>
              <a:t>Vì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kiên</a:t>
            </a:r>
            <a:r>
              <a:rPr lang="en-US" dirty="0"/>
              <a:t> </a:t>
            </a:r>
            <a:r>
              <a:rPr lang="en-US" dirty="0" err="1"/>
              <a:t>nhẫn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tuyển</a:t>
            </a:r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CF, CB, Hybrid, </a:t>
            </a:r>
            <a:r>
              <a:rPr lang="en-US" dirty="0" err="1"/>
              <a:t>vậy</a:t>
            </a:r>
            <a:r>
              <a:rPr lang="en-US" dirty="0"/>
              <a:t> pp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framework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endParaRPr lang="en-US" dirty="0"/>
          </a:p>
          <a:p>
            <a:r>
              <a:rPr lang="en-US" dirty="0" err="1"/>
              <a:t>Phạm</a:t>
            </a:r>
            <a:r>
              <a:rPr lang="en-US" dirty="0"/>
              <a:t> vi: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6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1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=&gt;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dataset.</a:t>
            </a:r>
            <a:endParaRPr lang="vi-VN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: crawler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-&gt; đ</a:t>
            </a:r>
            <a:r>
              <a:rPr lang="vi-VN" dirty="0"/>
              <a:t>ưa lên website -&gt; mời người dùng tham gia đánh giá</a:t>
            </a:r>
          </a:p>
          <a:p>
            <a:r>
              <a:rPr lang="vi-VN" dirty="0"/>
              <a:t>Kích thước: </a:t>
            </a:r>
            <a:r>
              <a:rPr lang="en-US" dirty="0"/>
              <a:t>4475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, 59 ng</a:t>
            </a:r>
            <a:r>
              <a:rPr lang="vi-VN" dirty="0"/>
              <a:t>ười dùng,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8576</a:t>
            </a:r>
            <a:r>
              <a:rPr lang="vi-VN" dirty="0"/>
              <a:t> bộ dữ liệu </a:t>
            </a:r>
            <a:r>
              <a:rPr lang="en-US" noProof="0" dirty="0" err="1"/>
              <a:t>gán</a:t>
            </a:r>
            <a:r>
              <a:rPr lang="vi-VN" dirty="0"/>
              <a:t> nhãn.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5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4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: </a:t>
            </a:r>
            <a:r>
              <a:rPr lang="en-US" dirty="0" err="1"/>
              <a:t>nhằm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17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offline: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: K-fold Cross Validation.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fold k = 10.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Dộ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Precision, Recall, F-Measure, NDCG, RMSE, MAP, MRR.</a:t>
            </a:r>
            <a:endParaRPr lang="vi-VN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/>
              <a:t>chạy</a:t>
            </a:r>
            <a:r>
              <a:rPr lang="en-US" dirty="0"/>
              <a:t> 3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đ</a:t>
            </a:r>
            <a:r>
              <a:rPr lang="vi-VN" dirty="0"/>
              <a:t>ược đánh giá là tốt nhất từ thực nghiệm offline -&gt; lấy kết quả khuyến nghị để khảo sát người dùng.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 sử dụng: Precision, NDCG, RMSE, MAP, MRR </a:t>
            </a:r>
            <a:r>
              <a:rPr lang="en-US" dirty="0"/>
              <a:t>(</a:t>
            </a:r>
            <a:r>
              <a:rPr lang="vi-VN" dirty="0"/>
              <a:t>nguyên nhân: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GroundTruth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Recall </a:t>
            </a:r>
            <a:r>
              <a:rPr lang="en-US" dirty="0" err="1"/>
              <a:t>và</a:t>
            </a:r>
            <a:r>
              <a:rPr lang="en-US" dirty="0"/>
              <a:t> F-Measure)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0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2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951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685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9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8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5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0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67" y="424543"/>
            <a:ext cx="9253804" cy="24003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FRAMEWORK </a:t>
            </a:r>
            <a:b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MỘT SỐ THUẬT TOÁN </a:t>
            </a:r>
            <a:b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 NGHỊ VIỆC LÀM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082" y="3816626"/>
            <a:ext cx="8791575" cy="2437217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Giảng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hướng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dẫn:</a:t>
            </a:r>
          </a:p>
          <a:p>
            <a:pPr algn="r"/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TS.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Huỳnh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Ngọc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Tín</a:t>
            </a:r>
            <a:endParaRPr lang="en-US" sz="24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Sinh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hiện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Trần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Minh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Luận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– 12520248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Nguyễn Thanh Anh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Tuyên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- 12520492</a:t>
            </a:r>
            <a:endParaRPr lang="vi-VN" sz="24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7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8596668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 VÀ ĐÁNH GIÁ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50938" y="1424465"/>
            <a:ext cx="1800376" cy="1841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693660" y="1424465"/>
            <a:ext cx="10462020" cy="1359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4475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59 ng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ười dùng,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8576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bộ dữ liệu gán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93660" y="4139990"/>
            <a:ext cx="10462020" cy="871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41310" y="4973002"/>
            <a:ext cx="10462020" cy="871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41310" y="5802039"/>
            <a:ext cx="10462020" cy="871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93660" y="2687495"/>
            <a:ext cx="10462020" cy="1396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Precision, Recall, F-Measure, NDCG, RMSE, MRR, MAP</a:t>
            </a:r>
          </a:p>
        </p:txBody>
      </p:sp>
    </p:spTree>
    <p:extLst>
      <p:ext uri="{BB962C8B-B14F-4D97-AF65-F5344CB8AC3E}">
        <p14:creationId xmlns:p14="http://schemas.microsoft.com/office/powerpoint/2010/main" val="254889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8596668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 VÀ ĐÁNH GIÁ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50938" y="1424465"/>
            <a:ext cx="1800376" cy="1841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481997"/>
              </p:ext>
            </p:extLst>
          </p:nvPr>
        </p:nvGraphicFramePr>
        <p:xfrm>
          <a:off x="990600" y="1014412"/>
          <a:ext cx="10458450" cy="5253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907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8596668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 VÀ ĐÁNH GIÁ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50938" y="1424465"/>
            <a:ext cx="1800376" cy="1841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/>
          </p:cNvGraphicFramePr>
          <p:nvPr/>
        </p:nvGraphicFramePr>
        <p:xfrm>
          <a:off x="869975" y="1181100"/>
          <a:ext cx="10312375" cy="5314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589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005545" cy="734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23359"/>
              </p:ext>
            </p:extLst>
          </p:nvPr>
        </p:nvGraphicFramePr>
        <p:xfrm>
          <a:off x="550938" y="1424465"/>
          <a:ext cx="10604744" cy="5335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1805">
                  <a:extLst>
                    <a:ext uri="{9D8B030D-6E8A-4147-A177-3AD203B41FA5}">
                      <a16:colId xmlns:a16="http://schemas.microsoft.com/office/drawing/2014/main" val="4256393521"/>
                    </a:ext>
                  </a:extLst>
                </a:gridCol>
                <a:gridCol w="2217339">
                  <a:extLst>
                    <a:ext uri="{9D8B030D-6E8A-4147-A177-3AD203B41FA5}">
                      <a16:colId xmlns:a16="http://schemas.microsoft.com/office/drawing/2014/main" val="2581601006"/>
                    </a:ext>
                  </a:extLst>
                </a:gridCol>
                <a:gridCol w="1678620">
                  <a:extLst>
                    <a:ext uri="{9D8B030D-6E8A-4147-A177-3AD203B41FA5}">
                      <a16:colId xmlns:a16="http://schemas.microsoft.com/office/drawing/2014/main" val="369413516"/>
                    </a:ext>
                  </a:extLst>
                </a:gridCol>
                <a:gridCol w="1678620">
                  <a:extLst>
                    <a:ext uri="{9D8B030D-6E8A-4147-A177-3AD203B41FA5}">
                      <a16:colId xmlns:a16="http://schemas.microsoft.com/office/drawing/2014/main" val="1087716548"/>
                    </a:ext>
                  </a:extLst>
                </a:gridCol>
                <a:gridCol w="1440028">
                  <a:extLst>
                    <a:ext uri="{9D8B030D-6E8A-4147-A177-3AD203B41FA5}">
                      <a16:colId xmlns:a16="http://schemas.microsoft.com/office/drawing/2014/main" val="4058516146"/>
                    </a:ext>
                  </a:extLst>
                </a:gridCol>
                <a:gridCol w="1438332">
                  <a:extLst>
                    <a:ext uri="{9D8B030D-6E8A-4147-A177-3AD203B41FA5}">
                      <a16:colId xmlns:a16="http://schemas.microsoft.com/office/drawing/2014/main" val="512656412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NDCG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2824535"/>
                  </a:ext>
                </a:extLst>
              </a:tr>
              <a:tr h="20435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 -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based - </a:t>
                      </a: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Euclidean Distance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0.081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0.687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0.593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0.589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15161162"/>
                  </a:ext>
                </a:extLst>
              </a:tr>
              <a:tr h="4685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0.421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2.445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0.508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0.411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64469686"/>
                  </a:ext>
                </a:extLst>
              </a:tr>
              <a:tr h="4685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0.372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0.556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0.604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0.498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14410395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>
            <a:cxnSpLocks/>
          </p:cNvCxnSpPr>
          <p:nvPr/>
        </p:nvCxnSpPr>
        <p:spPr>
          <a:xfrm>
            <a:off x="550938" y="1424465"/>
            <a:ext cx="2131302" cy="18064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2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1"/>
            <a:ext cx="8741386" cy="1102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 ĐỊNH VÀ BÀN LUẬN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50938" y="1424465"/>
            <a:ext cx="1800376" cy="1841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1174774" y="2212016"/>
            <a:ext cx="9933700" cy="115617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Content-based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6060" y="1424464"/>
            <a:ext cx="9933700" cy="841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74774" y="4155743"/>
            <a:ext cx="9933700" cy="841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46060" y="3368192"/>
            <a:ext cx="9933700" cy="841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270943" y="338583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64940" y="1245787"/>
            <a:ext cx="10462020" cy="2128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64940" y="3567999"/>
            <a:ext cx="10462020" cy="1655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PHÁT TRIỂN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3662" y="1535838"/>
            <a:ext cx="10801652" cy="1428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3662" y="3507230"/>
            <a:ext cx="10801652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Thu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8814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 CHÍNH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581150"/>
            <a:ext cx="9867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– An Introduction </a:t>
            </a:r>
          </a:p>
          <a:p>
            <a:r>
              <a:rPr lang="de-D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Dietmar Jannach, Markus Zanke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781300"/>
            <a:ext cx="98679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399" y="4427726"/>
            <a:ext cx="986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(statistics) [Online]. Available: http://en.wikipedia.org/wiki/Cross-validation_(statistics). [Accessed 25 10 2016].</a:t>
            </a:r>
          </a:p>
        </p:txBody>
      </p:sp>
    </p:spTree>
    <p:extLst>
      <p:ext uri="{BB962C8B-B14F-4D97-AF65-F5344CB8AC3E}">
        <p14:creationId xmlns:p14="http://schemas.microsoft.com/office/powerpoint/2010/main" val="1251690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video-marketing Video Marketing: How To Increase The Visibility Of ..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145" y="2019300"/>
            <a:ext cx="4351782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72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262743"/>
            <a:ext cx="8229600" cy="443592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3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quý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en-US" sz="12600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4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7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gray">
          <a:xfrm>
            <a:off x="3020786" y="4414007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gray">
          <a:xfrm>
            <a:off x="3020786" y="3575807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3020786" y="2737607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gray">
          <a:xfrm>
            <a:off x="3020786" y="1897820"/>
            <a:ext cx="5073650" cy="503237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gray">
          <a:xfrm>
            <a:off x="2941411" y="1881661"/>
            <a:ext cx="523875" cy="525745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gray">
          <a:xfrm>
            <a:off x="3023793" y="1847813"/>
            <a:ext cx="32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gray">
          <a:xfrm>
            <a:off x="2941411" y="2721735"/>
            <a:ext cx="523875" cy="52546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gray">
          <a:xfrm>
            <a:off x="3030309" y="2665750"/>
            <a:ext cx="346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gray">
          <a:xfrm>
            <a:off x="2941411" y="3559936"/>
            <a:ext cx="523875" cy="525463"/>
          </a:xfrm>
          <a:prstGeom prst="ellipse">
            <a:avLst/>
          </a:prstGeom>
          <a:gradFill flip="none" rotWithShape="1">
            <a:gsLst>
              <a:gs pos="0">
                <a:schemeClr val="hlink">
                  <a:shade val="30000"/>
                  <a:satMod val="115000"/>
                </a:schemeClr>
              </a:gs>
              <a:gs pos="50000">
                <a:schemeClr val="hlink">
                  <a:shade val="67500"/>
                  <a:satMod val="115000"/>
                </a:schemeClr>
              </a:gs>
              <a:gs pos="100000">
                <a:schemeClr val="hlink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gray">
          <a:xfrm>
            <a:off x="3046185" y="3486405"/>
            <a:ext cx="314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gray">
          <a:xfrm>
            <a:off x="2941411" y="4398136"/>
            <a:ext cx="523875" cy="525463"/>
          </a:xfrm>
          <a:prstGeom prst="ellipse">
            <a:avLst/>
          </a:prstGeom>
          <a:gradFill flip="none" rotWithShape="1">
            <a:gsLst>
              <a:gs pos="0">
                <a:schemeClr val="folHlink">
                  <a:shade val="30000"/>
                  <a:satMod val="115000"/>
                </a:schemeClr>
              </a:gs>
              <a:gs pos="50000">
                <a:schemeClr val="folHlink">
                  <a:shade val="67500"/>
                  <a:satMod val="115000"/>
                </a:schemeClr>
              </a:gs>
              <a:gs pos="100000">
                <a:schemeClr val="folHlink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gray">
          <a:xfrm>
            <a:off x="3016943" y="4363299"/>
            <a:ext cx="32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gray">
          <a:xfrm>
            <a:off x="3516086" y="1918457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gray">
          <a:xfrm>
            <a:off x="3516086" y="2758245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vi</a:t>
            </a: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gray">
          <a:xfrm>
            <a:off x="3516086" y="3596445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đ</a:t>
            </a:r>
            <a:r>
              <a:rPr lang="vi-V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ợc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gray">
          <a:xfrm>
            <a:off x="3516086" y="4471451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&amp; H</a:t>
            </a:r>
            <a:r>
              <a:rPr lang="vi-V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ớng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AutoShape 2"/>
          <p:cNvSpPr>
            <a:spLocks noChangeArrowheads="1"/>
          </p:cNvSpPr>
          <p:nvPr/>
        </p:nvSpPr>
        <p:spPr bwMode="gray">
          <a:xfrm>
            <a:off x="3020786" y="5229982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gray">
          <a:xfrm>
            <a:off x="2941411" y="5214111"/>
            <a:ext cx="523875" cy="525463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gray">
          <a:xfrm>
            <a:off x="3023794" y="5181943"/>
            <a:ext cx="32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gray">
          <a:xfrm>
            <a:off x="3595461" y="5181943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976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ỚI THIỆU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035051" y="1483525"/>
            <a:ext cx="7518098" cy="779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35051" y="2309665"/>
            <a:ext cx="7518098" cy="779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4" descr="Information-Overload.jpg (690×34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572" y="3261326"/>
            <a:ext cx="3403076" cy="169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886884" y="5163273"/>
            <a:ext cx="8690516" cy="13851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Xây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dựng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8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ỚI THIỆU 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035050" y="1625349"/>
            <a:ext cx="9124950" cy="13820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AEAAQAAAAAAAASkAAAAJDE4MjNhNmNiLTg3NjktNGJjZC04NmE3LWI1NTM4YWY0YjQxZQ.png (698×4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3791107"/>
            <a:ext cx="3461626" cy="269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based.png (1520×83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03" y="3791106"/>
            <a:ext cx="3559982" cy="269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duction-What-is-a-Recommendation-Engine-Hybrid-Recommender-Systems.jpg (635×441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556" y="3791107"/>
            <a:ext cx="3290888" cy="269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6219" y="3007360"/>
            <a:ext cx="4014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5340" y="3033095"/>
            <a:ext cx="2992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19010" y="3062714"/>
            <a:ext cx="1525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</a:p>
        </p:txBody>
      </p:sp>
      <p:sp>
        <p:nvSpPr>
          <p:cNvPr id="6" name="Thought Bubble: Cloud 5"/>
          <p:cNvSpPr/>
          <p:nvPr/>
        </p:nvSpPr>
        <p:spPr>
          <a:xfrm>
            <a:off x="1333500" y="1143000"/>
            <a:ext cx="7940502" cy="4533900"/>
          </a:xfrm>
          <a:prstGeom prst="cloudCallout">
            <a:avLst>
              <a:gd name="adj1" fmla="val -38346"/>
              <a:gd name="adj2" fmla="val 6628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Thuật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toán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nào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tốt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nhất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bài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toán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khuyến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nghị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việc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làm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894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" grpId="0"/>
      <p:bldP spid="10" grpId="0"/>
      <p:bldP spid="11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&amp; PHẠM VI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74787" y="3412672"/>
            <a:ext cx="10148509" cy="2703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vi: </a:t>
            </a:r>
          </a:p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4788" y="1653270"/>
            <a:ext cx="10148509" cy="1428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Xây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dựng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framework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hỗ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trợ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9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98928" y="1441539"/>
            <a:ext cx="5506453" cy="4924978"/>
            <a:chOff x="4799029" y="1466086"/>
            <a:chExt cx="2587625" cy="4782314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4799029" y="1716910"/>
              <a:ext cx="2587625" cy="4531490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ltGray">
            <a:xfrm>
              <a:off x="4910153" y="1466086"/>
              <a:ext cx="2355850" cy="523875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black">
            <a:xfrm>
              <a:off x="5256752" y="1531405"/>
              <a:ext cx="1528231" cy="3885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DỮ LIỆU VÀ CÔNG CỤ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gray">
            <a:xfrm>
              <a:off x="4870466" y="2166562"/>
              <a:ext cx="2506662" cy="32277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Dataset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endParaRPr 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Công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cụ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hỗ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trợ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xây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dựng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dataset</a:t>
              </a:r>
            </a:p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Framework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đánh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giá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số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thuật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toán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khuyến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endParaRPr 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41852" y="1502997"/>
            <a:ext cx="5382299" cy="4830898"/>
            <a:chOff x="7562867" y="1466086"/>
            <a:chExt cx="2587625" cy="4782314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7562867" y="1716910"/>
              <a:ext cx="2587625" cy="4531490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ltGray">
            <a:xfrm>
              <a:off x="7702566" y="1466086"/>
              <a:ext cx="2355850" cy="52387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black">
            <a:xfrm>
              <a:off x="8105448" y="1516885"/>
              <a:ext cx="160037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KHOA HỌC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gray">
            <a:xfrm>
              <a:off x="7612079" y="2293173"/>
              <a:ext cx="2506663" cy="32905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Tham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gia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đề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tài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sinh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viên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nghiên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cứu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khoa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học</a:t>
              </a:r>
              <a:endParaRPr 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Bài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báo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tham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gia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hội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khoa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học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trẻ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UIT</a:t>
              </a:r>
            </a:p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bài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báo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về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khuyến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ch</a:t>
              </a:r>
              <a:r>
                <a:rPr lang="vi-VN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ư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xuất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bản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</p:grpSp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8596668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9590124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VÀ CÔNG CỤ XÂY DỰNG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93660" y="1449160"/>
            <a:ext cx="9077781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93659" y="3734870"/>
            <a:ext cx="10071240" cy="171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dataset: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40.000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59 ng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ười dùng,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17.000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bộ dữ liệu gán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93660" y="2349128"/>
            <a:ext cx="10071239" cy="13857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JobCrawler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Website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6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8596668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FRAMEWORK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5413" y="1034967"/>
            <a:ext cx="10066747" cy="5627090"/>
            <a:chOff x="0" y="0"/>
            <a:chExt cx="6238655" cy="4945811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0"/>
              <a:ext cx="6238655" cy="4945811"/>
              <a:chOff x="0" y="0"/>
              <a:chExt cx="6238655" cy="494581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0" y="0"/>
                <a:ext cx="6238655" cy="4945811"/>
                <a:chOff x="0" y="0"/>
                <a:chExt cx="6238655" cy="4945811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0" y="0"/>
                  <a:ext cx="6238655" cy="4945811"/>
                  <a:chOff x="0" y="0"/>
                  <a:chExt cx="6238655" cy="4945811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0" y="3745661"/>
                    <a:ext cx="5048250" cy="1200150"/>
                    <a:chOff x="0" y="-1759789"/>
                    <a:chExt cx="5495925" cy="1200150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0" y="-1759789"/>
                      <a:ext cx="5495925" cy="120015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" name="Can 50"/>
                    <p:cNvSpPr/>
                    <p:nvPr/>
                  </p:nvSpPr>
                  <p:spPr>
                    <a:xfrm>
                      <a:off x="1564751" y="-1638300"/>
                      <a:ext cx="1318374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SYSTEM DB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34" name="Can 52"/>
                    <p:cNvSpPr/>
                    <p:nvPr/>
                  </p:nvSpPr>
                  <p:spPr>
                    <a:xfrm>
                      <a:off x="3565962" y="-1608230"/>
                      <a:ext cx="1143000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User DataSet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5105180" y="19050"/>
                    <a:ext cx="1133475" cy="4926761"/>
                    <a:chOff x="-220" y="0"/>
                    <a:chExt cx="1133475" cy="4411892"/>
                  </a:xfrm>
                </p:grpSpPr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-220" y="0"/>
                      <a:ext cx="1133475" cy="4411892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6641" y="597072"/>
                      <a:ext cx="952500" cy="1060279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Spring MVC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66641" y="1749455"/>
                      <a:ext cx="952500" cy="988545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Mahout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6641" y="2813318"/>
                      <a:ext cx="952500" cy="885306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Hadoop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0" y="0"/>
                    <a:ext cx="5048250" cy="1869813"/>
                    <a:chOff x="0" y="0"/>
                    <a:chExt cx="5048250" cy="1133475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0" y="0"/>
                      <a:ext cx="5048250" cy="1133475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52302" y="415729"/>
                      <a:ext cx="3960132" cy="661437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RecAlgEvaluationSystem</a:t>
                      </a:r>
                      <a:endParaRPr kumimoji="0" lang="en-US" sz="2000" b="0" i="0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0" y="1981200"/>
                    <a:ext cx="5048250" cy="1607388"/>
                    <a:chOff x="0" y="0"/>
                    <a:chExt cx="5048250" cy="1607388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0" y="0"/>
                      <a:ext cx="5048250" cy="1607388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266700" y="485775"/>
                      <a:ext cx="199580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Dataset Analyzation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387618" y="485775"/>
                      <a:ext cx="239077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Experimental conduction &amp; evaluation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4" name="Text Box 67"/>
                <p:cNvSpPr txBox="1"/>
                <p:nvPr/>
              </p:nvSpPr>
              <p:spPr>
                <a:xfrm>
                  <a:off x="193424" y="114300"/>
                  <a:ext cx="2914650" cy="317021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strike="noStrike" kern="0" cap="none" spc="0" normalizeH="0" baseline="0" noProof="0">
                      <a:ln>
                        <a:noFill/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libri" panose="020F0502020204030204" pitchFamily="34" charset="0"/>
                      <a:cs typeface="+mn-cs"/>
                    </a:rPr>
                    <a:t>System Interfaces</a:t>
                  </a:r>
                  <a:endParaRPr kumimoji="0" lang="en-US" sz="1300" b="0" i="0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endParaRPr>
                </a:p>
              </p:txBody>
            </p:sp>
          </p:grpSp>
          <p:sp>
            <p:nvSpPr>
              <p:cNvPr id="11" name="Text Box 68"/>
              <p:cNvSpPr txBox="1"/>
              <p:nvPr/>
            </p:nvSpPr>
            <p:spPr>
              <a:xfrm>
                <a:off x="193424" y="2070341"/>
                <a:ext cx="2914650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core modules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2" name="Text Box 69"/>
              <p:cNvSpPr txBox="1"/>
              <p:nvPr/>
            </p:nvSpPr>
            <p:spPr>
              <a:xfrm>
                <a:off x="90438" y="3897220"/>
                <a:ext cx="1216191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DB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</p:grpSp>
        <p:sp>
          <p:nvSpPr>
            <p:cNvPr id="9" name="Text Box 70"/>
            <p:cNvSpPr txBox="1"/>
            <p:nvPr/>
          </p:nvSpPr>
          <p:spPr>
            <a:xfrm>
              <a:off x="5156249" y="228600"/>
              <a:ext cx="1055145" cy="25717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Libraries</a:t>
              </a:r>
              <a:endParaRPr kumimoji="0" lang="en-US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61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0" y="95964"/>
            <a:ext cx="12192000" cy="12312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ĐÁNH GIÁ CÁC THUẬT TOÁN</a:t>
            </a:r>
          </a:p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 NGHỊ VIỆC LÀM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2083" y="4535410"/>
            <a:ext cx="5984725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67012" y="1738307"/>
            <a:ext cx="5494869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579" y="2963643"/>
            <a:ext cx="1777899" cy="620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529" y="3023700"/>
            <a:ext cx="1942974" cy="590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805" y="3096634"/>
            <a:ext cx="1755896" cy="1060616"/>
          </a:xfrm>
          <a:prstGeom prst="rect">
            <a:avLst/>
          </a:prstGeom>
        </p:spPr>
      </p:pic>
      <p:pic>
        <p:nvPicPr>
          <p:cNvPr id="2050" name="Picture 2" descr="feature-cross-platform.png (300×200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83" y="2986548"/>
            <a:ext cx="1827506" cy="91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4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1119</TotalTime>
  <Words>1543</Words>
  <Application>Microsoft Office PowerPoint</Application>
  <PresentationFormat>Widescreen</PresentationFormat>
  <Paragraphs>192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XÂY DỰNG FRAMEWORK  ĐÁNH GIÁ MỘT SỐ THUẬT TOÁN  KHUYẾN NGHỊ VIỆC LÀM</vt:lpstr>
      <vt:lpstr>NỘI DUNG</vt:lpstr>
      <vt:lpstr>GIỚI THIỆU</vt:lpstr>
      <vt:lpstr>GIỚI THIỆU (TT)</vt:lpstr>
      <vt:lpstr>MỤC TIÊU &amp; PHẠM 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FRAMEWORK ĐÁNH GIÁ CÁC THUẬT TOÁN KHUYẾN NGHỊ VIỆC LÀM</dc:title>
  <dc:creator>NGUYEN THANH ANH TUYEN</dc:creator>
  <cp:lastModifiedBy>Luantm</cp:lastModifiedBy>
  <cp:revision>102</cp:revision>
  <dcterms:created xsi:type="dcterms:W3CDTF">2016-11-19T03:04:58Z</dcterms:created>
  <dcterms:modified xsi:type="dcterms:W3CDTF">2017-01-12T07:55:51Z</dcterms:modified>
</cp:coreProperties>
</file>