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74" r:id="rId6"/>
    <p:sldId id="273" r:id="rId7"/>
    <p:sldId id="277" r:id="rId8"/>
    <p:sldId id="259" r:id="rId9"/>
    <p:sldId id="276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phổ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rộng</a:t>
            </a:r>
            <a:r>
              <a:rPr lang="en-US" baseline="0" dirty="0"/>
              <a:t> </a:t>
            </a:r>
            <a:r>
              <a:rPr lang="en-US" baseline="0" dirty="0" err="1"/>
              <a:t>rãi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nghiệm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 </a:t>
            </a:r>
            <a:r>
              <a:rPr lang="en-US" baseline="0" dirty="0" err="1"/>
              <a:t>hạng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209801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12520248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12520492</a:t>
            </a:r>
            <a:endParaRPr lang="vi-VN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(Content-based)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(Collaborative filtering)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(Hybrid).</a:t>
            </a: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518" y="1481891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041" y="2167985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338093" y="1752929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0" y="295662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5282" y="32456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34912" y="2351702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8092" y="4252901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66155" y="4309029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30" y="4026147"/>
            <a:ext cx="2775393" cy="2675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63" y="1958838"/>
            <a:ext cx="2792776" cy="2792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148" y="1306286"/>
            <a:ext cx="2875114" cy="2719861"/>
          </a:xfrm>
          <a:prstGeom prst="rect">
            <a:avLst/>
          </a:prstGeom>
        </p:spPr>
      </p:pic>
      <p:sp>
        <p:nvSpPr>
          <p:cNvPr id="21" name="Arrow: Bent 20"/>
          <p:cNvSpPr/>
          <p:nvPr/>
        </p:nvSpPr>
        <p:spPr>
          <a:xfrm flipV="1">
            <a:off x="1782632" y="4865914"/>
            <a:ext cx="2789368" cy="1053591"/>
          </a:xfrm>
          <a:prstGeom prst="bentArrow">
            <a:avLst>
              <a:gd name="adj1" fmla="val 25000"/>
              <a:gd name="adj2" fmla="val 27484"/>
              <a:gd name="adj3" fmla="val 50000"/>
              <a:gd name="adj4" fmla="val 60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Arrow: Right 21"/>
          <p:cNvSpPr/>
          <p:nvPr/>
        </p:nvSpPr>
        <p:spPr>
          <a:xfrm>
            <a:off x="3967843" y="2547257"/>
            <a:ext cx="3086100" cy="53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015" y="1844070"/>
            <a:ext cx="875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08363" y="3592286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Lai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4241194" y="2477478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Lai </a:t>
            </a:r>
            <a:r>
              <a:rPr lang="en-US" sz="2000" b="1" dirty="0" err="1"/>
              <a:t>trộn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049706" y="3592286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Lai </a:t>
            </a:r>
            <a:r>
              <a:rPr lang="en-US" sz="2000" b="1" dirty="0" err="1"/>
              <a:t>chuyển</a:t>
            </a:r>
            <a:r>
              <a:rPr lang="en-US" sz="2000" b="1" dirty="0"/>
              <a:t> </a:t>
            </a:r>
            <a:r>
              <a:rPr lang="en-US" sz="2000" b="1" dirty="0" err="1"/>
              <a:t>đổi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4416875" y="4718959"/>
            <a:ext cx="1812472" cy="1730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946B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07" y="3748183"/>
            <a:ext cx="1644206" cy="2538318"/>
          </a:xfrm>
          <a:prstGeom prst="rect">
            <a:avLst/>
          </a:prstGeom>
        </p:spPr>
      </p:pic>
      <p:sp>
        <p:nvSpPr>
          <p:cNvPr id="6" name="Thought Bubble: Cloud 5"/>
          <p:cNvSpPr/>
          <p:nvPr/>
        </p:nvSpPr>
        <p:spPr>
          <a:xfrm flipH="1">
            <a:off x="435195" y="1420587"/>
            <a:ext cx="2830518" cy="1763486"/>
          </a:xfrm>
          <a:prstGeom prst="cloudCallout">
            <a:avLst>
              <a:gd name="adj1" fmla="val -13088"/>
              <a:gd name="adj2" fmla="val 79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?</a:t>
            </a:r>
            <a:endParaRPr lang="vi-VN" sz="2400" dirty="0"/>
          </a:p>
        </p:txBody>
      </p:sp>
      <p:sp>
        <p:nvSpPr>
          <p:cNvPr id="7" name="Thought Bubble: Cloud 6"/>
          <p:cNvSpPr/>
          <p:nvPr/>
        </p:nvSpPr>
        <p:spPr>
          <a:xfrm>
            <a:off x="786260" y="1404259"/>
            <a:ext cx="3314700" cy="1796141"/>
          </a:xfrm>
          <a:prstGeom prst="cloudCallout">
            <a:avLst>
              <a:gd name="adj1" fmla="val -636"/>
              <a:gd name="adj2" fmla="val 8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  <a:endParaRPr lang="vi-VN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94903" y="4474029"/>
            <a:ext cx="2297783" cy="1812472"/>
            <a:chOff x="4494903" y="4474029"/>
            <a:chExt cx="2297783" cy="1812472"/>
          </a:xfrm>
        </p:grpSpPr>
        <p:sp>
          <p:nvSpPr>
            <p:cNvPr id="10" name="Oval 9"/>
            <p:cNvSpPr/>
            <p:nvPr/>
          </p:nvSpPr>
          <p:spPr>
            <a:xfrm>
              <a:off x="4494903" y="4474029"/>
              <a:ext cx="2297783" cy="1812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Precision,</a:t>
              </a:r>
            </a:p>
            <a:p>
              <a:pPr algn="ctr"/>
              <a:r>
                <a:rPr lang="en-US" sz="2400" dirty="0"/>
                <a:t>Recall,</a:t>
              </a:r>
            </a:p>
            <a:p>
              <a:pPr algn="ctr"/>
              <a:r>
                <a:rPr lang="en-US" sz="2400" dirty="0"/>
                <a:t>F-Measure</a:t>
              </a:r>
              <a:endParaRPr lang="vi-VN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1763" y="448264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8981" y="3937001"/>
            <a:ext cx="1885021" cy="1443264"/>
            <a:chOff x="7388981" y="3937001"/>
            <a:chExt cx="1885021" cy="1443264"/>
          </a:xfrm>
        </p:grpSpPr>
        <p:sp>
          <p:nvSpPr>
            <p:cNvPr id="12" name="Oval 11"/>
            <p:cNvSpPr/>
            <p:nvPr/>
          </p:nvSpPr>
          <p:spPr>
            <a:xfrm>
              <a:off x="7388981" y="3976914"/>
              <a:ext cx="1885021" cy="1403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MAE,</a:t>
              </a:r>
            </a:p>
            <a:p>
              <a:pPr algn="ctr"/>
              <a:r>
                <a:rPr lang="en-US" sz="2400" dirty="0"/>
                <a:t>RMSE</a:t>
              </a:r>
              <a:endParaRPr lang="vi-V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5764" y="3937001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755" y="2282762"/>
            <a:ext cx="2318660" cy="1654239"/>
            <a:chOff x="5404755" y="2282762"/>
            <a:chExt cx="2318660" cy="1654239"/>
          </a:xfrm>
        </p:grpSpPr>
        <p:sp>
          <p:nvSpPr>
            <p:cNvPr id="11" name="Oval 10"/>
            <p:cNvSpPr/>
            <p:nvPr/>
          </p:nvSpPr>
          <p:spPr>
            <a:xfrm>
              <a:off x="5404755" y="2351316"/>
              <a:ext cx="2318660" cy="1585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NDCG,</a:t>
              </a:r>
            </a:p>
            <a:p>
              <a:pPr algn="ctr"/>
              <a:r>
                <a:rPr lang="en-US" sz="2400" dirty="0"/>
                <a:t>MAP,</a:t>
              </a:r>
            </a:p>
            <a:p>
              <a:pPr algn="ctr"/>
              <a:r>
                <a:rPr lang="en-US" sz="2400" dirty="0"/>
                <a:t>MRR</a:t>
              </a:r>
              <a:endParaRPr lang="vi-V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96027" y="228276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05" y="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84400" y="956310"/>
            <a:ext cx="6588760" cy="4945380"/>
            <a:chOff x="0" y="0"/>
            <a:chExt cx="6238655" cy="49458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6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0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7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8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300" y="211756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192" y="3102224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mahout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192" y="4232752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Lucene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81" y="1545862"/>
            <a:ext cx="3276190" cy="114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32" y="2860821"/>
            <a:ext cx="2528888" cy="76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32" y="3800860"/>
            <a:ext cx="2702437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55053"/>
              </p:ext>
            </p:extLst>
          </p:nvPr>
        </p:nvGraphicFramePr>
        <p:xfrm>
          <a:off x="550938" y="1424465"/>
          <a:ext cx="9388927" cy="4809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1422795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044540">
                  <a:extLst>
                    <a:ext uri="{9D8B030D-6E8A-4147-A177-3AD203B41FA5}">
                      <a16:colId xmlns:a16="http://schemas.microsoft.com/office/drawing/2014/main" val="1919377409"/>
                    </a:ext>
                  </a:extLst>
                </a:gridCol>
                <a:gridCol w="1539666">
                  <a:extLst>
                    <a:ext uri="{9D8B030D-6E8A-4147-A177-3AD203B41FA5}">
                      <a16:colId xmlns:a16="http://schemas.microsoft.com/office/drawing/2014/main" val="210497292"/>
                    </a:ext>
                  </a:extLst>
                </a:gridCol>
                <a:gridCol w="1077116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077116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924019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922931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8843" y="1420586"/>
            <a:ext cx="1387928" cy="177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61885"/>
            <a:ext cx="9560680" cy="5065485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8843" y="1420586"/>
            <a:ext cx="1387928" cy="177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6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505" y="1943101"/>
            <a:ext cx="7682896" cy="17798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bạn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ought Bubble: Cloud 5"/>
          <p:cNvSpPr/>
          <p:nvPr/>
        </p:nvSpPr>
        <p:spPr>
          <a:xfrm>
            <a:off x="2108200" y="1460500"/>
            <a:ext cx="6870700" cy="3200400"/>
          </a:xfrm>
          <a:prstGeom prst="cloudCallout">
            <a:avLst>
              <a:gd name="adj1" fmla="val -57326"/>
              <a:gd name="adj2" fmla="val 5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khuyến</a:t>
            </a:r>
            <a:r>
              <a:rPr lang="en-US" sz="3600" dirty="0"/>
              <a:t> </a:t>
            </a:r>
            <a:r>
              <a:rPr lang="en-US" sz="3600" dirty="0" err="1"/>
              <a:t>nghị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300" y="571500"/>
            <a:ext cx="736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Giới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thiệu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đề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tài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0" y="4244069"/>
            <a:ext cx="1755322" cy="1755322"/>
          </a:xfrm>
          <a:prstGeom prst="rect">
            <a:avLst/>
          </a:prstGeom>
        </p:spPr>
      </p:pic>
      <p:sp>
        <p:nvSpPr>
          <p:cNvPr id="11" name="Thought Bubble: Cloud 10"/>
          <p:cNvSpPr/>
          <p:nvPr/>
        </p:nvSpPr>
        <p:spPr>
          <a:xfrm>
            <a:off x="407911" y="1270000"/>
            <a:ext cx="3723217" cy="2041071"/>
          </a:xfrm>
          <a:prstGeom prst="cloudCallout">
            <a:avLst>
              <a:gd name="adj1" fmla="val 57336"/>
              <a:gd name="adj2" fmla="val 8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It’s holiday, I want to buy a T-Shirt, But which T-Shirt should I buy?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5110540" y="1269999"/>
            <a:ext cx="4833560" cy="2041071"/>
          </a:xfrm>
          <a:prstGeom prst="cloudCallout">
            <a:avLst>
              <a:gd name="adj1" fmla="val -24236"/>
              <a:gd name="adj2" fmla="val 9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sp>
        <p:nvSpPr>
          <p:cNvPr id="13" name="Thought Bubble: Cloud 12"/>
          <p:cNvSpPr/>
          <p:nvPr/>
        </p:nvSpPr>
        <p:spPr>
          <a:xfrm>
            <a:off x="0" y="4673599"/>
            <a:ext cx="3935186" cy="1975757"/>
          </a:xfrm>
          <a:prstGeom prst="cloudCallout">
            <a:avLst>
              <a:gd name="adj1" fmla="val 67549"/>
              <a:gd name="adj2" fmla="val -36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Hwm</a:t>
            </a:r>
            <a:r>
              <a:rPr lang="en-US" b="1" dirty="0"/>
              <a:t>, Should I go to </a:t>
            </a:r>
            <a:r>
              <a:rPr lang="en-US" b="1" dirty="0" err="1"/>
              <a:t>Viettien</a:t>
            </a:r>
            <a:r>
              <a:rPr lang="en-US" b="1" dirty="0"/>
              <a:t> first or to Gucci first?</a:t>
            </a:r>
          </a:p>
        </p:txBody>
      </p:sp>
      <p:sp>
        <p:nvSpPr>
          <p:cNvPr id="14" name="Thought Bubble: Cloud 13"/>
          <p:cNvSpPr/>
          <p:nvPr/>
        </p:nvSpPr>
        <p:spPr>
          <a:xfrm>
            <a:off x="7119258" y="4023634"/>
            <a:ext cx="3935186" cy="1975757"/>
          </a:xfrm>
          <a:prstGeom prst="cloudCallout">
            <a:avLst>
              <a:gd name="adj1" fmla="val -67306"/>
              <a:gd name="adj2" fmla="val -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Alright, I go to Calvin Klein first. And then go to ….</a:t>
            </a: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0" y="4129769"/>
            <a:ext cx="1755322" cy="175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4" y="3200401"/>
            <a:ext cx="2715988" cy="2351314"/>
          </a:xfrm>
          <a:prstGeom prst="rect">
            <a:avLst/>
          </a:prstGeom>
        </p:spPr>
      </p:pic>
      <p:sp>
        <p:nvSpPr>
          <p:cNvPr id="9" name="Thought Bubble: Cloud 8"/>
          <p:cNvSpPr/>
          <p:nvPr/>
        </p:nvSpPr>
        <p:spPr>
          <a:xfrm>
            <a:off x="6694714" y="244930"/>
            <a:ext cx="5497286" cy="2706006"/>
          </a:xfrm>
          <a:prstGeom prst="cloudCallout">
            <a:avLst>
              <a:gd name="adj1" fmla="val -22884"/>
              <a:gd name="adj2" fmla="val 58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Hey boy, I have a machine can help you. Just give your preferences to this machine and it gives you what you like.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840620" y="1544865"/>
            <a:ext cx="4833560" cy="2041071"/>
          </a:xfrm>
          <a:prstGeom prst="cloudCallout">
            <a:avLst>
              <a:gd name="adj1" fmla="val -21871"/>
              <a:gd name="adj2" fmla="val 74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Really?, That’s so a wonderful machine. Thank you professor. I try it.</a:t>
            </a:r>
          </a:p>
        </p:txBody>
      </p:sp>
    </p:spTree>
    <p:extLst>
      <p:ext uri="{BB962C8B-B14F-4D97-AF65-F5344CB8AC3E}">
        <p14:creationId xmlns:p14="http://schemas.microsoft.com/office/powerpoint/2010/main" val="12045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630359" y="2445205"/>
            <a:ext cx="3314700" cy="215537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Recommender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67568"/>
            <a:ext cx="1755322" cy="1755322"/>
          </a:xfrm>
          <a:prstGeom prst="rect">
            <a:avLst/>
          </a:prstGeom>
        </p:spPr>
      </p:pic>
      <p:sp>
        <p:nvSpPr>
          <p:cNvPr id="8" name="Arrow: Curved Down 7"/>
          <p:cNvSpPr/>
          <p:nvPr/>
        </p:nvSpPr>
        <p:spPr>
          <a:xfrm>
            <a:off x="2432656" y="1842178"/>
            <a:ext cx="2759529" cy="51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/>
          <p:cNvSpPr/>
          <p:nvPr/>
        </p:nvSpPr>
        <p:spPr>
          <a:xfrm>
            <a:off x="3528333" y="4688798"/>
            <a:ext cx="1663852" cy="4265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70013"/>
              </p:ext>
            </p:extLst>
          </p:nvPr>
        </p:nvGraphicFramePr>
        <p:xfrm>
          <a:off x="9047085" y="2445205"/>
          <a:ext cx="3038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86">
                  <a:extLst>
                    <a:ext uri="{9D8B030D-6E8A-4147-A177-3AD203B41FA5}">
                      <a16:colId xmlns:a16="http://schemas.microsoft.com/office/drawing/2014/main" val="3844025796"/>
                    </a:ext>
                  </a:extLst>
                </a:gridCol>
                <a:gridCol w="1519086">
                  <a:extLst>
                    <a:ext uri="{9D8B030D-6E8A-4147-A177-3AD203B41FA5}">
                      <a16:colId xmlns:a16="http://schemas.microsoft.com/office/drawing/2014/main" val="313006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0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0713"/>
                  </a:ext>
                </a:extLst>
              </a:tr>
            </a:tbl>
          </a:graphicData>
        </a:graphic>
      </p:graphicFrame>
      <p:sp>
        <p:nvSpPr>
          <p:cNvPr id="4" name="Arrow: Right 3"/>
          <p:cNvSpPr/>
          <p:nvPr/>
        </p:nvSpPr>
        <p:spPr>
          <a:xfrm>
            <a:off x="8245929" y="3265714"/>
            <a:ext cx="620485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/>
          <p:cNvSpPr/>
          <p:nvPr/>
        </p:nvSpPr>
        <p:spPr>
          <a:xfrm>
            <a:off x="2213579" y="0"/>
            <a:ext cx="4833560" cy="1842178"/>
          </a:xfrm>
          <a:prstGeom prst="cloudCallout">
            <a:avLst>
              <a:gd name="adj1" fmla="val -52613"/>
              <a:gd name="adj2" fmla="val 6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" y="4501694"/>
            <a:ext cx="3448128" cy="23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0585" y="2449285"/>
            <a:ext cx="8392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7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92" y="2650446"/>
            <a:ext cx="8596668" cy="308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10328123" cy="41422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Lĩnh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dung, Lai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F-measure, NDCG, RMSE, MAP, MRR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633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1004</Words>
  <Application>Microsoft Office PowerPoint</Application>
  <PresentationFormat>Widescreen</PresentationFormat>
  <Paragraphs>183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PowerPoint Presentation</vt:lpstr>
      <vt:lpstr>PowerPoint Presentation</vt:lpstr>
      <vt:lpstr>PowerPoint Presentation</vt:lpstr>
      <vt:lpstr>PowerPoint Presentation</vt:lpstr>
      <vt:lpstr>Khuyến nghị việc làm là gì?</vt:lpstr>
      <vt:lpstr>Tại sao cần khuyến nghị việc làm?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Kết quả thực nghiệm &amp; nhận định</vt:lpstr>
      <vt:lpstr>Hướng phát triển</vt:lpstr>
      <vt:lpstr>Demo</vt:lpstr>
      <vt:lpstr>Chân thành cảm ơn quý thầy, cô 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NGUYEN THANH ANH TUYEN</cp:lastModifiedBy>
  <cp:revision>45</cp:revision>
  <dcterms:created xsi:type="dcterms:W3CDTF">2016-11-19T03:04:58Z</dcterms:created>
  <dcterms:modified xsi:type="dcterms:W3CDTF">2016-11-26T15:02:13Z</dcterms:modified>
</cp:coreProperties>
</file>