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21"/>
  </p:notesMasterIdLst>
  <p:sldIdLst>
    <p:sldId id="256" r:id="rId2"/>
    <p:sldId id="257" r:id="rId3"/>
    <p:sldId id="275" r:id="rId4"/>
    <p:sldId id="258" r:id="rId5"/>
    <p:sldId id="274" r:id="rId6"/>
    <p:sldId id="27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550" autoAdjust="0"/>
  </p:normalViewPr>
  <p:slideViewPr>
    <p:cSldViewPr snapToGrid="0">
      <p:cViewPr>
        <p:scale>
          <a:sx n="75" d="100"/>
          <a:sy n="75" d="100"/>
        </p:scale>
        <p:origin x="5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2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2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2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6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5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Hồ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sơ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339" y="424070"/>
            <a:ext cx="10667999" cy="27280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XÂY DỰNG FRAMEWORK ĐÁNH GIÁ MỘT SỐ THUẬT TOÁN KHUYẾN NGHỊ VIỆC LÀM</a:t>
            </a:r>
            <a:endParaRPr lang="vi-V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16626"/>
            <a:ext cx="8791575" cy="2209801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TS.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Huỳnh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ngọc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tín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Trần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Minh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Luận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– 12520492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Thanh Anh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Tuyên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- 12520248</a:t>
            </a:r>
            <a:endParaRPr lang="vi-V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pic>
        <p:nvPicPr>
          <p:cNvPr id="4" name="Grafik 10" descr="U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9518" y="1481891"/>
            <a:ext cx="2689523" cy="144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11" descr="UMarrow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9041" y="2167985"/>
            <a:ext cx="1558097" cy="75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Wolkenförmige Legende 6"/>
          <p:cNvSpPr/>
          <p:nvPr/>
        </p:nvSpPr>
        <p:spPr bwMode="auto">
          <a:xfrm rot="2787219" flipH="1" flipV="1">
            <a:off x="338093" y="1752929"/>
            <a:ext cx="1525528" cy="1587593"/>
          </a:xfrm>
          <a:prstGeom prst="cloudCallout">
            <a:avLst>
              <a:gd name="adj1" fmla="val -30770"/>
              <a:gd name="adj2" fmla="val 89177"/>
            </a:avLst>
          </a:prstGeom>
          <a:solidFill>
            <a:schemeClr val="accent5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7" name="Grafik 5" descr="Bo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3970" y="2956622"/>
            <a:ext cx="1657171" cy="1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6" descr="Outputarrow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5282" y="3245628"/>
            <a:ext cx="695489" cy="13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7" descr="Output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34912" y="2351702"/>
            <a:ext cx="2508964" cy="24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21" descr="PM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08092" y="4252901"/>
            <a:ext cx="2715245" cy="112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22" descr="PMarrow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66155" y="4309029"/>
            <a:ext cx="1410619" cy="35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9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4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5514" y="2857499"/>
            <a:ext cx="8294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Thế</a:t>
            </a:r>
            <a:r>
              <a:rPr lang="en-US" sz="4400" dirty="0"/>
              <a:t> </a:t>
            </a:r>
            <a:r>
              <a:rPr lang="en-US" sz="4400" dirty="0" err="1"/>
              <a:t>nào</a:t>
            </a:r>
            <a:r>
              <a:rPr lang="en-US" sz="4400" dirty="0"/>
              <a:t> </a:t>
            </a:r>
            <a:r>
              <a:rPr lang="en-US" sz="4400" dirty="0" err="1"/>
              <a:t>là</a:t>
            </a:r>
            <a:r>
              <a:rPr lang="en-US" sz="4400" dirty="0"/>
              <a:t> </a:t>
            </a:r>
            <a:r>
              <a:rPr lang="en-US" sz="4400" dirty="0" err="1"/>
              <a:t>độ</a:t>
            </a:r>
            <a:r>
              <a:rPr lang="en-US" sz="4400" dirty="0"/>
              <a:t> </a:t>
            </a:r>
            <a:r>
              <a:rPr lang="en-US" sz="4400" dirty="0" err="1"/>
              <a:t>đo</a:t>
            </a:r>
            <a:r>
              <a:rPr lang="en-US" sz="4400" dirty="0"/>
              <a:t> </a:t>
            </a:r>
            <a:r>
              <a:rPr lang="en-US" sz="4400" dirty="0" err="1"/>
              <a:t>chuẩn</a:t>
            </a:r>
            <a:r>
              <a:rPr lang="en-US" sz="4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1610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05" y="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84400" y="956310"/>
            <a:ext cx="6588760" cy="4945380"/>
            <a:chOff x="0" y="0"/>
            <a:chExt cx="6238655" cy="4945811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6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sng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0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7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8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5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97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5300" y="211756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Spring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0192" y="3102224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Apache mahout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192" y="4232752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Apache Lucene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81" y="1545862"/>
            <a:ext cx="3276190" cy="1143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32" y="2860821"/>
            <a:ext cx="2528888" cy="768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132" y="3800860"/>
            <a:ext cx="2702437" cy="16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3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9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429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hought Bubble: Cloud 5"/>
          <p:cNvSpPr/>
          <p:nvPr/>
        </p:nvSpPr>
        <p:spPr>
          <a:xfrm>
            <a:off x="2108200" y="1460500"/>
            <a:ext cx="6870700" cy="3200400"/>
          </a:xfrm>
          <a:prstGeom prst="cloudCallout">
            <a:avLst>
              <a:gd name="adj1" fmla="val -57326"/>
              <a:gd name="adj2" fmla="val 5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khuyến</a:t>
            </a:r>
            <a:r>
              <a:rPr lang="en-US" sz="3600" dirty="0"/>
              <a:t> </a:t>
            </a:r>
            <a:r>
              <a:rPr lang="en-US" sz="3600" dirty="0" err="1"/>
              <a:t>nghị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gì</a:t>
            </a:r>
            <a:r>
              <a:rPr lang="en-US" sz="36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2300" y="571500"/>
            <a:ext cx="73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20" y="4244069"/>
            <a:ext cx="1755322" cy="1755322"/>
          </a:xfrm>
          <a:prstGeom prst="rect">
            <a:avLst/>
          </a:prstGeom>
        </p:spPr>
      </p:pic>
      <p:sp>
        <p:nvSpPr>
          <p:cNvPr id="11" name="Thought Bubble: Cloud 10"/>
          <p:cNvSpPr/>
          <p:nvPr/>
        </p:nvSpPr>
        <p:spPr>
          <a:xfrm>
            <a:off x="407911" y="1270000"/>
            <a:ext cx="3723217" cy="2041071"/>
          </a:xfrm>
          <a:prstGeom prst="cloudCallout">
            <a:avLst>
              <a:gd name="adj1" fmla="val 57336"/>
              <a:gd name="adj2" fmla="val 88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It’s holiday, I want to buy a T-Shirt, But which T-Shirt should I buy?</a:t>
            </a:r>
          </a:p>
        </p:txBody>
      </p:sp>
      <p:sp>
        <p:nvSpPr>
          <p:cNvPr id="12" name="Thought Bubble: Cloud 11"/>
          <p:cNvSpPr/>
          <p:nvPr/>
        </p:nvSpPr>
        <p:spPr>
          <a:xfrm>
            <a:off x="5110540" y="1269999"/>
            <a:ext cx="4833560" cy="2041071"/>
          </a:xfrm>
          <a:prstGeom prst="cloudCallout">
            <a:avLst>
              <a:gd name="adj1" fmla="val -24236"/>
              <a:gd name="adj2" fmla="val 9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like a colorful T-shirt. </a:t>
            </a:r>
          </a:p>
          <a:p>
            <a:pPr algn="ctr"/>
            <a:r>
              <a:rPr lang="en-US" sz="2000" b="1" dirty="0"/>
              <a:t>I will go shopping to find  one.</a:t>
            </a:r>
          </a:p>
        </p:txBody>
      </p:sp>
      <p:sp>
        <p:nvSpPr>
          <p:cNvPr id="13" name="Thought Bubble: Cloud 12"/>
          <p:cNvSpPr/>
          <p:nvPr/>
        </p:nvSpPr>
        <p:spPr>
          <a:xfrm>
            <a:off x="0" y="4673599"/>
            <a:ext cx="3935186" cy="1975757"/>
          </a:xfrm>
          <a:prstGeom prst="cloudCallout">
            <a:avLst>
              <a:gd name="adj1" fmla="val 67549"/>
              <a:gd name="adj2" fmla="val -36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Hwm</a:t>
            </a:r>
            <a:r>
              <a:rPr lang="en-US" b="1" dirty="0"/>
              <a:t>, Should I go to </a:t>
            </a:r>
            <a:r>
              <a:rPr lang="en-US" b="1" dirty="0" err="1"/>
              <a:t>Viettien</a:t>
            </a:r>
            <a:r>
              <a:rPr lang="en-US" b="1" dirty="0"/>
              <a:t> first or to G</a:t>
            </a:r>
            <a:r>
              <a:rPr lang="en-US" b="1" dirty="0"/>
              <a:t>ucci first?</a:t>
            </a:r>
            <a:endParaRPr lang="en-US" b="1" dirty="0"/>
          </a:p>
        </p:txBody>
      </p:sp>
      <p:sp>
        <p:nvSpPr>
          <p:cNvPr id="14" name="Thought Bubble: Cloud 13"/>
          <p:cNvSpPr/>
          <p:nvPr/>
        </p:nvSpPr>
        <p:spPr>
          <a:xfrm>
            <a:off x="7119258" y="4023634"/>
            <a:ext cx="3935186" cy="1975757"/>
          </a:xfrm>
          <a:prstGeom prst="cloudCallout">
            <a:avLst>
              <a:gd name="adj1" fmla="val -67306"/>
              <a:gd name="adj2" fmla="val -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Alright, I go to Calvin Klein first. And then go to ….</a:t>
            </a:r>
          </a:p>
        </p:txBody>
      </p:sp>
    </p:spTree>
    <p:extLst>
      <p:ext uri="{BB962C8B-B14F-4D97-AF65-F5344CB8AC3E}">
        <p14:creationId xmlns:p14="http://schemas.microsoft.com/office/powerpoint/2010/main" val="29227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20" y="4129769"/>
            <a:ext cx="1755322" cy="1755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14" y="3200401"/>
            <a:ext cx="2715988" cy="2351314"/>
          </a:xfrm>
          <a:prstGeom prst="rect">
            <a:avLst/>
          </a:prstGeom>
        </p:spPr>
      </p:pic>
      <p:sp>
        <p:nvSpPr>
          <p:cNvPr id="9" name="Thought Bubble: Cloud 8"/>
          <p:cNvSpPr/>
          <p:nvPr/>
        </p:nvSpPr>
        <p:spPr>
          <a:xfrm>
            <a:off x="6694714" y="244930"/>
            <a:ext cx="5497286" cy="2706006"/>
          </a:xfrm>
          <a:prstGeom prst="cloudCallout">
            <a:avLst>
              <a:gd name="adj1" fmla="val -22884"/>
              <a:gd name="adj2" fmla="val 58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Hey boy, I have a machine can help you. Just give your preferences to this machine and it give you what you like.</a:t>
            </a:r>
          </a:p>
        </p:txBody>
      </p:sp>
      <p:sp>
        <p:nvSpPr>
          <p:cNvPr id="10" name="Thought Bubble: Cloud 9"/>
          <p:cNvSpPr/>
          <p:nvPr/>
        </p:nvSpPr>
        <p:spPr>
          <a:xfrm>
            <a:off x="840620" y="1544865"/>
            <a:ext cx="4833560" cy="2041071"/>
          </a:xfrm>
          <a:prstGeom prst="cloudCallout">
            <a:avLst>
              <a:gd name="adj1" fmla="val -21871"/>
              <a:gd name="adj2" fmla="val 74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Really?, That’s so a wonderful machine. Thank you professor. I try it.</a:t>
            </a:r>
          </a:p>
        </p:txBody>
      </p:sp>
    </p:spTree>
    <p:extLst>
      <p:ext uri="{BB962C8B-B14F-4D97-AF65-F5344CB8AC3E}">
        <p14:creationId xmlns:p14="http://schemas.microsoft.com/office/powerpoint/2010/main" val="12045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630359" y="2445205"/>
            <a:ext cx="3314700" cy="215537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Recommender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67568"/>
            <a:ext cx="1755322" cy="1755322"/>
          </a:xfrm>
          <a:prstGeom prst="rect">
            <a:avLst/>
          </a:prstGeom>
        </p:spPr>
      </p:pic>
      <p:sp>
        <p:nvSpPr>
          <p:cNvPr id="8" name="Arrow: Curved Down 7"/>
          <p:cNvSpPr/>
          <p:nvPr/>
        </p:nvSpPr>
        <p:spPr>
          <a:xfrm>
            <a:off x="2432656" y="1842178"/>
            <a:ext cx="2759529" cy="5148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/>
          <p:cNvSpPr/>
          <p:nvPr/>
        </p:nvSpPr>
        <p:spPr>
          <a:xfrm>
            <a:off x="3528333" y="4688798"/>
            <a:ext cx="1663852" cy="4265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70013"/>
              </p:ext>
            </p:extLst>
          </p:nvPr>
        </p:nvGraphicFramePr>
        <p:xfrm>
          <a:off x="9047085" y="2445205"/>
          <a:ext cx="30381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086">
                  <a:extLst>
                    <a:ext uri="{9D8B030D-6E8A-4147-A177-3AD203B41FA5}">
                      <a16:colId xmlns:a16="http://schemas.microsoft.com/office/drawing/2014/main" val="3844025796"/>
                    </a:ext>
                  </a:extLst>
                </a:gridCol>
                <a:gridCol w="1519086">
                  <a:extLst>
                    <a:ext uri="{9D8B030D-6E8A-4147-A177-3AD203B41FA5}">
                      <a16:colId xmlns:a16="http://schemas.microsoft.com/office/drawing/2014/main" val="3130067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3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0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8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00713"/>
                  </a:ext>
                </a:extLst>
              </a:tr>
            </a:tbl>
          </a:graphicData>
        </a:graphic>
      </p:graphicFrame>
      <p:sp>
        <p:nvSpPr>
          <p:cNvPr id="4" name="Arrow: Right 3"/>
          <p:cNvSpPr/>
          <p:nvPr/>
        </p:nvSpPr>
        <p:spPr>
          <a:xfrm>
            <a:off x="8245929" y="3265714"/>
            <a:ext cx="620485" cy="44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/>
          <p:cNvSpPr/>
          <p:nvPr/>
        </p:nvSpPr>
        <p:spPr>
          <a:xfrm>
            <a:off x="2213579" y="0"/>
            <a:ext cx="4833560" cy="1842178"/>
          </a:xfrm>
          <a:prstGeom prst="cloudCallout">
            <a:avLst>
              <a:gd name="adj1" fmla="val -52613"/>
              <a:gd name="adj2" fmla="val 61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like a colorful T-shirt. </a:t>
            </a:r>
          </a:p>
          <a:p>
            <a:pPr algn="ctr"/>
            <a:r>
              <a:rPr lang="en-US" sz="2000" b="1" dirty="0"/>
              <a:t>I will go shopping to find  one.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5" y="4501694"/>
            <a:ext cx="3448128" cy="23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845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2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 &amp;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Chưa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789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Nhìn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Precision &amp; recall, MAE, RMSE, NDCG, F-measure</a:t>
            </a:r>
          </a:p>
          <a:p>
            <a:pPr>
              <a:buFontTx/>
              <a:buChar char="-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6191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630</Words>
  <Application>Microsoft Office PowerPoint</Application>
  <PresentationFormat>Widescreen</PresentationFormat>
  <Paragraphs>105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XÂY DỰNG FRAMEWORK ĐÁNH GIÁ MỘT SỐ THUẬT TOÁN KHUYẾN NGHỊ VIỆC LÀM</vt:lpstr>
      <vt:lpstr>Nội dung</vt:lpstr>
      <vt:lpstr>PowerPoint Presentation</vt:lpstr>
      <vt:lpstr>PowerPoint Presentation</vt:lpstr>
      <vt:lpstr>PowerPoint Presentation</vt:lpstr>
      <vt:lpstr>PowerPoint Presentation</vt:lpstr>
      <vt:lpstr>Lợi ích của hệ khuyến nghị</vt:lpstr>
      <vt:lpstr>Mục đích, phạm vi đề tài</vt:lpstr>
      <vt:lpstr>Các phương pháp khuyến nghị &amp; độ đo</vt:lpstr>
      <vt:lpstr>Phương pháp tiếp cận nội dung</vt:lpstr>
      <vt:lpstr>Phương pháp lọc cộng tác</vt:lpstr>
      <vt:lpstr>Phương pháp lai</vt:lpstr>
      <vt:lpstr>Một số độ đo chuẩn</vt:lpstr>
      <vt:lpstr>Kiến trúc framework</vt:lpstr>
      <vt:lpstr>Công nghệ sử dụng</vt:lpstr>
      <vt:lpstr>Kết quả thực nghiệm &amp; nhận định</vt:lpstr>
      <vt:lpstr>Hướng phát triển</vt:lpstr>
      <vt:lpstr>Demo</vt:lpstr>
      <vt:lpstr>Lời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Luantm</cp:lastModifiedBy>
  <cp:revision>29</cp:revision>
  <dcterms:created xsi:type="dcterms:W3CDTF">2016-11-19T03:04:58Z</dcterms:created>
  <dcterms:modified xsi:type="dcterms:W3CDTF">2016-11-24T16:03:37Z</dcterms:modified>
</cp:coreProperties>
</file>