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9" r:id="rId9"/>
    <p:sldId id="277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66" r:id="rId19"/>
    <p:sldId id="267" r:id="rId20"/>
    <p:sldId id="268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92" r:id="rId32"/>
    <p:sldId id="289" r:id="rId33"/>
    <p:sldId id="293" r:id="rId34"/>
    <p:sldId id="290" r:id="rId35"/>
    <p:sldId id="291" r:id="rId36"/>
    <p:sldId id="260" r:id="rId37"/>
    <p:sldId id="296" r:id="rId38"/>
    <p:sldId id="294" r:id="rId39"/>
    <p:sldId id="295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>
      <p:cViewPr varScale="1">
        <p:scale>
          <a:sx n="69" d="100"/>
          <a:sy n="69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734A9-5B43-44BF-ABB4-4A11377CFD5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4BE90-6CB7-46A2-855C-4C4D8409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2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the recorded scripts can be converted into various programming languages supported by Selenium and the scripts can be executed on other browsers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4BE90-6CB7-46A2-855C-4C4D840953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676400"/>
            <a:ext cx="4419600" cy="1600327"/>
          </a:xfrm>
        </p:spPr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</a:t>
            </a:r>
            <a:r>
              <a:rPr lang="en-US" dirty="0" smtClean="0"/>
              <a:t>IDE – Download</a:t>
            </a:r>
            <a:endParaRPr lang="en-US" dirty="0"/>
          </a:p>
        </p:txBody>
      </p:sp>
      <p:pic>
        <p:nvPicPr>
          <p:cNvPr id="2050" name="Picture 2" descr="H:\001.Software\02.ProgrammingSoft\03.Utils\16.Selenium(TestingTool)\Pic\03.SeleniumIDEInstallAndCon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8103339" cy="34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</a:t>
            </a:r>
            <a:r>
              <a:rPr lang="en-US" dirty="0" smtClean="0"/>
              <a:t>IDE – Download &amp; Configure</a:t>
            </a:r>
            <a:endParaRPr lang="en-US" dirty="0"/>
          </a:p>
        </p:txBody>
      </p:sp>
      <p:pic>
        <p:nvPicPr>
          <p:cNvPr id="3078" name="Picture 6" descr="H:\001.Software\02.ProgrammingSoft\03.Utils\16.Selenium(TestingTool)\Pic\03.SeleniumIDEInstallAndCon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7038"/>
            <a:ext cx="6934200" cy="513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</a:t>
            </a:r>
            <a:r>
              <a:rPr lang="en-US" dirty="0" smtClean="0"/>
              <a:t>IDE – Download</a:t>
            </a:r>
            <a:endParaRPr lang="en-US" dirty="0"/>
          </a:p>
        </p:txBody>
      </p:sp>
      <p:pic>
        <p:nvPicPr>
          <p:cNvPr id="4098" name="Picture 2" descr="H:\001.Software\02.ProgrammingSoft\03.Utils\16.Selenium(TestingTool)\Pic\03.SeleniumIDEInstallAndCon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54036"/>
            <a:ext cx="6574201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</a:t>
            </a:r>
            <a:r>
              <a:rPr lang="en-US" dirty="0" smtClean="0"/>
              <a:t>IDE – Download</a:t>
            </a:r>
            <a:endParaRPr lang="en-US" dirty="0"/>
          </a:p>
        </p:txBody>
      </p:sp>
      <p:pic>
        <p:nvPicPr>
          <p:cNvPr id="5123" name="Picture 3" descr="H:\001.Software\02.ProgrammingSoft\03.Utils\16.Selenium(TestingTool)\Pic\03.SeleniumIDEInstallAndConf5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4743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:\001.Software\02.ProgrammingSoft\03.Utils\16.Selenium(TestingTool)\Pic\03.SeleniumIDEInstallAndConf5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057400"/>
            <a:ext cx="41338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</a:t>
            </a:r>
            <a:r>
              <a:rPr lang="en-US" dirty="0" smtClean="0"/>
              <a:t>IDE – Download</a:t>
            </a:r>
            <a:endParaRPr lang="en-US" dirty="0"/>
          </a:p>
        </p:txBody>
      </p:sp>
      <p:pic>
        <p:nvPicPr>
          <p:cNvPr id="6146" name="Picture 2" descr="H:\001.Software\02.ProgrammingSoft\03.Utils\16.Selenium(TestingTool)\Pic\03.SeleniumIDEInstallAndCon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3014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</a:t>
            </a:r>
            <a:r>
              <a:rPr lang="en-US" dirty="0" smtClean="0"/>
              <a:t>IDE – Features</a:t>
            </a:r>
            <a:endParaRPr lang="en-US" dirty="0"/>
          </a:p>
        </p:txBody>
      </p:sp>
      <p:pic>
        <p:nvPicPr>
          <p:cNvPr id="7170" name="Picture 2" descr="H:\001.Software\02.ProgrammingSoft\03.Utils\16.Selenium(TestingTool)\Pic\03.SeleniumIDEInstallAndConf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4" y="1570759"/>
            <a:ext cx="8561387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</a:t>
            </a:r>
            <a:r>
              <a:rPr lang="en-US" dirty="0" smtClean="0"/>
              <a:t>IDE – Features</a:t>
            </a:r>
            <a:endParaRPr lang="en-US" dirty="0"/>
          </a:p>
        </p:txBody>
      </p:sp>
      <p:pic>
        <p:nvPicPr>
          <p:cNvPr id="8194" name="Picture 2" descr="H:\001.Software\02.ProgrammingSoft\03.Utils\16.Selenium(TestingTool)\Pic\03.SeleniumIDEInstallAndConf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55487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</a:t>
            </a:r>
            <a:r>
              <a:rPr lang="en-US" dirty="0" smtClean="0"/>
              <a:t>IDE </a:t>
            </a:r>
            <a:r>
              <a:rPr lang="en-US" dirty="0"/>
              <a:t>– Creating Selenium IDE Tests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Recording and adding commands in a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Saving the recorded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Saving the test suite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Executing the recorded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will use www.ncalculators.com to demonstrate the features of Selenium.</a:t>
            </a:r>
          </a:p>
          <a:p>
            <a:endParaRPr lang="en-US" dirty="0"/>
          </a:p>
          <a:p>
            <a:r>
              <a:rPr lang="en-US" dirty="0"/>
              <a:t>Step 1 : Launch the Firefox browser and navigate to the website - http://www.ncalculators.com/</a:t>
            </a:r>
          </a:p>
          <a:p>
            <a:endParaRPr lang="en-US" dirty="0"/>
          </a:p>
          <a:p>
            <a:r>
              <a:rPr lang="en-US" dirty="0"/>
              <a:t>Step 2 : Open Selenium IDE from the Tools menu and press the record button that is on the top-right corner.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II. Selenium – Selenium IDE - </a:t>
            </a:r>
            <a:r>
              <a:rPr lang="en-US" sz="3600" dirty="0"/>
              <a:t>Recording and Adding Commands in a </a:t>
            </a:r>
            <a:r>
              <a:rPr lang="en-US" sz="3600" dirty="0" smtClean="0"/>
              <a:t>Test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34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  <a:endParaRPr lang="en-US" sz="3600" dirty="0"/>
          </a:p>
        </p:txBody>
      </p:sp>
      <p:pic>
        <p:nvPicPr>
          <p:cNvPr id="9218" name="Picture 2" descr="H:\001.Software\02.ProgrammingSoft\03.Utils\16.Selenium(TestingTool)\Pic\03.SeleniumIDECrSelIDE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19250"/>
            <a:ext cx="74676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4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Overview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Selenium </a:t>
            </a:r>
            <a:r>
              <a:rPr lang="en-US" dirty="0" smtClean="0"/>
              <a:t>IDE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Selenium </a:t>
            </a:r>
            <a:r>
              <a:rPr lang="en-US" dirty="0" err="1"/>
              <a:t>WebDriver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: Navigate to </a:t>
            </a:r>
            <a:r>
              <a:rPr lang="en-US" dirty="0" smtClean="0"/>
              <a:t>“Math Calculator” </a:t>
            </a:r>
            <a:r>
              <a:rPr lang="en-US" dirty="0"/>
              <a:t>&gt;&gt; </a:t>
            </a:r>
            <a:r>
              <a:rPr lang="en-US" dirty="0" smtClean="0"/>
              <a:t>“Number Conversion” </a:t>
            </a:r>
            <a:r>
              <a:rPr lang="en-US" dirty="0"/>
              <a:t>&gt;&gt; “Percentage Calculator” &gt;&gt; enter </a:t>
            </a:r>
            <a:r>
              <a:rPr lang="en-US" dirty="0" smtClean="0"/>
              <a:t>“10” </a:t>
            </a:r>
            <a:r>
              <a:rPr lang="en-US" dirty="0"/>
              <a:t>as number1 and 50 as number2 and click </a:t>
            </a:r>
            <a:r>
              <a:rPr lang="en-US" dirty="0" smtClean="0"/>
              <a:t>“Calculate”.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34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  <a:endParaRPr lang="en-US" sz="3600" dirty="0"/>
          </a:p>
        </p:txBody>
      </p:sp>
      <p:pic>
        <p:nvPicPr>
          <p:cNvPr id="10242" name="Picture 2" descr="H:\001.Software\02.ProgrammingSoft\03.Utils\16.Selenium(TestingTool)\Pic\03.SeleniumIDECrSelIDETes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343400" cy="46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9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 : User can then insert a checkpoint by right clicking on the </a:t>
            </a:r>
            <a:r>
              <a:rPr lang="en-US" dirty="0" err="1"/>
              <a:t>webelement</a:t>
            </a:r>
            <a:r>
              <a:rPr lang="en-US" dirty="0"/>
              <a:t> and select "Show all available commands" &gt;&gt; select "</a:t>
            </a:r>
            <a:r>
              <a:rPr lang="en-US" dirty="0" err="1" smtClean="0"/>
              <a:t>assertValue</a:t>
            </a:r>
            <a:r>
              <a:rPr lang="en-US" dirty="0" smtClean="0"/>
              <a:t> id=result1 </a:t>
            </a:r>
            <a:r>
              <a:rPr lang="en-US" dirty="0"/>
              <a:t>5"</a:t>
            </a:r>
          </a:p>
        </p:txBody>
      </p:sp>
    </p:spTree>
    <p:extLst>
      <p:ext uri="{BB962C8B-B14F-4D97-AF65-F5344CB8AC3E}">
        <p14:creationId xmlns:p14="http://schemas.microsoft.com/office/powerpoint/2010/main" val="36349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  <a:endParaRPr lang="en-US" sz="3600" dirty="0"/>
          </a:p>
        </p:txBody>
      </p:sp>
      <p:pic>
        <p:nvPicPr>
          <p:cNvPr id="11267" name="Picture 3" descr="H:\001.Software\02.ProgrammingSoft\03.Utils\16.Selenium(TestingTool)\Pic\03.SeleniumIDECrSelIDETes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91145"/>
            <a:ext cx="5133974" cy="482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  <a:endParaRPr lang="en-US" sz="3600" dirty="0"/>
          </a:p>
        </p:txBody>
      </p:sp>
      <p:pic>
        <p:nvPicPr>
          <p:cNvPr id="12290" name="Picture 2" descr="H:\001.Software\02.ProgrammingSoft\03.Utils\16.Selenium(TestingTool)\Pic\03.SeleniumIDECrSelIDETes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286000"/>
            <a:ext cx="6865937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  <a:endParaRPr lang="en-US" sz="3600" dirty="0"/>
          </a:p>
        </p:txBody>
      </p:sp>
      <p:pic>
        <p:nvPicPr>
          <p:cNvPr id="14338" name="Picture 2" descr="H:\001.Software\02.ProgrammingSoft\03.Utils\16.Selenium(TestingTool)\Pic\03.SeleniumIDECrSelIDETest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66214"/>
            <a:ext cx="7680325" cy="509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Saving the Recorded Test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Test Case by navigating to "File" &gt;&gt; "Save </a:t>
            </a:r>
            <a:r>
              <a:rPr lang="en-US" dirty="0" smtClean="0"/>
              <a:t>Test Case As" </a:t>
            </a:r>
            <a:r>
              <a:rPr lang="en-US" dirty="0"/>
              <a:t>and save the file in the location of your choice. The file is saved as .HTML as default.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 The </a:t>
            </a:r>
            <a:r>
              <a:rPr lang="en-US" dirty="0"/>
              <a:t>test can also be saved with an extension </a:t>
            </a:r>
            <a:r>
              <a:rPr lang="en-US" dirty="0" err="1"/>
              <a:t>htm</a:t>
            </a:r>
            <a:r>
              <a:rPr lang="en-US" dirty="0"/>
              <a:t>, </a:t>
            </a:r>
            <a:r>
              <a:rPr lang="en-US" dirty="0" err="1"/>
              <a:t>shtml</a:t>
            </a:r>
            <a:r>
              <a:rPr lang="en-US" dirty="0"/>
              <a:t>, and </a:t>
            </a:r>
            <a:r>
              <a:rPr lang="en-US" dirty="0" err="1"/>
              <a:t>xhtml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6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Saving the Recorded Test</a:t>
            </a:r>
            <a:endParaRPr lang="en-US" sz="3600" dirty="0"/>
          </a:p>
        </p:txBody>
      </p:sp>
      <p:pic>
        <p:nvPicPr>
          <p:cNvPr id="15362" name="Picture 2" descr="H:\001.Software\02.ProgrammingSoft\03.Utils\16.Selenium(TestingTool)\Pic\03.SeleniumIDESav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9250"/>
            <a:ext cx="7466013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Saving the </a:t>
            </a:r>
            <a:r>
              <a:rPr lang="en-US" sz="3600" dirty="0" smtClean="0"/>
              <a:t>Test Suite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test suite is a collection of tests that can be executed as a single entity.</a:t>
            </a:r>
          </a:p>
          <a:p>
            <a:endParaRPr lang="en-US" dirty="0"/>
          </a:p>
          <a:p>
            <a:r>
              <a:rPr lang="en-US" dirty="0"/>
              <a:t>Step 1 : Create a test suite by navigating to "File" &gt;&gt; "New Test Suite" as shown below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	Save a </a:t>
            </a:r>
            <a:r>
              <a:rPr lang="en-US" dirty="0"/>
              <a:t>test suite </a:t>
            </a:r>
            <a:r>
              <a:rPr lang="en-US" dirty="0" smtClean="0"/>
              <a:t>with the current test case by </a:t>
            </a:r>
            <a:r>
              <a:rPr lang="en-US" dirty="0"/>
              <a:t>navigating to "File" &gt;&gt; </a:t>
            </a:r>
            <a:r>
              <a:rPr lang="en-US" dirty="0" smtClean="0"/>
              <a:t>“</a:t>
            </a:r>
            <a:r>
              <a:rPr lang="en-US" dirty="0" err="1" smtClean="0"/>
              <a:t>SaveTest</a:t>
            </a:r>
            <a:r>
              <a:rPr lang="en-US" dirty="0" smtClean="0"/>
              <a:t> Suite As" </a:t>
            </a:r>
            <a:r>
              <a:rPr lang="en-US" dirty="0"/>
              <a:t>as shown below.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Saving the </a:t>
            </a:r>
            <a:r>
              <a:rPr lang="en-US" sz="3600" dirty="0" smtClean="0"/>
              <a:t>Test Suite</a:t>
            </a:r>
            <a:endParaRPr lang="en-US" sz="3600" dirty="0"/>
          </a:p>
        </p:txBody>
      </p:sp>
      <p:pic>
        <p:nvPicPr>
          <p:cNvPr id="17410" name="Picture 2" descr="H:\001.Software\02.ProgrammingSoft\03.Utils\16.Selenium(TestingTool)\Pic\03.SeleniumIDETestSu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open-source suite </a:t>
            </a:r>
            <a:r>
              <a:rPr lang="en-US" dirty="0"/>
              <a:t>of tools that helps in </a:t>
            </a:r>
            <a:r>
              <a:rPr lang="en-US" dirty="0" smtClean="0"/>
              <a:t>automating </a:t>
            </a:r>
            <a:r>
              <a:rPr lang="en-US" dirty="0"/>
              <a:t>only web applications. </a:t>
            </a:r>
            <a:endParaRPr lang="en-US" dirty="0" smtClean="0"/>
          </a:p>
          <a:p>
            <a:r>
              <a:rPr lang="en-US" dirty="0" smtClean="0"/>
              <a:t>Capable of operating </a:t>
            </a:r>
            <a:r>
              <a:rPr lang="en-US" dirty="0"/>
              <a:t>across different browsers and operating systems</a:t>
            </a:r>
            <a:r>
              <a:rPr lang="en-US" dirty="0" smtClean="0"/>
              <a:t>.</a:t>
            </a:r>
          </a:p>
          <a:p>
            <a:r>
              <a:rPr lang="en-US" dirty="0"/>
              <a:t>Licensed under Apache License 2.0.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Selenium -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Saving the Recorded Test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 : The tests can be recorded one by one by choosing the option "New Test Case" from the "File" Menu.</a:t>
            </a:r>
          </a:p>
        </p:txBody>
      </p:sp>
    </p:spTree>
    <p:extLst>
      <p:ext uri="{BB962C8B-B14F-4D97-AF65-F5344CB8AC3E}">
        <p14:creationId xmlns:p14="http://schemas.microsoft.com/office/powerpoint/2010/main" val="39549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Saving the Recorded Test</a:t>
            </a:r>
            <a:endParaRPr lang="en-US" sz="3600" dirty="0"/>
          </a:p>
        </p:txBody>
      </p:sp>
      <p:pic>
        <p:nvPicPr>
          <p:cNvPr id="18434" name="Picture 2" descr="H:\001.Software\02.ProgrammingSoft\03.Utils\16.Selenium(TestingTool)\Pic\03.SeleniumIDETestSui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83302"/>
            <a:ext cx="7466013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1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</a:t>
            </a:r>
            <a:r>
              <a:rPr lang="en-US" sz="3600" dirty="0"/>
              <a:t>Executing the Recorded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recorded scripts can then be executed either by clicking "Play entire suite" or "Play current test" button in the toolbar.</a:t>
            </a:r>
          </a:p>
          <a:p>
            <a:r>
              <a:rPr lang="en-US" b="1" dirty="0"/>
              <a:t>Step 1</a:t>
            </a:r>
            <a:r>
              <a:rPr lang="en-US" dirty="0"/>
              <a:t> : The Run status can be seen in the status pane that displays the number of tests passed and failed.</a:t>
            </a:r>
          </a:p>
          <a:p>
            <a:r>
              <a:rPr lang="en-US" b="1" dirty="0"/>
              <a:t>Step 2</a:t>
            </a:r>
            <a:r>
              <a:rPr lang="en-US" dirty="0"/>
              <a:t> : Once a step is executed, the user can see the result in the "Log" Pane.</a:t>
            </a:r>
          </a:p>
          <a:p>
            <a:r>
              <a:rPr lang="en-US" b="1" dirty="0"/>
              <a:t>Step 3</a:t>
            </a:r>
            <a:r>
              <a:rPr lang="en-US" dirty="0"/>
              <a:t> : After executing each step, the background of the test step turns "Green" if passed and "Red" if failed as shown below.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</a:t>
            </a:r>
            <a:r>
              <a:rPr lang="en-US" sz="3600" dirty="0"/>
              <a:t>Executing the Recorded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recorded scripts can then be executed either by clicking "Play entire suite" or "Play current test" button in the toolbar.</a:t>
            </a:r>
          </a:p>
          <a:p>
            <a:r>
              <a:rPr lang="en-US" b="1" dirty="0"/>
              <a:t>Step 1</a:t>
            </a:r>
            <a:r>
              <a:rPr lang="en-US" dirty="0"/>
              <a:t> : The Run status can be seen in the status pane that displays the number of tests passed and failed.</a:t>
            </a:r>
          </a:p>
          <a:p>
            <a:r>
              <a:rPr lang="en-US" b="1" dirty="0"/>
              <a:t>Step 2</a:t>
            </a:r>
            <a:r>
              <a:rPr lang="en-US" dirty="0"/>
              <a:t> : Once a step is executed, the user can see the result in the "Log" Pane.</a:t>
            </a:r>
          </a:p>
          <a:p>
            <a:r>
              <a:rPr lang="en-US" b="1" dirty="0"/>
              <a:t>Step 3</a:t>
            </a:r>
            <a:r>
              <a:rPr lang="en-US" dirty="0"/>
              <a:t> : After executing each step, the background of the test step turns "Green" if passed and "Red" if failed as shown below.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Executing the Recorded Test</a:t>
            </a:r>
            <a:endParaRPr lang="en-US" sz="3600" dirty="0"/>
          </a:p>
        </p:txBody>
      </p:sp>
      <p:pic>
        <p:nvPicPr>
          <p:cNvPr id="19458" name="Picture 2" descr="H:\001.Software\02.ProgrammingSoft\03.Utils\16.Selenium(TestingTool)\Pic\03.SeleniumIDETestSuiteExecuteTestSuiteOR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6473"/>
            <a:ext cx="9144000" cy="52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1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BUT … WAIT …!!!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Selenese</a:t>
            </a:r>
            <a:r>
              <a:rPr lang="en-US" b="1" dirty="0"/>
              <a:t> </a:t>
            </a:r>
            <a:r>
              <a:rPr lang="en-US" b="1" dirty="0" smtClean="0"/>
              <a:t>Command</a:t>
            </a:r>
            <a:r>
              <a:rPr lang="en-US" dirty="0" smtClean="0"/>
              <a:t>: A </a:t>
            </a:r>
            <a:r>
              <a:rPr lang="en-US" dirty="0"/>
              <a:t>command refers to what Selenium has to do.</a:t>
            </a:r>
          </a:p>
          <a:p>
            <a:r>
              <a:rPr lang="en-US" dirty="0" err="1"/>
              <a:t>Selenese</a:t>
            </a:r>
            <a:r>
              <a:rPr lang="en-US" dirty="0"/>
              <a:t> commands can have up to a maximum of two parameters: target and value.</a:t>
            </a:r>
          </a:p>
          <a:p>
            <a:r>
              <a:rPr lang="en-US" dirty="0"/>
              <a:t>Parameters are not required all the time. It depends on how many the command will need.</a:t>
            </a:r>
          </a:p>
          <a:p>
            <a:r>
              <a:rPr lang="en-US" dirty="0"/>
              <a:t>Are of three </a:t>
            </a:r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Actions</a:t>
            </a:r>
            <a:endParaRPr lang="en-US" dirty="0"/>
          </a:p>
          <a:p>
            <a:pPr lvl="1"/>
            <a:r>
              <a:rPr lang="en-US" dirty="0" err="1" smtClean="0"/>
              <a:t>Accessors</a:t>
            </a:r>
            <a:endParaRPr lang="en-US" dirty="0"/>
          </a:p>
          <a:p>
            <a:pPr lvl="1"/>
            <a:r>
              <a:rPr lang="en-US" dirty="0"/>
              <a:t>Assertions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r>
              <a:rPr lang="en-US" dirty="0"/>
              <a:t> </a:t>
            </a:r>
            <a:r>
              <a:rPr lang="en-US" dirty="0" smtClean="0"/>
              <a:t>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Selenese</a:t>
            </a:r>
            <a:r>
              <a:rPr lang="en-US" sz="3600" dirty="0" smtClean="0"/>
              <a:t> Commands - Action</a:t>
            </a:r>
            <a:endParaRPr lang="en-US" sz="36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>
            <a:normAutofit/>
          </a:bodyPr>
          <a:lstStyle/>
          <a:p>
            <a:r>
              <a:rPr lang="en-US" dirty="0"/>
              <a:t>These are commands that directly interact with page elements.</a:t>
            </a:r>
          </a:p>
          <a:p>
            <a:pPr marL="301943" lvl="1" indent="0">
              <a:buNone/>
            </a:pPr>
            <a:r>
              <a:rPr lang="en-US" dirty="0"/>
              <a:t>Example: the "click" command is an action because you directly interact with the element you are clicking at.</a:t>
            </a:r>
          </a:p>
          <a:p>
            <a:r>
              <a:rPr lang="en-US" dirty="0"/>
              <a:t>The "type" command is also an action because you are putting values into a text box, and the text box shows them to you in return. There is a two-way interaction between you and the text box.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Selenese</a:t>
            </a:r>
            <a:r>
              <a:rPr lang="en-US" sz="3600" dirty="0" smtClean="0"/>
              <a:t> Commands - </a:t>
            </a:r>
            <a:r>
              <a:rPr lang="en-US" sz="3600" dirty="0" err="1"/>
              <a:t>Accessors</a:t>
            </a:r>
            <a:endParaRPr lang="en-US" sz="36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>
            <a:normAutofit/>
          </a:bodyPr>
          <a:lstStyle/>
          <a:p>
            <a:r>
              <a:rPr lang="en-US" dirty="0"/>
              <a:t>They are commands that allow you to store values to a variable.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Example</a:t>
            </a:r>
            <a:r>
              <a:rPr lang="en-US" dirty="0"/>
              <a:t>: the "</a:t>
            </a:r>
            <a:r>
              <a:rPr lang="en-US" dirty="0" err="1"/>
              <a:t>storeTitle</a:t>
            </a:r>
            <a:r>
              <a:rPr lang="en-US" dirty="0"/>
              <a:t>" command is an </a:t>
            </a:r>
            <a:r>
              <a:rPr lang="en-US" dirty="0" err="1"/>
              <a:t>accessor</a:t>
            </a:r>
            <a:r>
              <a:rPr lang="en-US" dirty="0"/>
              <a:t> because it only "reads" the page title and saves it in a variable. It does not interact with any element on the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Selenese</a:t>
            </a:r>
            <a:r>
              <a:rPr lang="en-US" sz="3600" dirty="0" smtClean="0"/>
              <a:t> Commands - </a:t>
            </a:r>
            <a:r>
              <a:rPr lang="en-US" sz="3600" dirty="0"/>
              <a:t>Assertions</a:t>
            </a:r>
            <a:endParaRPr lang="en-US" sz="36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Commands </a:t>
            </a:r>
            <a:r>
              <a:rPr lang="en-US" dirty="0"/>
              <a:t>that verify if a certain condition is met.</a:t>
            </a:r>
          </a:p>
          <a:p>
            <a:r>
              <a:rPr lang="en-US" b="1" dirty="0" smtClean="0"/>
              <a:t>3 </a:t>
            </a:r>
            <a:r>
              <a:rPr lang="en-US" b="1" dirty="0"/>
              <a:t>Types of Assertions</a:t>
            </a:r>
            <a:endParaRPr lang="en-US" dirty="0"/>
          </a:p>
          <a:p>
            <a:pPr lvl="1"/>
            <a:r>
              <a:rPr lang="en-US" b="1" dirty="0"/>
              <a:t>Assert</a:t>
            </a:r>
            <a:r>
              <a:rPr lang="en-US" dirty="0"/>
              <a:t>. When an "assert" command fails, the test is stopped immediately.</a:t>
            </a:r>
          </a:p>
          <a:p>
            <a:pPr lvl="1"/>
            <a:r>
              <a:rPr lang="en-US" b="1" dirty="0"/>
              <a:t>Verify</a:t>
            </a:r>
            <a:r>
              <a:rPr lang="en-US" dirty="0"/>
              <a:t>. When a "verify" command fails, Selenium IDE logs this failure and continues with the test execution.</a:t>
            </a:r>
          </a:p>
          <a:p>
            <a:pPr lvl="1"/>
            <a:r>
              <a:rPr lang="en-US" b="1" dirty="0" err="1"/>
              <a:t>WaitFor</a:t>
            </a:r>
            <a:r>
              <a:rPr lang="en-US" dirty="0"/>
              <a:t>. Before proceeding to the next command, "</a:t>
            </a:r>
            <a:r>
              <a:rPr lang="en-US" dirty="0" err="1"/>
              <a:t>waitFor</a:t>
            </a:r>
            <a:r>
              <a:rPr lang="en-US" dirty="0"/>
              <a:t>" commands will first wait for a certain condition to become true.</a:t>
            </a:r>
          </a:p>
          <a:p>
            <a:pPr lvl="2"/>
            <a:r>
              <a:rPr lang="en-US" dirty="0"/>
              <a:t>If the condition becomes true within the waiting period, the step passes.</a:t>
            </a:r>
          </a:p>
          <a:p>
            <a:pPr lvl="2"/>
            <a:r>
              <a:rPr lang="en-US" dirty="0"/>
              <a:t>If the condition does not become true, the step fails. Failure is logged, and test execution proceeds to the next command.</a:t>
            </a:r>
          </a:p>
          <a:p>
            <a:pPr lvl="2"/>
            <a:r>
              <a:rPr lang="en-US" dirty="0"/>
              <a:t>By default, the timeout value is set to 30 seconds. You can change this in the Selenium IDE Options dialog under the General tab.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Selenium – Overview - Components</a:t>
            </a:r>
            <a:endParaRPr lang="en-US" dirty="0"/>
          </a:p>
        </p:txBody>
      </p:sp>
      <p:pic>
        <p:nvPicPr>
          <p:cNvPr id="1026" name="Picture 2" descr="H:\001.Software\02.ProgrammingSoft\03.Utils\16.Selenium(TestingTool)\Pic\01.SeleniumSui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69" y="2852738"/>
            <a:ext cx="55626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6248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Selenium 1 refers </a:t>
            </a:r>
            <a:r>
              <a:rPr lang="en-US" dirty="0"/>
              <a:t>to Selenium RC.</a:t>
            </a:r>
          </a:p>
        </p:txBody>
      </p:sp>
    </p:spTree>
    <p:extLst>
      <p:ext uri="{BB962C8B-B14F-4D97-AF65-F5344CB8AC3E}">
        <p14:creationId xmlns:p14="http://schemas.microsoft.com/office/powerpoint/2010/main" val="23354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Selenium </a:t>
            </a:r>
            <a:r>
              <a:rPr lang="en-US" dirty="0"/>
              <a:t>IDE Script </a:t>
            </a:r>
            <a:r>
              <a:rPr lang="en-US" dirty="0" smtClean="0"/>
              <a:t>Debugging</a:t>
            </a:r>
          </a:p>
          <a:p>
            <a:pPr marL="0" indent="0">
              <a:buNone/>
            </a:pPr>
            <a:r>
              <a:rPr lang="en-US" dirty="0" smtClean="0"/>
              <a:t>2. Locators </a:t>
            </a:r>
            <a:r>
              <a:rPr lang="en-US" dirty="0"/>
              <a:t>and How to use Locators in Selenium </a:t>
            </a:r>
            <a:r>
              <a:rPr lang="en-US" dirty="0" smtClean="0"/>
              <a:t>IDE.</a:t>
            </a:r>
          </a:p>
          <a:p>
            <a:pPr marL="0" indent="0">
              <a:buNone/>
            </a:pPr>
            <a:r>
              <a:rPr lang="en-US" dirty="0" smtClean="0"/>
              <a:t>3.1. Enhancing </a:t>
            </a:r>
            <a:r>
              <a:rPr lang="en-US" dirty="0"/>
              <a:t>a script using Selenium </a:t>
            </a:r>
            <a:r>
              <a:rPr lang="en-US" dirty="0" smtClean="0"/>
              <a:t>IDE: </a:t>
            </a:r>
            <a:r>
              <a:rPr lang="en-US" i="1" dirty="0" smtClean="0"/>
              <a:t>Take </a:t>
            </a:r>
            <a:r>
              <a:rPr lang="en-US" i="1" dirty="0"/>
              <a:t>a </a:t>
            </a:r>
            <a:r>
              <a:rPr lang="en-US" i="1" dirty="0" smtClean="0"/>
              <a:t>closer </a:t>
            </a:r>
            <a:r>
              <a:rPr lang="en-US" i="1" dirty="0"/>
              <a:t>look at </a:t>
            </a:r>
            <a:r>
              <a:rPr lang="en-US" i="1" dirty="0" smtClean="0"/>
              <a:t>commands </a:t>
            </a:r>
            <a:r>
              <a:rPr lang="en-US" i="1" dirty="0"/>
              <a:t>that will make your automation script more intelligent and complete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3.2</a:t>
            </a:r>
            <a:r>
              <a:rPr lang="en-US" dirty="0"/>
              <a:t>. Inserting Verification </a:t>
            </a:r>
            <a:r>
              <a:rPr lang="en-US" dirty="0" smtClean="0"/>
              <a:t>Points.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Selenium Pattern </a:t>
            </a:r>
            <a:r>
              <a:rPr lang="en-US" dirty="0" smtClean="0"/>
              <a:t>Matching.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Selenium User </a:t>
            </a:r>
            <a:r>
              <a:rPr lang="en-US" dirty="0" smtClean="0"/>
              <a:t>Extensions.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178658"/>
              </p:ext>
            </p:extLst>
          </p:nvPr>
        </p:nvGraphicFramePr>
        <p:xfrm>
          <a:off x="228600" y="2209800"/>
          <a:ext cx="86868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6400800"/>
              </a:tblGrid>
              <a:tr h="1981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Tool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Selenium IDE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Selenium </a:t>
                      </a:r>
                      <a:r>
                        <a:rPr lang="en-US" b="1" dirty="0" smtClean="0">
                          <a:effectLst/>
                        </a:rPr>
                        <a:t>I</a:t>
                      </a:r>
                      <a:r>
                        <a:rPr lang="en-US" dirty="0" smtClean="0">
                          <a:effectLst/>
                        </a:rPr>
                        <a:t>ntegrated </a:t>
                      </a:r>
                      <a:r>
                        <a:rPr lang="en-US" b="1" dirty="0" smtClean="0">
                          <a:effectLst/>
                        </a:rPr>
                        <a:t>D</a:t>
                      </a:r>
                      <a:r>
                        <a:rPr lang="en-US" dirty="0" smtClean="0">
                          <a:effectLst/>
                        </a:rPr>
                        <a:t>evelopment </a:t>
                      </a:r>
                      <a:r>
                        <a:rPr lang="en-US" b="1" dirty="0" smtClean="0">
                          <a:effectLst/>
                        </a:rPr>
                        <a:t>E</a:t>
                      </a:r>
                      <a:r>
                        <a:rPr lang="en-US" dirty="0" smtClean="0">
                          <a:effectLst/>
                        </a:rPr>
                        <a:t>nvironment (IDE) is a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Firefox plugin</a:t>
                      </a:r>
                      <a:r>
                        <a:rPr lang="en-US" dirty="0" smtClean="0">
                          <a:effectLst/>
                        </a:rPr>
                        <a:t> that lets testers to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record</a:t>
                      </a:r>
                      <a:r>
                        <a:rPr lang="en-US" dirty="0" smtClean="0">
                          <a:effectLst/>
                        </a:rPr>
                        <a:t> their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actions</a:t>
                      </a:r>
                      <a:r>
                        <a:rPr lang="en-US" dirty="0" smtClean="0">
                          <a:effectLst/>
                        </a:rPr>
                        <a:t> as they follow the workflow that they need to test.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Selenium RC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Selenium </a:t>
                      </a:r>
                      <a:r>
                        <a:rPr lang="en-US" b="1" dirty="0">
                          <a:effectLst/>
                        </a:rPr>
                        <a:t>R</a:t>
                      </a:r>
                      <a:r>
                        <a:rPr lang="en-US" dirty="0">
                          <a:effectLst/>
                        </a:rPr>
                        <a:t>emote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ontrol (RC) 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effectLst/>
                        </a:rPr>
                        <a:t>was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the </a:t>
                      </a:r>
                      <a:r>
                        <a:rPr lang="en-US" b="1" i="1" dirty="0">
                          <a:solidFill>
                            <a:srgbClr val="00B050"/>
                          </a:solidFill>
                          <a:effectLst/>
                        </a:rPr>
                        <a:t>flagship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testing framework</a:t>
                      </a:r>
                      <a:r>
                        <a:rPr lang="en-US" dirty="0">
                          <a:effectLst/>
                        </a:rPr>
                        <a:t> that </a:t>
                      </a:r>
                      <a:r>
                        <a:rPr lang="en-US" dirty="0" smtClean="0">
                          <a:effectLst/>
                        </a:rPr>
                        <a:t>allows </a:t>
                      </a:r>
                      <a:r>
                        <a:rPr lang="en-US" dirty="0">
                          <a:effectLst/>
                        </a:rPr>
                        <a:t>more than simple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browser actions </a:t>
                      </a:r>
                      <a:r>
                        <a:rPr lang="en-US" dirty="0">
                          <a:effectLst/>
                        </a:rPr>
                        <a:t>and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linear execution</a:t>
                      </a:r>
                      <a:r>
                        <a:rPr lang="en-US" dirty="0">
                          <a:effectLst/>
                        </a:rPr>
                        <a:t>. It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makes use of </a:t>
                      </a:r>
                      <a:r>
                        <a:rPr lang="en-US" dirty="0">
                          <a:effectLst/>
                        </a:rPr>
                        <a:t>the full power of programming languages such as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Java, C#, PHP, Python, Ruby and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PERL… </a:t>
                      </a:r>
                      <a:r>
                        <a:rPr lang="en-US" dirty="0">
                          <a:effectLst/>
                        </a:rPr>
                        <a:t>to create more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complex tests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Selenium WebDriver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Selenium </a:t>
                      </a:r>
                      <a:r>
                        <a:rPr lang="en-US" dirty="0" err="1">
                          <a:effectLst/>
                        </a:rPr>
                        <a:t>WebDriver</a:t>
                      </a:r>
                      <a:r>
                        <a:rPr lang="en-US" dirty="0">
                          <a:effectLst/>
                        </a:rPr>
                        <a:t> is the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successor</a:t>
                      </a:r>
                      <a:r>
                        <a:rPr lang="en-US" dirty="0">
                          <a:effectLst/>
                        </a:rPr>
                        <a:t> to Selenium RC which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sends commands</a:t>
                      </a:r>
                      <a:r>
                        <a:rPr lang="en-US" dirty="0">
                          <a:effectLst/>
                        </a:rPr>
                        <a:t> directly to the browser and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retrieves results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Selenium Grid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Selenium Grid is a tool used to run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parallel tests </a:t>
                      </a:r>
                      <a:r>
                        <a:rPr lang="en-US" dirty="0">
                          <a:effectLst/>
                        </a:rPr>
                        <a:t>across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different machines</a:t>
                      </a:r>
                      <a:r>
                        <a:rPr lang="en-US" dirty="0">
                          <a:effectLst/>
                        </a:rPr>
                        <a:t> and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different browsers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i="1" dirty="0">
                          <a:solidFill>
                            <a:srgbClr val="00B050"/>
                          </a:solidFill>
                          <a:effectLst/>
                        </a:rPr>
                        <a:t>simultaneously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which results in 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effectLst/>
                        </a:rPr>
                        <a:t>minimized execution time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Selenium – Overview – Components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II. </a:t>
            </a:r>
            <a:r>
              <a:rPr lang="en-US" dirty="0" smtClean="0"/>
              <a:t>Selenium – Selenium IDE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Selenium Integrated Development Environment (IDE) is the simplest </a:t>
            </a:r>
            <a:r>
              <a:rPr lang="en-US" dirty="0">
                <a:solidFill>
                  <a:srgbClr val="FF0000"/>
                </a:solidFill>
              </a:rPr>
              <a:t>framework</a:t>
            </a:r>
            <a:r>
              <a:rPr lang="en-US" dirty="0"/>
              <a:t> in the Selenium suite and is the </a:t>
            </a:r>
            <a:r>
              <a:rPr lang="en-US" dirty="0">
                <a:solidFill>
                  <a:srgbClr val="FF0000"/>
                </a:solidFill>
              </a:rPr>
              <a:t>easiest</a:t>
            </a:r>
            <a:r>
              <a:rPr lang="en-US" dirty="0"/>
              <a:t> one to </a:t>
            </a:r>
            <a:r>
              <a:rPr lang="en-US" dirty="0">
                <a:solidFill>
                  <a:srgbClr val="FF0000"/>
                </a:solidFill>
              </a:rPr>
              <a:t>learn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Firefox plugin </a:t>
            </a:r>
            <a:r>
              <a:rPr lang="en-US" dirty="0"/>
              <a:t>that you can install as easily as you can with other plugins.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because of its simplicity, Selenium IDE should </a:t>
            </a:r>
            <a:r>
              <a:rPr lang="en-US" dirty="0">
                <a:solidFill>
                  <a:srgbClr val="FF0000"/>
                </a:solidFill>
              </a:rPr>
              <a:t>only be used as a prototyping tool</a:t>
            </a:r>
            <a:r>
              <a:rPr lang="en-US" dirty="0"/>
              <a:t>. If you want to create more advanced test cases, you will need to use either </a:t>
            </a:r>
            <a:r>
              <a:rPr lang="en-US" dirty="0">
                <a:solidFill>
                  <a:srgbClr val="FF0000"/>
                </a:solidFill>
              </a:rPr>
              <a:t>Selenium RC </a:t>
            </a:r>
            <a:r>
              <a:rPr lang="en-US" dirty="0"/>
              <a:t>or </a:t>
            </a:r>
            <a:r>
              <a:rPr lang="en-US" dirty="0" err="1">
                <a:solidFill>
                  <a:srgbClr val="FF0000"/>
                </a:solidFill>
              </a:rPr>
              <a:t>WebDriver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6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II. Selenium – Selenium 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:\001.Software\02.ProgrammingSoft\03.Utils\16.Selenium(TestingTool)\Pic\02.SeleniumIDEPro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6" y="2438400"/>
            <a:ext cx="7543800" cy="42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</a:t>
            </a:r>
            <a:r>
              <a:rPr lang="en-US" dirty="0" smtClean="0"/>
              <a:t>IDE – Get Started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743199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Firefox 41.0.1	&amp;	Selenium 2.9.0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95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</a:t>
            </a:r>
            <a:r>
              <a:rPr lang="en-US" dirty="0" smtClean="0"/>
              <a:t>IDE – Download</a:t>
            </a:r>
            <a:endParaRPr lang="en-US" dirty="0"/>
          </a:p>
        </p:txBody>
      </p:sp>
      <p:pic>
        <p:nvPicPr>
          <p:cNvPr id="1027" name="Picture 3" descr="H:\001.Software\02.ProgrammingSoft\03.Utils\16.Selenium(TestingTool)\Pic\03.SeleniumIDEInstallAndCo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8853925" cy="293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206</TotalTime>
  <Words>1256</Words>
  <Application>Microsoft Office PowerPoint</Application>
  <PresentationFormat>On-screen Show (4:3)</PresentationFormat>
  <Paragraphs>117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Waveform</vt:lpstr>
      <vt:lpstr>Selenium</vt:lpstr>
      <vt:lpstr>Content</vt:lpstr>
      <vt:lpstr>I. Selenium - Overview</vt:lpstr>
      <vt:lpstr>I. Selenium – Overview - Components</vt:lpstr>
      <vt:lpstr>I. Selenium – Overview – Components </vt:lpstr>
      <vt:lpstr>II. Selenium – Selenium IDE</vt:lpstr>
      <vt:lpstr>II. Selenium – Selenium IDE</vt:lpstr>
      <vt:lpstr>II. Selenium – Selenium IDE – Get Started</vt:lpstr>
      <vt:lpstr>II. Selenium – Selenium IDE – Download</vt:lpstr>
      <vt:lpstr>II. Selenium – Selenium IDE – Download</vt:lpstr>
      <vt:lpstr>II. Selenium – Selenium IDE – Download &amp; Configure</vt:lpstr>
      <vt:lpstr>II. Selenium – Selenium IDE – Download</vt:lpstr>
      <vt:lpstr>II. Selenium – Selenium IDE – Download</vt:lpstr>
      <vt:lpstr>II. Selenium – Selenium IDE – Download</vt:lpstr>
      <vt:lpstr>II. Selenium – Selenium IDE – Features</vt:lpstr>
      <vt:lpstr>II. Selenium – Selenium IDE – Features</vt:lpstr>
      <vt:lpstr>II. Selenium – Selenium IDE – Creating Selenium IDE Tests</vt:lpstr>
      <vt:lpstr>II. Selenium – Selenium IDE - Recording and Adding Commands in a Test</vt:lpstr>
      <vt:lpstr>II. Selenium – Selenium IDE - Recording and Adding Commands in a Test</vt:lpstr>
      <vt:lpstr>II. Selenium – Selenium IDE - Recording and Adding Commands in a Test</vt:lpstr>
      <vt:lpstr>II. Selenium – Selenium IDE - Recording and Adding Commands in a Test</vt:lpstr>
      <vt:lpstr>II. Selenium – Selenium IDE - Recording and Adding Commands in a Test</vt:lpstr>
      <vt:lpstr>II. Selenium – Selenium IDE - Recording and Adding Commands in a Test</vt:lpstr>
      <vt:lpstr>II. Selenium – Selenium IDE - Recording and Adding Commands in a Test</vt:lpstr>
      <vt:lpstr>II. Selenium – Selenium IDE - Recording and Adding Commands in a Test</vt:lpstr>
      <vt:lpstr>II. Selenium – Selenium IDE - Saving the Recorded Test</vt:lpstr>
      <vt:lpstr>II. Selenium – Selenium IDE - Saving the Recorded Test</vt:lpstr>
      <vt:lpstr>II. Selenium – Selenium IDE - Saving the Test Suite</vt:lpstr>
      <vt:lpstr>II. Selenium – Selenium IDE - Saving the Test Suite</vt:lpstr>
      <vt:lpstr>II. Selenium – Selenium IDE - Saving the Recorded Test</vt:lpstr>
      <vt:lpstr>II. Selenium – Selenium IDE - Saving the Recorded Test</vt:lpstr>
      <vt:lpstr>II. Selenium – Selenium IDE - Executing the Recorded Test</vt:lpstr>
      <vt:lpstr>II. Selenium – Selenium IDE - Executing the Recorded Test</vt:lpstr>
      <vt:lpstr>II. Selenium – Selenium IDE - Executing the Recorded Test</vt:lpstr>
      <vt:lpstr>PowerPoint Presentation</vt:lpstr>
      <vt:lpstr>Selenese Commands</vt:lpstr>
      <vt:lpstr>Selenese Commands - Action</vt:lpstr>
      <vt:lpstr>Selenese Commands - Accessors</vt:lpstr>
      <vt:lpstr>Selenese Commands - Assertions</vt:lpstr>
      <vt:lpstr>Excercises: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KhaNV</dc:creator>
  <cp:lastModifiedBy>SWZZ</cp:lastModifiedBy>
  <cp:revision>185</cp:revision>
  <dcterms:created xsi:type="dcterms:W3CDTF">2006-08-16T00:00:00Z</dcterms:created>
  <dcterms:modified xsi:type="dcterms:W3CDTF">2015-10-04T22:09:54Z</dcterms:modified>
</cp:coreProperties>
</file>