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47"/>
    <a:srgbClr val="D3EFFB"/>
    <a:srgbClr val="EAF8FF"/>
    <a:srgbClr val="007FDE"/>
    <a:srgbClr val="0068B3"/>
    <a:srgbClr val="88A9D2"/>
    <a:srgbClr val="8BA4E9"/>
    <a:srgbClr val="6183E1"/>
    <a:srgbClr val="F9AB6B"/>
    <a:srgbClr val="1E41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0"/>
    <p:restoredTop sz="94660"/>
  </p:normalViewPr>
  <p:slideViewPr>
    <p:cSldViewPr snapToGrid="0">
      <p:cViewPr varScale="1">
        <p:scale>
          <a:sx n="19" d="100"/>
          <a:sy n="19" d="100"/>
        </p:scale>
        <p:origin x="1642" y="149"/>
      </p:cViewPr>
      <p:guideLst>
        <p:guide orient="horz" pos="9216"/>
        <p:guide pos="11520"/>
      </p:guideLst>
    </p:cSldViewPr>
  </p:slideViewPr>
  <p:notesTextViewPr>
    <p:cViewPr>
      <p:scale>
        <a:sx n="1" d="1"/>
        <a:sy n="1" d="1"/>
      </p:scale>
      <p:origin x="0" y="0"/>
    </p:cViewPr>
  </p:notesTextViewPr>
  <p:notesViewPr>
    <p:cSldViewPr snapToGrid="0">
      <p:cViewPr varScale="1">
        <p:scale>
          <a:sx n="123" d="100"/>
          <a:sy n="123" d="100"/>
        </p:scale>
        <p:origin x="7536" y="102"/>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F0D1E-9740-483F-9C4C-8BC780EE8841}" type="datetimeFigureOut">
              <a:rPr lang="en-US" smtClean="0"/>
              <a:t>1/26/2019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3EC-8D63-4E40-BD0B-24391437E01D}" type="slidenum">
              <a:rPr lang="en-US" smtClean="0"/>
              <a:t>‹#›</a:t>
            </a:fld>
            <a:endParaRPr lang="en-US"/>
          </a:p>
        </p:txBody>
      </p:sp>
    </p:spTree>
    <p:extLst>
      <p:ext uri="{BB962C8B-B14F-4D97-AF65-F5344CB8AC3E}">
        <p14:creationId xmlns:p14="http://schemas.microsoft.com/office/powerpoint/2010/main" val="199356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classified">
    <p:spTree>
      <p:nvGrpSpPr>
        <p:cNvPr id="1" name=""/>
        <p:cNvGrpSpPr/>
        <p:nvPr/>
      </p:nvGrpSpPr>
      <p:grpSpPr>
        <a:xfrm>
          <a:off x="0" y="0"/>
          <a:ext cx="0" cy="0"/>
          <a:chOff x="0" y="0"/>
          <a:chExt cx="0" cy="0"/>
        </a:xfrm>
      </p:grpSpPr>
      <p:sp>
        <p:nvSpPr>
          <p:cNvPr id="7" name="Rectangle 6"/>
          <p:cNvSpPr/>
          <p:nvPr userDrawn="1"/>
        </p:nvSpPr>
        <p:spPr>
          <a:xfrm>
            <a:off x="672404" y="4547286"/>
            <a:ext cx="8348472" cy="228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3015066" y="4547286"/>
            <a:ext cx="12893040" cy="228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94534" y="4547286"/>
            <a:ext cx="12896302" cy="228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p:cNvSpPr>
            <a:spLocks noGrp="1"/>
          </p:cNvSpPr>
          <p:nvPr>
            <p:ph type="body" sz="quarter" idx="13" hasCustomPrompt="1"/>
          </p:nvPr>
        </p:nvSpPr>
        <p:spPr>
          <a:xfrm>
            <a:off x="985383" y="2995278"/>
            <a:ext cx="21629023" cy="886021"/>
          </a:xfrm>
        </p:spPr>
        <p:txBody>
          <a:bodyPr lIns="0" tIns="0" rIns="0" bIns="0">
            <a:noAutofit/>
          </a:bodyPr>
          <a:lstStyle>
            <a:lvl1pPr marL="0" indent="0" algn="ctr">
              <a:buFont typeface="Arial" panose="020B0604020202020204" pitchFamily="34" charset="0"/>
              <a:buNone/>
              <a:defRPr sz="4000" b="1">
                <a:solidFill>
                  <a:schemeClr val="tx1"/>
                </a:solidFill>
              </a:defRPr>
            </a:lvl1pPr>
            <a:lvl2pPr marL="1881012" indent="0" algn="l">
              <a:buNone/>
              <a:defRPr sz="4000"/>
            </a:lvl2pPr>
            <a:lvl3pPr marL="3762025" indent="0" algn="l">
              <a:buNone/>
              <a:defRPr sz="4000"/>
            </a:lvl3pPr>
            <a:lvl4pPr marL="5643037" indent="0" algn="l">
              <a:buNone/>
              <a:defRPr sz="4000"/>
            </a:lvl4pPr>
            <a:lvl5pPr marL="7524049" indent="0" algn="l">
              <a:buNone/>
              <a:defRPr sz="4000"/>
            </a:lvl5pPr>
          </a:lstStyle>
          <a:p>
            <a:pPr lvl="0"/>
            <a:r>
              <a:rPr lang="en-US" dirty="0"/>
              <a:t>&lt;A. Author&gt;</a:t>
            </a:r>
          </a:p>
        </p:txBody>
      </p:sp>
      <p:sp>
        <p:nvSpPr>
          <p:cNvPr id="17" name="TextBox 16"/>
          <p:cNvSpPr txBox="1"/>
          <p:nvPr userDrawn="1"/>
        </p:nvSpPr>
        <p:spPr>
          <a:xfrm>
            <a:off x="672404" y="27992436"/>
            <a:ext cx="35235702" cy="707886"/>
          </a:xfrm>
          <a:prstGeom prst="rect">
            <a:avLst/>
          </a:prstGeom>
          <a:noFill/>
        </p:spPr>
        <p:txBody>
          <a:bodyPr wrap="square" rtlCol="0">
            <a:spAutoFit/>
          </a:bodyPr>
          <a:lstStyle/>
          <a:p>
            <a:pPr marL="0" marR="0" indent="0" algn="l" defTabSz="3762024" rtl="0" eaLnBrk="1" fontAlgn="auto" latinLnBrk="0" hangingPunct="1">
              <a:lnSpc>
                <a:spcPct val="100000"/>
              </a:lnSpc>
              <a:spcBef>
                <a:spcPts val="0"/>
              </a:spcBef>
              <a:spcAft>
                <a:spcPts val="0"/>
              </a:spcAft>
              <a:buClrTx/>
              <a:buSzTx/>
              <a:buFontTx/>
              <a:buNone/>
              <a:tabLst>
                <a:tab pos="0" algn="l"/>
                <a:tab pos="16856075" algn="ctr"/>
                <a:tab pos="43891200" algn="r"/>
              </a:tabLst>
              <a:defRPr/>
            </a:pPr>
            <a:r>
              <a:rPr lang="en-US" sz="4000" b="1" dirty="0">
                <a:latin typeface="Arial" panose="020B0604020202020204" pitchFamily="34" charset="0"/>
                <a:cs typeface="Arial" panose="020B0604020202020204" pitchFamily="34" charset="0"/>
              </a:rPr>
              <a:t>2018 UTA</a:t>
            </a:r>
            <a:r>
              <a:rPr lang="en-US" sz="4000" b="1" baseline="0" dirty="0">
                <a:latin typeface="Arial" panose="020B0604020202020204" pitchFamily="34" charset="0"/>
                <a:cs typeface="Arial" panose="020B0604020202020204" pitchFamily="34" charset="0"/>
              </a:rPr>
              <a:t> College of Engineering Innovation Day	April 16, 2018	</a:t>
            </a:r>
            <a:r>
              <a:rPr lang="en-US" sz="4000" b="1" dirty="0">
                <a:latin typeface="Arial" panose="020B0604020202020204" pitchFamily="34" charset="0"/>
                <a:cs typeface="Arial" panose="020B0604020202020204" pitchFamily="34" charset="0"/>
              </a:rPr>
              <a:t>Poster ID#</a:t>
            </a:r>
          </a:p>
        </p:txBody>
      </p:sp>
      <p:sp>
        <p:nvSpPr>
          <p:cNvPr id="24" name="Text Placeholder 23"/>
          <p:cNvSpPr>
            <a:spLocks noGrp="1"/>
          </p:cNvSpPr>
          <p:nvPr>
            <p:ph type="body" sz="quarter" idx="14" hasCustomPrompt="1"/>
          </p:nvPr>
        </p:nvSpPr>
        <p:spPr>
          <a:xfrm>
            <a:off x="988537" y="617837"/>
            <a:ext cx="21629024" cy="2377441"/>
          </a:xfrm>
        </p:spPr>
        <p:txBody>
          <a:bodyPr lIns="0" tIns="0" rIns="0" bIns="0" anchor="ctr">
            <a:noAutofit/>
          </a:bodyPr>
          <a:lstStyle>
            <a:lvl1pPr marL="0" indent="0" algn="ctr">
              <a:buNone/>
              <a:defRPr sz="7200" b="1">
                <a:solidFill>
                  <a:schemeClr val="tx1"/>
                </a:solidFill>
              </a:defRPr>
            </a:lvl1pPr>
            <a:lvl5pPr>
              <a:defRPr/>
            </a:lvl5pPr>
          </a:lstStyle>
          <a:p>
            <a:pPr lvl="0"/>
            <a:r>
              <a:rPr lang="en-US" dirty="0"/>
              <a:t>&lt;Poster Title&gt;</a:t>
            </a:r>
          </a:p>
        </p:txBody>
      </p:sp>
      <p:pic>
        <p:nvPicPr>
          <p:cNvPr id="4" name="Picture 3"/>
          <p:cNvPicPr>
            <a:picLocks noChangeAspect="1"/>
          </p:cNvPicPr>
          <p:nvPr userDrawn="1"/>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412293" y="799163"/>
            <a:ext cx="12694418" cy="2276753"/>
          </a:xfrm>
          <a:prstGeom prst="rect">
            <a:avLst/>
          </a:prstGeom>
        </p:spPr>
      </p:pic>
    </p:spTree>
    <p:extLst>
      <p:ext uri="{BB962C8B-B14F-4D97-AF65-F5344CB8AC3E}">
        <p14:creationId xmlns:p14="http://schemas.microsoft.com/office/powerpoint/2010/main" val="93102244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
              <a:srgbClr val="D3EFFB"/>
            </a:gs>
            <a:gs pos="68000">
              <a:srgbClr val="E5C3A1"/>
            </a:gs>
            <a:gs pos="36000">
              <a:srgbClr val="D3EFFB"/>
            </a:gs>
            <a:gs pos="100000">
              <a:srgbClr val="F79747"/>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3DFE2EA4-D81A-4F72-A817-9EBC28A8AD44}" type="datetimeFigureOut">
              <a:rPr lang="en-US" smtClean="0"/>
              <a:t>1/26/2019</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F0916FD-1027-4A47-A489-A49E2AEB5A75}" type="slidenum">
              <a:rPr lang="en-US" smtClean="0"/>
              <a:t>‹#›</a:t>
            </a:fld>
            <a:endParaRPr lang="en-US"/>
          </a:p>
        </p:txBody>
      </p:sp>
    </p:spTree>
    <p:extLst>
      <p:ext uri="{BB962C8B-B14F-4D97-AF65-F5344CB8AC3E}">
        <p14:creationId xmlns:p14="http://schemas.microsoft.com/office/powerpoint/2010/main" val="429381088"/>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3"/>
          </p:nvPr>
        </p:nvSpPr>
        <p:spPr>
          <a:xfrm>
            <a:off x="672405" y="2995278"/>
            <a:ext cx="21818431" cy="886021"/>
          </a:xfrm>
        </p:spPr>
        <p:txBody>
          <a:bodyPr/>
          <a:lstStyle/>
          <a:p>
            <a:r>
              <a:rPr lang="en-US" dirty="0"/>
              <a:t>Lastname1, F., Lastname2, F.,…</a:t>
            </a:r>
          </a:p>
        </p:txBody>
      </p:sp>
      <p:sp>
        <p:nvSpPr>
          <p:cNvPr id="17" name="Text Placeholder 16"/>
          <p:cNvSpPr>
            <a:spLocks noGrp="1"/>
          </p:cNvSpPr>
          <p:nvPr>
            <p:ph type="body" sz="quarter" idx="14"/>
          </p:nvPr>
        </p:nvSpPr>
        <p:spPr>
          <a:xfrm>
            <a:off x="672404" y="617835"/>
            <a:ext cx="21818432" cy="2377441"/>
          </a:xfrm>
        </p:spPr>
        <p:txBody>
          <a:bodyPr/>
          <a:lstStyle/>
          <a:p>
            <a:r>
              <a:rPr lang="en-US" dirty="0"/>
              <a:t>Senior Design Project Name</a:t>
            </a:r>
          </a:p>
        </p:txBody>
      </p:sp>
      <p:sp>
        <p:nvSpPr>
          <p:cNvPr id="8" name="Rectangle 7"/>
          <p:cNvSpPr/>
          <p:nvPr/>
        </p:nvSpPr>
        <p:spPr>
          <a:xfrm>
            <a:off x="672404" y="4527630"/>
            <a:ext cx="834847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US" sz="3600" b="1" dirty="0">
                <a:solidFill>
                  <a:schemeClr val="bg1"/>
                </a:solidFill>
              </a:rPr>
              <a:t>Executive Summary</a:t>
            </a:r>
          </a:p>
        </p:txBody>
      </p:sp>
      <p:sp>
        <p:nvSpPr>
          <p:cNvPr id="10" name="Rectangle 9"/>
          <p:cNvSpPr/>
          <p:nvPr/>
        </p:nvSpPr>
        <p:spPr>
          <a:xfrm>
            <a:off x="9594534" y="4527629"/>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Conceptual Design Phase</a:t>
            </a:r>
          </a:p>
        </p:txBody>
      </p:sp>
      <p:sp>
        <p:nvSpPr>
          <p:cNvPr id="14" name="Rectangle 13"/>
          <p:cNvSpPr/>
          <p:nvPr/>
        </p:nvSpPr>
        <p:spPr>
          <a:xfrm>
            <a:off x="672404" y="15492353"/>
            <a:ext cx="834847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US" sz="3600" b="1" dirty="0">
                <a:solidFill>
                  <a:schemeClr val="bg1"/>
                </a:solidFill>
              </a:rPr>
              <a:t>Background</a:t>
            </a:r>
          </a:p>
        </p:txBody>
      </p:sp>
      <p:sp>
        <p:nvSpPr>
          <p:cNvPr id="21" name="TextBox 20"/>
          <p:cNvSpPr txBox="1"/>
          <p:nvPr/>
        </p:nvSpPr>
        <p:spPr>
          <a:xfrm>
            <a:off x="672404" y="5320398"/>
            <a:ext cx="8318620" cy="6278642"/>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This is a full  scale template. Posters will be printed at 40” x 32”.</a:t>
            </a:r>
          </a:p>
          <a:p>
            <a:pPr>
              <a:spcAft>
                <a:spcPts val="600"/>
              </a:spcAft>
            </a:pPr>
            <a:endParaRPr lang="en-US" sz="2800" dirty="0">
              <a:latin typeface="Arial" panose="020B0604020202020204" pitchFamily="34" charset="0"/>
              <a:cs typeface="Arial" panose="020B0604020202020204" pitchFamily="34" charset="0"/>
            </a:endParaRPr>
          </a:p>
          <a:p>
            <a:pPr>
              <a:spcAft>
                <a:spcPts val="600"/>
              </a:spcAft>
            </a:pPr>
            <a:r>
              <a:rPr lang="en-US" sz="2800" dirty="0">
                <a:latin typeface="Arial" panose="020B0604020202020204" pitchFamily="34" charset="0"/>
                <a:cs typeface="Arial" panose="020B0604020202020204" pitchFamily="34" charset="0"/>
              </a:rPr>
              <a:t>Body text is set in Calibri and should be no smaller than 28 pt.</a:t>
            </a:r>
          </a:p>
          <a:p>
            <a:pPr>
              <a:spcAft>
                <a:spcPts val="600"/>
              </a:spcAft>
            </a:pPr>
            <a:endParaRPr lang="en-US" sz="2800" dirty="0">
              <a:latin typeface="Arial" panose="020B0604020202020204" pitchFamily="34" charset="0"/>
              <a:cs typeface="Arial" panose="020B0604020202020204" pitchFamily="34" charset="0"/>
            </a:endParaRPr>
          </a:p>
          <a:p>
            <a:pPr>
              <a:spcAft>
                <a:spcPts val="600"/>
              </a:spcAft>
            </a:pPr>
            <a:r>
              <a:rPr lang="en-US" sz="2800" dirty="0">
                <a:latin typeface="Arial" panose="020B0604020202020204" pitchFamily="34" charset="0"/>
                <a:cs typeface="Arial" panose="020B0604020202020204" pitchFamily="34" charset="0"/>
              </a:rPr>
              <a:t>As a Senior Design team, start here with your executive summary. Notice that the content in the poster flows down by column, then over to the next column. This template is set up to mirror the steps of the engineering design process, though you may make adjustments as relevant to your project.</a:t>
            </a:r>
          </a:p>
        </p:txBody>
      </p:sp>
      <p:sp>
        <p:nvSpPr>
          <p:cNvPr id="22" name="TextBox 21"/>
          <p:cNvSpPr txBox="1"/>
          <p:nvPr/>
        </p:nvSpPr>
        <p:spPr>
          <a:xfrm>
            <a:off x="672404" y="16138684"/>
            <a:ext cx="8373186" cy="3385542"/>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High-level need as conveyed by the client. Even if your project calls for solving a very narrow, well-defined technical need, highlight its importance in some broader societal context. This is also a good place for reference info, prior art, statistical facts, expert quotes, etc. that justify why this is a problem worth solving.</a:t>
            </a:r>
          </a:p>
        </p:txBody>
      </p:sp>
      <p:sp>
        <p:nvSpPr>
          <p:cNvPr id="23" name="TextBox 22"/>
          <p:cNvSpPr txBox="1"/>
          <p:nvPr/>
        </p:nvSpPr>
        <p:spPr>
          <a:xfrm>
            <a:off x="9594534" y="5207824"/>
            <a:ext cx="12896302" cy="1661993"/>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If the classical steps of the engineering design process apply, this would be a good place holder for your specifications, constraints, initial analyses, conceptual design efforts, and down-select justification.</a:t>
            </a:r>
          </a:p>
        </p:txBody>
      </p:sp>
      <p:sp>
        <p:nvSpPr>
          <p:cNvPr id="24" name="TextBox 23"/>
          <p:cNvSpPr txBox="1"/>
          <p:nvPr/>
        </p:nvSpPr>
        <p:spPr>
          <a:xfrm>
            <a:off x="23015066" y="5207824"/>
            <a:ext cx="12896302" cy="1231106"/>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Default placeholder for your prototyping and test results. Prototyping can be interpreted in a broad sense—not only hardware, but high-fidelity simulations.</a:t>
            </a:r>
          </a:p>
        </p:txBody>
      </p:sp>
      <p:pic>
        <p:nvPicPr>
          <p:cNvPr id="26" name="Picture 401" descr="slidedesig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76454" y="20034957"/>
            <a:ext cx="3239238" cy="252787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72409" y="22633177"/>
            <a:ext cx="8348472" cy="615553"/>
          </a:xfrm>
          <a:prstGeom prst="rect">
            <a:avLst/>
          </a:prstGeom>
          <a:noFill/>
        </p:spPr>
        <p:txBody>
          <a:bodyPr wrap="square" lIns="182880" tIns="91440" rIns="182880" bIns="91440" rtlCol="0">
            <a:spAutoFit/>
          </a:bodyPr>
          <a:lstStyle/>
          <a:p>
            <a:pPr algn="ctr">
              <a:spcAft>
                <a:spcPts val="600"/>
              </a:spcAft>
            </a:pPr>
            <a:r>
              <a:rPr lang="en-US" sz="2800" i="1" dirty="0">
                <a:latin typeface="Arial" panose="020B0604020202020204" pitchFamily="34" charset="0"/>
                <a:cs typeface="Arial" panose="020B0604020202020204" pitchFamily="34" charset="0"/>
              </a:rPr>
              <a:t>Figure 1. Figure caption in the bottom</a:t>
            </a:r>
          </a:p>
        </p:txBody>
      </p:sp>
      <p:graphicFrame>
        <p:nvGraphicFramePr>
          <p:cNvPr id="28" name="Table 27"/>
          <p:cNvGraphicFramePr>
            <a:graphicFrameLocks noGrp="1"/>
          </p:cNvGraphicFramePr>
          <p:nvPr>
            <p:extLst>
              <p:ext uri="{D42A27DB-BD31-4B8C-83A1-F6EECF244321}">
                <p14:modId xmlns:p14="http://schemas.microsoft.com/office/powerpoint/2010/main" val="3749629509"/>
              </p:ext>
            </p:extLst>
          </p:nvPr>
        </p:nvGraphicFramePr>
        <p:xfrm>
          <a:off x="12127067" y="9193324"/>
          <a:ext cx="7772401" cy="1554480"/>
        </p:xfrm>
        <a:graphic>
          <a:graphicData uri="http://schemas.openxmlformats.org/drawingml/2006/table">
            <a:tbl>
              <a:tblPr firstRow="1" bandRow="1">
                <a:tableStyleId>{8EC20E35-A176-4012-BC5E-935CFFF8708E}</a:tableStyleId>
              </a:tblPr>
              <a:tblGrid>
                <a:gridCol w="1452435">
                  <a:extLst>
                    <a:ext uri="{9D8B030D-6E8A-4147-A177-3AD203B41FA5}">
                      <a16:colId xmlns:a16="http://schemas.microsoft.com/office/drawing/2014/main" val="20000"/>
                    </a:ext>
                  </a:extLst>
                </a:gridCol>
                <a:gridCol w="3159983">
                  <a:extLst>
                    <a:ext uri="{9D8B030D-6E8A-4147-A177-3AD203B41FA5}">
                      <a16:colId xmlns:a16="http://schemas.microsoft.com/office/drawing/2014/main" val="20001"/>
                    </a:ext>
                  </a:extLst>
                </a:gridCol>
                <a:gridCol w="3159983">
                  <a:extLst>
                    <a:ext uri="{9D8B030D-6E8A-4147-A177-3AD203B41FA5}">
                      <a16:colId xmlns:a16="http://schemas.microsoft.com/office/drawing/2014/main" val="20002"/>
                    </a:ext>
                  </a:extLst>
                </a:gridCol>
              </a:tblGrid>
              <a:tr h="370840">
                <a:tc>
                  <a:txBody>
                    <a:bodyPr/>
                    <a:lstStyle/>
                    <a:p>
                      <a:pPr algn="ctr"/>
                      <a:r>
                        <a:rPr lang="en-US" sz="2800" dirty="0"/>
                        <a:t>Header</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solidFill>
                      <a:srgbClr val="1E41A0"/>
                    </a:solidFill>
                  </a:tcPr>
                </a:tc>
                <a:tc>
                  <a:txBody>
                    <a:bodyPr/>
                    <a:lstStyle/>
                    <a:p>
                      <a:pPr algn="ctr"/>
                      <a:r>
                        <a:rPr lang="en-US" sz="2800" dirty="0"/>
                        <a:t>Header</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solidFill>
                      <a:srgbClr val="1E41A0"/>
                    </a:solidFill>
                  </a:tcPr>
                </a:tc>
                <a:tc>
                  <a:txBody>
                    <a:bodyPr/>
                    <a:lstStyle/>
                    <a:p>
                      <a:pPr algn="ctr"/>
                      <a:r>
                        <a:rPr lang="en-US" sz="2800" dirty="0"/>
                        <a:t>Header</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solidFill>
                      <a:srgbClr val="1E41A0"/>
                    </a:solidFill>
                  </a:tcPr>
                </a:tc>
                <a:extLst>
                  <a:ext uri="{0D108BD9-81ED-4DB2-BD59-A6C34878D82A}">
                    <a16:rowId xmlns:a16="http://schemas.microsoft.com/office/drawing/2014/main" val="10000"/>
                  </a:ext>
                </a:extLst>
              </a:tr>
              <a:tr h="370840">
                <a:tc>
                  <a:txBody>
                    <a:bodyPr/>
                    <a:lstStyle/>
                    <a:p>
                      <a:pPr algn="ctr"/>
                      <a:r>
                        <a:rPr lang="en-US" sz="2800" dirty="0"/>
                        <a:t>1</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Table value</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Table value</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sz="2800" dirty="0"/>
                        <a:t>2</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Table value</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Table value</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9" name="TextBox 28"/>
          <p:cNvSpPr txBox="1"/>
          <p:nvPr/>
        </p:nvSpPr>
        <p:spPr>
          <a:xfrm>
            <a:off x="12407445" y="8577767"/>
            <a:ext cx="7235363" cy="615553"/>
          </a:xfrm>
          <a:prstGeom prst="rect">
            <a:avLst/>
          </a:prstGeom>
          <a:noFill/>
        </p:spPr>
        <p:txBody>
          <a:bodyPr wrap="square" lIns="182880" tIns="91440" rIns="182880" bIns="91440" rtlCol="0">
            <a:spAutoFit/>
          </a:bodyPr>
          <a:lstStyle/>
          <a:p>
            <a:pPr algn="ctr">
              <a:spcAft>
                <a:spcPts val="600"/>
              </a:spcAft>
            </a:pPr>
            <a:r>
              <a:rPr lang="en-US" sz="2800" i="1" dirty="0">
                <a:latin typeface="Arial" panose="020B0604020202020204" pitchFamily="34" charset="0"/>
                <a:cs typeface="Arial" panose="020B0604020202020204" pitchFamily="34" charset="0"/>
              </a:rPr>
              <a:t>Table 1. Table caption on top</a:t>
            </a:r>
          </a:p>
        </p:txBody>
      </p:sp>
      <p:sp>
        <p:nvSpPr>
          <p:cNvPr id="20" name="Rectangle 19"/>
          <p:cNvSpPr/>
          <p:nvPr/>
        </p:nvSpPr>
        <p:spPr>
          <a:xfrm>
            <a:off x="9594534" y="15528337"/>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Detailed Design Phase</a:t>
            </a:r>
          </a:p>
        </p:txBody>
      </p:sp>
      <p:sp>
        <p:nvSpPr>
          <p:cNvPr id="30" name="Rectangle 29"/>
          <p:cNvSpPr/>
          <p:nvPr/>
        </p:nvSpPr>
        <p:spPr>
          <a:xfrm>
            <a:off x="23015066" y="4552343"/>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Prototype &amp; Test</a:t>
            </a:r>
          </a:p>
        </p:txBody>
      </p:sp>
      <p:sp>
        <p:nvSpPr>
          <p:cNvPr id="32" name="Rectangle 31"/>
          <p:cNvSpPr/>
          <p:nvPr/>
        </p:nvSpPr>
        <p:spPr>
          <a:xfrm>
            <a:off x="23019184" y="22523202"/>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References</a:t>
            </a:r>
          </a:p>
        </p:txBody>
      </p:sp>
      <p:sp>
        <p:nvSpPr>
          <p:cNvPr id="33" name="Rectangle 32"/>
          <p:cNvSpPr/>
          <p:nvPr/>
        </p:nvSpPr>
        <p:spPr>
          <a:xfrm>
            <a:off x="23039780" y="15492352"/>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Conclusions</a:t>
            </a:r>
          </a:p>
        </p:txBody>
      </p:sp>
      <p:sp>
        <p:nvSpPr>
          <p:cNvPr id="34" name="TextBox 33"/>
          <p:cNvSpPr txBox="1"/>
          <p:nvPr/>
        </p:nvSpPr>
        <p:spPr>
          <a:xfrm>
            <a:off x="9594534" y="16332526"/>
            <a:ext cx="12896302" cy="2092881"/>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Default placeholder to share detailed technical information on your chosen concept. Describe core technologies, what makes your solution unique, important tradeoffs, and supporting detailed analyses. Be generous with visuals to help draw attention to and better illustrate your work.</a:t>
            </a:r>
          </a:p>
        </p:txBody>
      </p:sp>
      <p:sp>
        <p:nvSpPr>
          <p:cNvPr id="35" name="TextBox 34"/>
          <p:cNvSpPr txBox="1"/>
          <p:nvPr/>
        </p:nvSpPr>
        <p:spPr>
          <a:xfrm>
            <a:off x="23015066" y="16301721"/>
            <a:ext cx="12822160" cy="2092881"/>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Assessment of how well your chosen design matched the client’s original goals, specifications and constraints. Highlight insights, lessons learned, future plans, etc. Acknowledge your client, sponsors, and other sources of support towards your work.</a:t>
            </a:r>
          </a:p>
        </p:txBody>
      </p:sp>
      <p:sp>
        <p:nvSpPr>
          <p:cNvPr id="36" name="TextBox 35"/>
          <p:cNvSpPr txBox="1"/>
          <p:nvPr/>
        </p:nvSpPr>
        <p:spPr>
          <a:xfrm>
            <a:off x="23015067" y="23184017"/>
            <a:ext cx="12888524" cy="861774"/>
          </a:xfrm>
          <a:prstGeom prst="rect">
            <a:avLst/>
          </a:prstGeom>
          <a:noFill/>
        </p:spPr>
        <p:txBody>
          <a:bodyPr wrap="square" lIns="182880" tIns="182880" rIns="182880" bIns="182880" rtlCol="0" anchor="t">
            <a:spAutoFit/>
          </a:bodyPr>
          <a:lstStyle/>
          <a:p>
            <a:pPr marL="342900" indent="-342900">
              <a:spcAft>
                <a:spcPts val="600"/>
              </a:spcAft>
              <a:buFont typeface="+mj-lt"/>
              <a:buAutoNum type="arabicPeriod"/>
            </a:pPr>
            <a:r>
              <a:rPr lang="en-US" sz="1600" dirty="0">
                <a:latin typeface="Arial" panose="020B0604020202020204" pitchFamily="34" charset="0"/>
                <a:ea typeface="Times New Roman" panose="02020603050405020304" pitchFamily="18" charset="0"/>
                <a:cs typeface="Arial" panose="020B0604020202020204" pitchFamily="34" charset="0"/>
              </a:rPr>
              <a:t>Liu, S., and </a:t>
            </a:r>
            <a:r>
              <a:rPr lang="en-US" sz="1600" dirty="0" err="1">
                <a:latin typeface="Arial" panose="020B0604020202020204" pitchFamily="34" charset="0"/>
                <a:ea typeface="Times New Roman" panose="02020603050405020304" pitchFamily="18" charset="0"/>
                <a:cs typeface="Arial" panose="020B0604020202020204" pitchFamily="34" charset="0"/>
              </a:rPr>
              <a:t>Bobrow</a:t>
            </a:r>
            <a:r>
              <a:rPr lang="en-US" sz="1600" dirty="0">
                <a:latin typeface="Arial" panose="020B0604020202020204" pitchFamily="34" charset="0"/>
                <a:ea typeface="Times New Roman" panose="02020603050405020304" pitchFamily="18" charset="0"/>
                <a:cs typeface="Arial" panose="020B0604020202020204" pitchFamily="34" charset="0"/>
              </a:rPr>
              <a:t>, J. E., “An Analysis of a Pneumatic Servo System and Its Application to a Computer-Controlled Robot,” </a:t>
            </a:r>
            <a:r>
              <a:rPr lang="en-US" sz="1600" i="1" dirty="0">
                <a:latin typeface="Arial" panose="020B0604020202020204" pitchFamily="34" charset="0"/>
                <a:ea typeface="Times New Roman" panose="02020603050405020304" pitchFamily="18" charset="0"/>
                <a:cs typeface="Arial" panose="020B0604020202020204" pitchFamily="34" charset="0"/>
              </a:rPr>
              <a:t>ASME Journal of Dynamic Systems, Measurement, and Control</a:t>
            </a:r>
            <a:r>
              <a:rPr lang="en-US" sz="1600" dirty="0">
                <a:latin typeface="Arial" panose="020B0604020202020204" pitchFamily="34" charset="0"/>
                <a:ea typeface="Times New Roman" panose="02020603050405020304" pitchFamily="18" charset="0"/>
                <a:cs typeface="Arial" panose="020B0604020202020204" pitchFamily="34" charset="0"/>
              </a:rPr>
              <a:t>, 1988, Vol 110 pp 228-235.</a:t>
            </a:r>
          </a:p>
        </p:txBody>
      </p:sp>
      <p:sp>
        <p:nvSpPr>
          <p:cNvPr id="25" name="Text Placeholder 16">
            <a:extLst>
              <a:ext uri="{FF2B5EF4-FFF2-40B4-BE49-F238E27FC236}">
                <a16:creationId xmlns:a16="http://schemas.microsoft.com/office/drawing/2014/main" id="{C829D760-A267-4E10-A3D3-C249C39E5A99}"/>
              </a:ext>
            </a:extLst>
          </p:cNvPr>
          <p:cNvSpPr txBox="1">
            <a:spLocks/>
          </p:cNvSpPr>
          <p:nvPr/>
        </p:nvSpPr>
        <p:spPr>
          <a:xfrm>
            <a:off x="5195253" y="3575066"/>
            <a:ext cx="12772733" cy="646331"/>
          </a:xfrm>
          <a:prstGeom prst="rect">
            <a:avLst/>
          </a:prstGeom>
        </p:spPr>
        <p:txBody>
          <a:bodyPr vert="horz" lIns="0" tIns="0" rIns="0" bIns="0" rtlCol="0" anchor="ctr">
            <a:noAutofit/>
          </a:bodyPr>
          <a:lstStyle>
            <a:lvl1pPr marL="0" indent="0" algn="ctr" defTabSz="3762024" rtl="0" eaLnBrk="1" latinLnBrk="0" hangingPunct="1">
              <a:spcBef>
                <a:spcPct val="20000"/>
              </a:spcBef>
              <a:buFont typeface="Arial" panose="020B0604020202020204" pitchFamily="34" charset="0"/>
              <a:buNone/>
              <a:defRPr sz="7200" b="1"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a:lstStyle>
          <a:p>
            <a:r>
              <a:rPr lang="en-US" sz="4000" dirty="0"/>
              <a:t>ME/EE</a:t>
            </a:r>
            <a:r>
              <a:rPr lang="en-US" sz="4000"/>
              <a:t>/BE… </a:t>
            </a:r>
            <a:r>
              <a:rPr lang="en-US" sz="4000" dirty="0"/>
              <a:t>Senior Design</a:t>
            </a:r>
          </a:p>
        </p:txBody>
      </p:sp>
    </p:spTree>
    <p:extLst>
      <p:ext uri="{BB962C8B-B14F-4D97-AF65-F5344CB8AC3E}">
        <p14:creationId xmlns:p14="http://schemas.microsoft.com/office/powerpoint/2010/main" val="929244039"/>
      </p:ext>
    </p:extLst>
  </p:cSld>
  <p:clrMapOvr>
    <a:masterClrMapping/>
  </p:clrMapOvr>
</p:sld>
</file>

<file path=ppt/theme/theme1.xml><?xml version="1.0" encoding="utf-8"?>
<a:theme xmlns:a="http://schemas.openxmlformats.org/drawingml/2006/main" name="2016 HGWS Worksh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409</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2016 HGWS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Carreon</dc:creator>
  <cp:lastModifiedBy>Raul Fernandez</cp:lastModifiedBy>
  <cp:revision>33</cp:revision>
  <dcterms:created xsi:type="dcterms:W3CDTF">2016-05-26T17:05:13Z</dcterms:created>
  <dcterms:modified xsi:type="dcterms:W3CDTF">2019-01-27T04:12:45Z</dcterms:modified>
</cp:coreProperties>
</file>