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72" r:id="rId4"/>
    <p:sldId id="261" r:id="rId5"/>
    <p:sldId id="270" r:id="rId6"/>
    <p:sldId id="271" r:id="rId7"/>
    <p:sldId id="273" r:id="rId8"/>
    <p:sldId id="274" r:id="rId9"/>
    <p:sldId id="265" r:id="rId10"/>
    <p:sldId id="267" r:id="rId11"/>
    <p:sldId id="268" r:id="rId12"/>
    <p:sldId id="269" r:id="rId13"/>
    <p:sldId id="266" r:id="rId14"/>
    <p:sldId id="263" r:id="rId15"/>
    <p:sldId id="262" r:id="rId16"/>
    <p:sldId id="275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853FC6-EE39-459C-A778-F2657F77E272}">
          <p14:sldIdLst>
            <p14:sldId id="256"/>
            <p14:sldId id="260"/>
            <p14:sldId id="272"/>
            <p14:sldId id="261"/>
            <p14:sldId id="270"/>
            <p14:sldId id="271"/>
            <p14:sldId id="273"/>
            <p14:sldId id="274"/>
            <p14:sldId id="265"/>
            <p14:sldId id="267"/>
            <p14:sldId id="268"/>
            <p14:sldId id="269"/>
            <p14:sldId id="266"/>
            <p14:sldId id="263"/>
            <p14:sldId id="262"/>
            <p14:sldId id="275"/>
          </p14:sldIdLst>
        </p14:section>
        <p14:section name="Q&amp;A" id="{32B75562-62DF-4F48-B02C-00B552FEB3B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EB3C00"/>
    <a:srgbClr val="FF5900"/>
    <a:srgbClr val="FF4C05"/>
    <a:srgbClr val="E6E6E6"/>
    <a:srgbClr val="EBEBEB"/>
    <a:srgbClr val="DBDBDB"/>
    <a:srgbClr val="E1E1E1"/>
    <a:srgbClr val="DEDED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5" autoAdjust="0"/>
    <p:restoredTop sz="94989" autoAdjust="0"/>
  </p:normalViewPr>
  <p:slideViewPr>
    <p:cSldViewPr snapToGrid="0">
      <p:cViewPr varScale="1">
        <p:scale>
          <a:sx n="112" d="100"/>
          <a:sy n="112" d="100"/>
        </p:scale>
        <p:origin x="8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43344-F414-4A49-9111-F0BFCEE6375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300A-3562-49B1-95E2-943B894F6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3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0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5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91213" y="262785"/>
            <a:ext cx="8761576" cy="6332433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553328" y="2338905"/>
            <a:ext cx="78867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671634" y="5369913"/>
            <a:ext cx="1986568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39" y="2360613"/>
            <a:ext cx="78867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3326" y="1428247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20461" y="1743721"/>
            <a:ext cx="3550444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4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250" y="1743319"/>
            <a:ext cx="38862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2750" y="1743319"/>
            <a:ext cx="38862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3326" y="1428247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79517" y="262785"/>
            <a:ext cx="8762287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692" y="34161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88948" y="1812940"/>
            <a:ext cx="579501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3326" y="1428247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191213" y="262785"/>
            <a:ext cx="8761576" cy="2077107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156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259" y="35233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39" y="2354539"/>
            <a:ext cx="7886700" cy="354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3326" y="1428247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 txBox="1">
            <a:spLocks/>
          </p:cNvSpPr>
          <p:nvPr userDrawn="1"/>
        </p:nvSpPr>
        <p:spPr>
          <a:xfrm>
            <a:off x="423499" y="1796817"/>
            <a:ext cx="3905096" cy="67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700" b="0" dirty="0" smtClean="0">
                <a:latin typeface="Segoe UI Semibold"/>
                <a:cs typeface="Segoe UI Semibold"/>
              </a:rPr>
              <a:t>Click to edit Master text styles</a:t>
            </a:r>
            <a:endParaRPr lang="en-US" sz="17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689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52" r:id="rId3"/>
    <p:sldLayoutId id="2147483668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567096"/>
            <a:ext cx="9144000" cy="177398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Guide to Life-cycle Data Sharing Flow for Transportation Assets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7504" y="5331372"/>
            <a:ext cx="2612571" cy="54626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700" dirty="0">
                <a:latin typeface="Segoe UI Semibold"/>
                <a:cs typeface="Segoe UI Semibold"/>
              </a:rPr>
              <a:t>H. David </a:t>
            </a:r>
            <a:r>
              <a:rPr lang="en-US" sz="1700" dirty="0" err="1">
                <a:latin typeface="Segoe UI Semibold"/>
                <a:cs typeface="Segoe UI Semibold"/>
              </a:rPr>
              <a:t>Jeong</a:t>
            </a:r>
            <a:r>
              <a:rPr lang="en-US" sz="1700" dirty="0">
                <a:latin typeface="Segoe UI Semibold"/>
                <a:cs typeface="Segoe UI Semibold"/>
              </a:rPr>
              <a:t>, Ph.D.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740" y="350948"/>
            <a:ext cx="1245757" cy="890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6895" y="6333535"/>
            <a:ext cx="1091780" cy="23352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r>
              <a:rPr lang="en-US" sz="1700" dirty="0">
                <a:latin typeface="Segoe UI Semibold"/>
                <a:cs typeface="Segoe UI Semibold"/>
              </a:rPr>
              <a:t>May 12, 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9005" y="4067952"/>
            <a:ext cx="4009822" cy="54626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1700" dirty="0">
                <a:latin typeface="Calibri" panose="020F0502020204030204" pitchFamily="34" charset="0"/>
                <a:cs typeface="Segoe UI Semibold"/>
              </a:rPr>
              <a:t>Kick-off meeting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22"/>
          <a:stretch/>
        </p:blipFill>
        <p:spPr>
          <a:xfrm>
            <a:off x="581891" y="352347"/>
            <a:ext cx="1998939" cy="890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89" y="350000"/>
            <a:ext cx="1671506" cy="8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/>
          <a:lstStyle/>
          <a:p>
            <a:r>
              <a:rPr lang="en-US" dirty="0" smtClean="0"/>
              <a:t>Process 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539" y="6237258"/>
            <a:ext cx="2035400" cy="28201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Segoe UI Semibold"/>
              </a:rPr>
              <a:t>Credit: buildingSMART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539" y="3399562"/>
            <a:ext cx="8164068" cy="283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26539" y="1559220"/>
            <a:ext cx="7886700" cy="17565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 process map describes: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Tasks (activities) to be performed.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Sequencing of tasks.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Actors (people/organizations) involved.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/>
          <a:lstStyle/>
          <a:p>
            <a:r>
              <a:rPr lang="en-US" dirty="0" smtClean="0"/>
              <a:t>Exchange Requirement (ER)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49" y="2362777"/>
            <a:ext cx="6016989" cy="4115812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26539" y="1603918"/>
            <a:ext cx="7886700" cy="758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 defines what data/information to be shared.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Audience is the user (architect, engineer, constructor,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3726" y="6374081"/>
            <a:ext cx="1905712" cy="2090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r"/>
            <a:r>
              <a:rPr lang="en-US" sz="1200" dirty="0" smtClean="0">
                <a:latin typeface="Calibri" panose="020F0502020204030204" pitchFamily="34" charset="0"/>
                <a:cs typeface="Segoe UI Semibold"/>
              </a:rPr>
              <a:t>(Credit: buildingSMART)</a:t>
            </a:r>
          </a:p>
        </p:txBody>
      </p:sp>
    </p:spTree>
    <p:extLst>
      <p:ext uri="{BB962C8B-B14F-4D97-AF65-F5344CB8AC3E}">
        <p14:creationId xmlns:p14="http://schemas.microsoft.com/office/powerpoint/2010/main" val="27465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/>
          <a:lstStyle/>
          <a:p>
            <a:r>
              <a:rPr lang="en-US" dirty="0" smtClean="0"/>
              <a:t>IDM-ER in Process 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602" y="5840916"/>
            <a:ext cx="3248903" cy="28201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Segoe UI Semibold"/>
              </a:rPr>
              <a:t>(Credit: buildingSMART)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9" y="2726241"/>
            <a:ext cx="76866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26539" y="1766288"/>
            <a:ext cx="7886700" cy="758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an integrated map of process and exchange requirements,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map shows what data to be shared to whom and when.</a:t>
            </a:r>
          </a:p>
        </p:txBody>
      </p:sp>
    </p:spTree>
    <p:extLst>
      <p:ext uri="{BB962C8B-B14F-4D97-AF65-F5344CB8AC3E}">
        <p14:creationId xmlns:p14="http://schemas.microsoft.com/office/powerpoint/2010/main" val="28121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/>
          <a:lstStyle/>
          <a:p>
            <a:r>
              <a:rPr lang="en-US" dirty="0" smtClean="0"/>
              <a:t>Overview of IDM projects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539" y="1634774"/>
            <a:ext cx="2724434" cy="3210691"/>
          </a:xfrm>
        </p:spPr>
        <p:txBody>
          <a:bodyPr>
            <a:normAutofit/>
          </a:bodyPr>
          <a:lstStyle/>
          <a:p>
            <a:r>
              <a:rPr lang="en-US" dirty="0" smtClean="0"/>
              <a:t>04 Approved</a:t>
            </a:r>
          </a:p>
          <a:p>
            <a:r>
              <a:rPr lang="en-US" dirty="0" smtClean="0"/>
              <a:t>01 Under review</a:t>
            </a:r>
          </a:p>
          <a:p>
            <a:r>
              <a:rPr lang="en-US" dirty="0" smtClean="0"/>
              <a:t>12 Draft</a:t>
            </a:r>
          </a:p>
          <a:p>
            <a:r>
              <a:rPr lang="en-US" dirty="0" smtClean="0"/>
              <a:t>18 Work in progress</a:t>
            </a:r>
          </a:p>
          <a:p>
            <a:r>
              <a:rPr lang="en-US" dirty="0" smtClean="0"/>
              <a:t>06 Proposal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48" y="1643840"/>
            <a:ext cx="5419539" cy="4414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4924" y="6058674"/>
            <a:ext cx="7803061" cy="28201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r"/>
            <a:r>
              <a:rPr lang="en-US" sz="1200" dirty="0" smtClean="0">
                <a:latin typeface="Calibri" panose="020F0502020204030204" pitchFamily="34" charset="0"/>
                <a:cs typeface="Segoe UI Semibold"/>
              </a:rPr>
              <a:t>The full list can </a:t>
            </a:r>
            <a:r>
              <a:rPr lang="en-US" sz="1200" dirty="0">
                <a:latin typeface="Calibri" panose="020F0502020204030204" pitchFamily="34" charset="0"/>
                <a:cs typeface="Segoe UI Semibold"/>
              </a:rPr>
              <a:t>be found at: http://iug.buildingsmart.org/idms/overview</a:t>
            </a:r>
            <a:endParaRPr lang="en-US" sz="1200" dirty="0" smtClean="0">
              <a:latin typeface="Calibri" panose="020F0502020204030204" pitchFamily="34" charset="0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63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419" y="2822403"/>
            <a:ext cx="8242448" cy="10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workflows in </a:t>
            </a:r>
            <a:br>
              <a:rPr lang="en-US" dirty="0" smtClean="0"/>
            </a:br>
            <a:r>
              <a:rPr lang="en-US" sz="4400" b="1" dirty="0" smtClean="0"/>
              <a:t>Civil Infrastructure Assets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81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/>
          <a:lstStyle/>
          <a:p>
            <a:r>
              <a:rPr lang="en-US" dirty="0" smtClean="0"/>
              <a:t>Culvert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202" y="1865619"/>
            <a:ext cx="8062236" cy="70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202" y="2715966"/>
            <a:ext cx="8062236" cy="709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202" y="3579488"/>
            <a:ext cx="8062236" cy="69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202" y="4426067"/>
            <a:ext cx="8062236" cy="714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247" y="3612459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6934" y="2749275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908580">
            <a:off x="336994" y="3009652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 rot="19908580">
            <a:off x="383102" y="3856030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Hydraulics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40099" y="4459637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9908580">
            <a:off x="379003" y="4694605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Contractor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446020" y="1975712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Pre-construction survey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36758" y="2015289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Construction survey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46020" y="291188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Cross-section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14865" y="3695475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Flow line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936759" y="456670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Installation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2"/>
            <a:endCxn id="16" idx="0"/>
          </p:cNvCxnSpPr>
          <p:nvPr/>
        </p:nvCxnSpPr>
        <p:spPr>
          <a:xfrm>
            <a:off x="3234690" y="2408664"/>
            <a:ext cx="0" cy="5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7" idx="0"/>
          </p:cNvCxnSpPr>
          <p:nvPr/>
        </p:nvCxnSpPr>
        <p:spPr>
          <a:xfrm>
            <a:off x="4023360" y="3128357"/>
            <a:ext cx="880175" cy="56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2792" y="1895783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08580">
            <a:off x="352965" y="2142637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Surveyor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12439" y="5371389"/>
            <a:ext cx="1775549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Survey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Locates of existing culverts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Locations of draw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0024" y="5253702"/>
            <a:ext cx="404829" cy="338554"/>
            <a:chOff x="410024" y="5398984"/>
            <a:chExt cx="404829" cy="338554"/>
          </a:xfrm>
        </p:grpSpPr>
        <p:sp>
          <p:nvSpPr>
            <p:cNvPr id="28" name="Oval 27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32275" y="2466864"/>
            <a:ext cx="404829" cy="318163"/>
            <a:chOff x="410024" y="5398984"/>
            <a:chExt cx="404829" cy="318163"/>
          </a:xfrm>
        </p:grpSpPr>
        <p:sp>
          <p:nvSpPr>
            <p:cNvPr id="32" name="Oval 31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5348" y="2969275"/>
            <a:ext cx="404829" cy="318163"/>
            <a:chOff x="410024" y="5398984"/>
            <a:chExt cx="404829" cy="318163"/>
          </a:xfrm>
        </p:grpSpPr>
        <p:sp>
          <p:nvSpPr>
            <p:cNvPr id="36" name="Oval 35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2647823" y="5371389"/>
            <a:ext cx="1425136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Survey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Design cross-section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445407" y="5253702"/>
            <a:ext cx="404829" cy="338554"/>
            <a:chOff x="410024" y="5398984"/>
            <a:chExt cx="404829" cy="338554"/>
          </a:xfrm>
        </p:grpSpPr>
        <p:sp>
          <p:nvSpPr>
            <p:cNvPr id="40" name="Oval 39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43" name="Elbow Connector 42"/>
          <p:cNvCxnSpPr>
            <a:endCxn id="18" idx="0"/>
          </p:cNvCxnSpPr>
          <p:nvPr/>
        </p:nvCxnSpPr>
        <p:spPr>
          <a:xfrm>
            <a:off x="5692205" y="3939608"/>
            <a:ext cx="1033224" cy="627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1"/>
            <a:endCxn id="18" idx="1"/>
          </p:cNvCxnSpPr>
          <p:nvPr/>
        </p:nvCxnSpPr>
        <p:spPr>
          <a:xfrm rot="10800000" flipH="1" flipV="1">
            <a:off x="2446019" y="2192187"/>
            <a:ext cx="3490739" cy="2590989"/>
          </a:xfrm>
          <a:prstGeom prst="bentConnector3">
            <a:avLst>
              <a:gd name="adj1" fmla="val -6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984249" y="3785554"/>
            <a:ext cx="404829" cy="318163"/>
            <a:chOff x="410024" y="5398984"/>
            <a:chExt cx="404829" cy="318163"/>
          </a:xfrm>
        </p:grpSpPr>
        <p:sp>
          <p:nvSpPr>
            <p:cNvPr id="49" name="Oval 48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52" name="Straight Arrow Connector 51"/>
          <p:cNvCxnSpPr>
            <a:stCxn id="15" idx="2"/>
          </p:cNvCxnSpPr>
          <p:nvPr/>
        </p:nvCxnSpPr>
        <p:spPr>
          <a:xfrm>
            <a:off x="6725428" y="2448241"/>
            <a:ext cx="0" cy="21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512179" y="2911881"/>
            <a:ext cx="404829" cy="318163"/>
            <a:chOff x="410024" y="5398984"/>
            <a:chExt cx="404829" cy="318163"/>
          </a:xfrm>
        </p:grpSpPr>
        <p:sp>
          <p:nvSpPr>
            <p:cNvPr id="54" name="Oval 53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18531" y="4638942"/>
            <a:ext cx="404829" cy="318163"/>
            <a:chOff x="410024" y="5398984"/>
            <a:chExt cx="404829" cy="318163"/>
          </a:xfrm>
        </p:grpSpPr>
        <p:sp>
          <p:nvSpPr>
            <p:cNvPr id="57" name="Oval 56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4335573" y="5371389"/>
            <a:ext cx="1133733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Flow lines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133157" y="5253702"/>
            <a:ext cx="404829" cy="338554"/>
            <a:chOff x="410024" y="5398984"/>
            <a:chExt cx="404829" cy="338554"/>
          </a:xfrm>
        </p:grpSpPr>
        <p:sp>
          <p:nvSpPr>
            <p:cNvPr id="62" name="Oval 61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5780132" y="5371389"/>
            <a:ext cx="1321423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Survey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Storm sewer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77716" y="5253702"/>
            <a:ext cx="404829" cy="338554"/>
            <a:chOff x="410024" y="5398984"/>
            <a:chExt cx="404829" cy="338554"/>
          </a:xfrm>
        </p:grpSpPr>
        <p:sp>
          <p:nvSpPr>
            <p:cNvPr id="66" name="Oval 65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7367967" y="5371389"/>
            <a:ext cx="1384758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Adjustments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165551" y="5253702"/>
            <a:ext cx="404829" cy="338554"/>
            <a:chOff x="410024" y="5398984"/>
            <a:chExt cx="404829" cy="338554"/>
          </a:xfrm>
        </p:grpSpPr>
        <p:sp>
          <p:nvSpPr>
            <p:cNvPr id="70" name="Oval 69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9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/>
          <a:lstStyle/>
          <a:p>
            <a:r>
              <a:rPr lang="en-US" dirty="0" smtClean="0"/>
              <a:t>Guardrail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202" y="1865619"/>
            <a:ext cx="8062236" cy="70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202" y="2715966"/>
            <a:ext cx="8062236" cy="709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202" y="3579488"/>
            <a:ext cx="8062236" cy="69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202" y="4426067"/>
            <a:ext cx="8062236" cy="714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247" y="3612459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6934" y="2749275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908580">
            <a:off x="336994" y="3009652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 rot="19908580">
            <a:off x="383102" y="3856030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Contractor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40099" y="4459637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9908580">
            <a:off x="325318" y="4671417"/>
            <a:ext cx="1233220" cy="244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Inspector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709420" y="1975712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Prelim survey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09420" y="291188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Replacement decision making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78265" y="3695475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Installation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0159" y="456670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Inspection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2"/>
            <a:endCxn id="16" idx="0"/>
          </p:cNvCxnSpPr>
          <p:nvPr/>
        </p:nvCxnSpPr>
        <p:spPr>
          <a:xfrm>
            <a:off x="2498090" y="2408664"/>
            <a:ext cx="0" cy="5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7" idx="0"/>
          </p:cNvCxnSpPr>
          <p:nvPr/>
        </p:nvCxnSpPr>
        <p:spPr>
          <a:xfrm>
            <a:off x="3286760" y="3128357"/>
            <a:ext cx="880175" cy="56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2792" y="1895783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08580">
            <a:off x="352965" y="2142637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Surveyor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12439" y="5371389"/>
            <a:ext cx="1775549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Map of what exist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Goepack</a:t>
            </a:r>
            <a:r>
              <a:rPr lang="en-US" sz="1400" dirty="0" smtClean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Micorstation</a:t>
            </a:r>
            <a:r>
              <a:rPr lang="en-US" sz="1400" dirty="0" smtClean="0"/>
              <a:t> line 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0024" y="5253702"/>
            <a:ext cx="404829" cy="338554"/>
            <a:chOff x="410024" y="5398984"/>
            <a:chExt cx="404829" cy="338554"/>
          </a:xfrm>
        </p:grpSpPr>
        <p:sp>
          <p:nvSpPr>
            <p:cNvPr id="28" name="Oval 27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5675" y="2466864"/>
            <a:ext cx="404829" cy="318163"/>
            <a:chOff x="410024" y="5398984"/>
            <a:chExt cx="404829" cy="318163"/>
          </a:xfrm>
        </p:grpSpPr>
        <p:sp>
          <p:nvSpPr>
            <p:cNvPr id="32" name="Oval 31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08748" y="2969275"/>
            <a:ext cx="404829" cy="318163"/>
            <a:chOff x="410024" y="5398984"/>
            <a:chExt cx="404829" cy="318163"/>
          </a:xfrm>
        </p:grpSpPr>
        <p:sp>
          <p:nvSpPr>
            <p:cNvPr id="36" name="Oval 35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2647822" y="5371389"/>
            <a:ext cx="1738544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Guardrail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Length, location, stationing,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Microstation</a:t>
            </a:r>
            <a:r>
              <a:rPr lang="en-US" sz="1400" dirty="0" smtClean="0"/>
              <a:t> files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445407" y="5253702"/>
            <a:ext cx="404829" cy="338554"/>
            <a:chOff x="410024" y="5398984"/>
            <a:chExt cx="404829" cy="338554"/>
          </a:xfrm>
        </p:grpSpPr>
        <p:sp>
          <p:nvSpPr>
            <p:cNvPr id="40" name="Oval 39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43" name="Elbow Connector 42"/>
          <p:cNvCxnSpPr>
            <a:endCxn id="18" idx="0"/>
          </p:cNvCxnSpPr>
          <p:nvPr/>
        </p:nvCxnSpPr>
        <p:spPr>
          <a:xfrm>
            <a:off x="4955605" y="3939608"/>
            <a:ext cx="1033224" cy="627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1"/>
            <a:endCxn id="16" idx="1"/>
          </p:cNvCxnSpPr>
          <p:nvPr/>
        </p:nvCxnSpPr>
        <p:spPr>
          <a:xfrm rot="10800000">
            <a:off x="1709421" y="3128357"/>
            <a:ext cx="3490739" cy="1654820"/>
          </a:xfrm>
          <a:prstGeom prst="bentConnector3">
            <a:avLst>
              <a:gd name="adj1" fmla="val 106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247649" y="3785554"/>
            <a:ext cx="404829" cy="318163"/>
            <a:chOff x="410024" y="5398984"/>
            <a:chExt cx="404829" cy="318163"/>
          </a:xfrm>
        </p:grpSpPr>
        <p:sp>
          <p:nvSpPr>
            <p:cNvPr id="49" name="Oval 48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81931" y="4638942"/>
            <a:ext cx="404829" cy="318163"/>
            <a:chOff x="410024" y="5398984"/>
            <a:chExt cx="404829" cy="318163"/>
          </a:xfrm>
        </p:grpSpPr>
        <p:sp>
          <p:nvSpPr>
            <p:cNvPr id="57" name="Oval 56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4828178" y="5392043"/>
            <a:ext cx="2231041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Sta</a:t>
            </a:r>
            <a:r>
              <a:rPr lang="en-US" sz="1400" dirty="0" smtClean="0"/>
              <a:t> references, locations, site time, contract progress, material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625762" y="5274356"/>
            <a:ext cx="404829" cy="338554"/>
            <a:chOff x="410024" y="5398984"/>
            <a:chExt cx="404829" cy="338554"/>
          </a:xfrm>
        </p:grpSpPr>
        <p:sp>
          <p:nvSpPr>
            <p:cNvPr id="62" name="Oval 61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7347564" y="5371389"/>
            <a:ext cx="1321423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Guardrail condition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7145148" y="5253702"/>
            <a:ext cx="404829" cy="338554"/>
            <a:chOff x="410024" y="5398984"/>
            <a:chExt cx="404829" cy="338554"/>
          </a:xfrm>
        </p:grpSpPr>
        <p:sp>
          <p:nvSpPr>
            <p:cNvPr id="66" name="Oval 65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6911144" y="4566352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Inspection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877181" y="2948049"/>
            <a:ext cx="2541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THANK YOU!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513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1259" y="352336"/>
            <a:ext cx="7886700" cy="107270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7280" y="1966403"/>
            <a:ext cx="4815106" cy="3911574"/>
          </a:xfrm>
        </p:spPr>
        <p:txBody>
          <a:bodyPr>
            <a:norm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1800" dirty="0" smtClean="0"/>
              <a:t>Research tasks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1800" dirty="0" smtClean="0"/>
              <a:t>Current work in vertical sector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1800" dirty="0" smtClean="0"/>
              <a:t>Current workflows in transportation assets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96117" y="2002028"/>
            <a:ext cx="404829" cy="338554"/>
            <a:chOff x="4678817" y="1963928"/>
            <a:chExt cx="404829" cy="338554"/>
          </a:xfrm>
        </p:grpSpPr>
        <p:sp>
          <p:nvSpPr>
            <p:cNvPr id="40" name="Oval 39"/>
            <p:cNvSpPr/>
            <p:nvPr/>
          </p:nvSpPr>
          <p:spPr>
            <a:xfrm>
              <a:off x="4739015" y="1984849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78817" y="1963928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96117" y="2495172"/>
            <a:ext cx="404829" cy="338554"/>
            <a:chOff x="4678817" y="2393572"/>
            <a:chExt cx="404829" cy="338554"/>
          </a:xfrm>
        </p:grpSpPr>
        <p:sp>
          <p:nvSpPr>
            <p:cNvPr id="37" name="Oval 36"/>
            <p:cNvSpPr/>
            <p:nvPr/>
          </p:nvSpPr>
          <p:spPr>
            <a:xfrm>
              <a:off x="4730776" y="2422947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78817" y="2393572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12451" y="2948398"/>
            <a:ext cx="404829" cy="338554"/>
            <a:chOff x="4678817" y="2393572"/>
            <a:chExt cx="404829" cy="338554"/>
          </a:xfrm>
        </p:grpSpPr>
        <p:sp>
          <p:nvSpPr>
            <p:cNvPr id="21" name="Oval 20"/>
            <p:cNvSpPr/>
            <p:nvPr/>
          </p:nvSpPr>
          <p:spPr>
            <a:xfrm>
              <a:off x="4730776" y="2422947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78817" y="2393572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2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419" y="2822403"/>
            <a:ext cx="8242448" cy="10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research</a:t>
            </a:r>
            <a:br>
              <a:rPr lang="en-US" dirty="0" smtClean="0"/>
            </a:br>
            <a:r>
              <a:rPr lang="en-US" sz="4400" b="1" dirty="0" smtClean="0"/>
              <a:t>Tasks To Be Performed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458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/>
          <a:lstStyle/>
          <a:p>
            <a:r>
              <a:rPr lang="en-US" dirty="0" smtClean="0"/>
              <a:t>Research Tasks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539" y="1995055"/>
            <a:ext cx="7886700" cy="3645724"/>
          </a:xfrm>
        </p:spPr>
        <p:txBody>
          <a:bodyPr>
            <a:normAutofit/>
          </a:bodyPr>
          <a:lstStyle/>
          <a:p>
            <a:r>
              <a:rPr lang="en-US" sz="1800" dirty="0"/>
              <a:t>Task 1: Literature review and benchmark </a:t>
            </a:r>
            <a:r>
              <a:rPr lang="en-US" sz="1800" dirty="0" smtClean="0"/>
              <a:t>the building industry </a:t>
            </a:r>
            <a:r>
              <a:rPr lang="en-US" sz="1800" dirty="0"/>
              <a:t>practices </a:t>
            </a:r>
            <a:endParaRPr lang="en-US" sz="1800" dirty="0" smtClean="0"/>
          </a:p>
          <a:p>
            <a:r>
              <a:rPr lang="en-US" sz="1800" dirty="0"/>
              <a:t>Task 2: Identify business use case narratives and </a:t>
            </a:r>
            <a:r>
              <a:rPr lang="en-US" sz="1800" dirty="0" smtClean="0"/>
              <a:t>develop process maps</a:t>
            </a:r>
            <a:endParaRPr lang="en-US" sz="1800" dirty="0"/>
          </a:p>
          <a:p>
            <a:r>
              <a:rPr lang="en-US" sz="1800" dirty="0"/>
              <a:t>Task 3: Identify data exchange requirements and develop data </a:t>
            </a:r>
            <a:r>
              <a:rPr lang="en-US" sz="1800" dirty="0" smtClean="0"/>
              <a:t>maps</a:t>
            </a:r>
          </a:p>
          <a:p>
            <a:r>
              <a:rPr lang="en-US" sz="1800" dirty="0"/>
              <a:t>Task 4: Develop a guide to data and </a:t>
            </a:r>
            <a:r>
              <a:rPr lang="en-US" sz="1800" dirty="0" smtClean="0"/>
              <a:t>information </a:t>
            </a:r>
            <a:r>
              <a:rPr lang="en-US" sz="1800" dirty="0"/>
              <a:t>sharing</a:t>
            </a:r>
          </a:p>
          <a:p>
            <a:r>
              <a:rPr lang="en-US" sz="1800" dirty="0"/>
              <a:t>Task 5: Final report </a:t>
            </a:r>
            <a:r>
              <a:rPr lang="en-US" sz="1800" dirty="0" smtClean="0"/>
              <a:t>writing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00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1-Literature Review/Benchmark the vertical industry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539" y="2384277"/>
            <a:ext cx="7886700" cy="29317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Review publications associated with best practices and lessons learned in data sharing in the vertical industry.</a:t>
            </a:r>
          </a:p>
          <a:p>
            <a:r>
              <a:rPr lang="en-US" sz="1800" dirty="0" smtClean="0"/>
              <a:t>Extensively study the Information Delivery Manual (IDM).</a:t>
            </a:r>
          </a:p>
          <a:p>
            <a:r>
              <a:rPr lang="en-US" sz="1800" dirty="0" smtClean="0"/>
              <a:t>Identify possible areas of adaptations for the civil infrastructure industry.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Deliverable: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A technical memorandum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20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2-</a:t>
            </a:r>
            <a:r>
              <a:rPr lang="en-US" dirty="0"/>
              <a:t>Identify business use case narratives and develop process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539" y="1948440"/>
            <a:ext cx="7886700" cy="4299959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Forming workgroup </a:t>
            </a:r>
            <a:r>
              <a:rPr lang="en-US" sz="1800" dirty="0"/>
              <a:t>including </a:t>
            </a:r>
            <a:r>
              <a:rPr lang="en-US" sz="1800" dirty="0" smtClean="0"/>
              <a:t>industry professionals from various disciplines and project phases.</a:t>
            </a: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Identify business use cases </a:t>
            </a:r>
            <a:r>
              <a:rPr lang="en-US" sz="1800" dirty="0" smtClean="0"/>
              <a:t>in which data sharing would occur.</a:t>
            </a: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Describe use case narratives </a:t>
            </a:r>
            <a:r>
              <a:rPr lang="en-US" sz="1800" dirty="0" smtClean="0"/>
              <a:t>in details (actors involved, activities, software applications, project phases, purposes of activities, anticipated outcome).</a:t>
            </a: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Translate narratives to process maps </a:t>
            </a:r>
            <a:r>
              <a:rPr lang="en-US" sz="1800" dirty="0" smtClean="0"/>
              <a:t>using Social Network and/or Business Process Modeling Notation (MPMN).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Deliverables: </a:t>
            </a:r>
            <a:r>
              <a:rPr lang="en-US" sz="1800" dirty="0" smtClean="0">
                <a:sym typeface="Wingdings" panose="05000000000000000000" pitchFamily="2" charset="2"/>
              </a:rPr>
              <a:t>business use case narratives and process maps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11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3-Identify </a:t>
            </a:r>
            <a:r>
              <a:rPr lang="en-US" dirty="0"/>
              <a:t>data exchange requirements and develop data maps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539" y="1948441"/>
            <a:ext cx="7886700" cy="2931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Continue to use focus group discussion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Identify exchange requirements (ERs) </a:t>
            </a:r>
            <a:r>
              <a:rPr lang="en-US" sz="1800" dirty="0"/>
              <a:t>for each business use case</a:t>
            </a: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Describe ERs </a:t>
            </a:r>
            <a:r>
              <a:rPr lang="en-US" sz="1800" dirty="0" smtClean="0"/>
              <a:t>in details (data requester, provider, what data attributes, request rationale).</a:t>
            </a: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Integrate ERs into Process Maps </a:t>
            </a:r>
            <a:r>
              <a:rPr lang="en-US" sz="1800" dirty="0" smtClean="0"/>
              <a:t>to develop data sharing maps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Deliverables: </a:t>
            </a:r>
            <a:r>
              <a:rPr lang="en-US" sz="1800" dirty="0" smtClean="0">
                <a:sym typeface="Wingdings" panose="05000000000000000000" pitchFamily="2" charset="2"/>
              </a:rPr>
              <a:t>data exchange requirements and data maps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1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539" y="352336"/>
            <a:ext cx="8242448" cy="10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4 and 5-Develop a guide and prepare a final report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539" y="1948441"/>
            <a:ext cx="7886700" cy="2931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Develop a guidance </a:t>
            </a:r>
            <a:r>
              <a:rPr lang="en-US" sz="1800" dirty="0" smtClean="0"/>
              <a:t>for DOTs on data sharing during the life cycle of transportation assets.</a:t>
            </a: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Hold a workshop/seminar </a:t>
            </a:r>
            <a:r>
              <a:rPr lang="en-US" sz="1800" dirty="0"/>
              <a:t>to disseminate the project </a:t>
            </a:r>
            <a:r>
              <a:rPr lang="en-US" sz="1800" dirty="0" smtClean="0"/>
              <a:t>findings.</a:t>
            </a:r>
            <a:endParaRPr lang="en-US" sz="1800" dirty="0"/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Develop a final report </a:t>
            </a:r>
            <a:r>
              <a:rPr lang="en-US" sz="1800" dirty="0"/>
              <a:t>documenting the research results.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Deliverables: </a:t>
            </a:r>
            <a:r>
              <a:rPr lang="en-US" sz="1800" dirty="0" smtClean="0">
                <a:sym typeface="Wingdings" panose="05000000000000000000" pitchFamily="2" charset="2"/>
              </a:rPr>
              <a:t>A guidebook and a final report.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1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419" y="2822403"/>
            <a:ext cx="8242448" cy="10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sharing guidance in vertical sector</a:t>
            </a:r>
            <a:br>
              <a:rPr lang="en-US" dirty="0" smtClean="0"/>
            </a:br>
            <a:r>
              <a:rPr lang="en-US" sz="4400" b="1" dirty="0" smtClean="0"/>
              <a:t>Information Delivery Manual (IDM)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041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Office Mix">
      <a:dk1>
        <a:srgbClr val="2B2B2B"/>
      </a:dk1>
      <a:lt1>
        <a:srgbClr val="FFFFFF"/>
      </a:lt1>
      <a:dk2>
        <a:srgbClr val="505050"/>
      </a:dk2>
      <a:lt2>
        <a:srgbClr val="F2F2F2"/>
      </a:lt2>
      <a:accent1>
        <a:srgbClr val="0078D7"/>
      </a:accent1>
      <a:accent2>
        <a:srgbClr val="D83B01"/>
      </a:accent2>
      <a:accent3>
        <a:srgbClr val="FF8C00"/>
      </a:accent3>
      <a:accent4>
        <a:srgbClr val="5C2D91"/>
      </a:accent4>
      <a:accent5>
        <a:srgbClr val="8CBD18"/>
      </a:accent5>
      <a:accent6>
        <a:srgbClr val="FFB900"/>
      </a:accent6>
      <a:hlink>
        <a:srgbClr val="0078D7"/>
      </a:hlink>
      <a:folHlink>
        <a:srgbClr val="4DB0FF"/>
      </a:folHlink>
    </a:clrScheme>
    <a:fontScheme name="Office Mix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Tx/>
          <a:buNone/>
          <a:defRPr sz="1700" b="0" dirty="0" smtClean="0">
            <a:latin typeface="Segoe UI Semibold"/>
            <a:cs typeface="Segoe UI Semi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MixStart_Update_6.5.15" id="{60899B57-461E-436C-89B9-AD8BFE676B7F}" vid="{4C140D03-C9A6-4F01-A333-D0890A71F5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9732</TotalTime>
  <Words>595</Words>
  <Application>Microsoft Office PowerPoint</Application>
  <PresentationFormat>On-screen Show (4:3)</PresentationFormat>
  <Paragraphs>137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Wingdings</vt:lpstr>
      <vt:lpstr>Office Mix</vt:lpstr>
      <vt:lpstr>Guide to Life-cycle Data Sharing Flow for Transportation Assets </vt:lpstr>
      <vt:lpstr>Outline</vt:lpstr>
      <vt:lpstr>Proposed research Tasks To Be Performed</vt:lpstr>
      <vt:lpstr>Research Tasks</vt:lpstr>
      <vt:lpstr>Task 1-Literature Review/Benchmark the vertical industry</vt:lpstr>
      <vt:lpstr>Task 2-Identify business use case narratives and develop process maps</vt:lpstr>
      <vt:lpstr>Task 3-Identify data exchange requirements and develop data maps</vt:lpstr>
      <vt:lpstr>Task 4 and 5-Develop a guide and prepare a final report</vt:lpstr>
      <vt:lpstr>Data sharing guidance in vertical sector Information Delivery Manual (IDM)</vt:lpstr>
      <vt:lpstr>Process Map</vt:lpstr>
      <vt:lpstr>Exchange Requirement (ER)</vt:lpstr>
      <vt:lpstr>IDM-ER in Process Map</vt:lpstr>
      <vt:lpstr>Overview of IDM projects</vt:lpstr>
      <vt:lpstr>Current workflows in  Civil Infrastructure Assets</vt:lpstr>
      <vt:lpstr>Culvert workflow</vt:lpstr>
      <vt:lpstr>Guardrail workflow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Interactive Videos with PowerPoint and Office Mix</dc:title>
  <dc:creator>Le, Tuyen T [CCE E]</dc:creator>
  <cp:lastModifiedBy>Le, Tuyen T [CCE E]</cp:lastModifiedBy>
  <cp:revision>1043</cp:revision>
  <dcterms:created xsi:type="dcterms:W3CDTF">2016-04-26T22:06:07Z</dcterms:created>
  <dcterms:modified xsi:type="dcterms:W3CDTF">2016-05-11T16:20:26Z</dcterms:modified>
</cp:coreProperties>
</file>