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08" r:id="rId1"/>
    <p:sldMasterId id="2147483720" r:id="rId2"/>
  </p:sldMasterIdLst>
  <p:notesMasterIdLst>
    <p:notesMasterId r:id="rId27"/>
  </p:notesMasterIdLst>
  <p:handoutMasterIdLst>
    <p:handoutMasterId r:id="rId28"/>
  </p:handoutMasterIdLst>
  <p:sldIdLst>
    <p:sldId id="405" r:id="rId3"/>
    <p:sldId id="427" r:id="rId4"/>
    <p:sldId id="469" r:id="rId5"/>
    <p:sldId id="470" r:id="rId6"/>
    <p:sldId id="481" r:id="rId7"/>
    <p:sldId id="501" r:id="rId8"/>
    <p:sldId id="480" r:id="rId9"/>
    <p:sldId id="471" r:id="rId10"/>
    <p:sldId id="472" r:id="rId11"/>
    <p:sldId id="473" r:id="rId12"/>
    <p:sldId id="482" r:id="rId13"/>
    <p:sldId id="490" r:id="rId14"/>
    <p:sldId id="491" r:id="rId15"/>
    <p:sldId id="492" r:id="rId16"/>
    <p:sldId id="493" r:id="rId17"/>
    <p:sldId id="489" r:id="rId18"/>
    <p:sldId id="494" r:id="rId19"/>
    <p:sldId id="498" r:id="rId20"/>
    <p:sldId id="497" r:id="rId21"/>
    <p:sldId id="495" r:id="rId22"/>
    <p:sldId id="496" r:id="rId23"/>
    <p:sldId id="499" r:id="rId24"/>
    <p:sldId id="500" r:id="rId25"/>
    <p:sldId id="477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71930"/>
    <a:srgbClr val="CC0000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9" autoAdjust="0"/>
    <p:restoredTop sz="87274" autoAdjust="0"/>
  </p:normalViewPr>
  <p:slideViewPr>
    <p:cSldViewPr>
      <p:cViewPr varScale="1">
        <p:scale>
          <a:sx n="102" d="100"/>
          <a:sy n="102" d="100"/>
        </p:scale>
        <p:origin x="114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635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24BD8-0037-40B8-836A-1EE8683CC009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B6F114-8827-4403-B858-75A3A950EFA7}">
      <dgm:prSet custT="1"/>
      <dgm:spPr/>
      <dgm:t>
        <a:bodyPr/>
        <a:lstStyle/>
        <a:p>
          <a:pPr rtl="0"/>
          <a:r>
            <a:rPr lang="en-US" sz="2000" b="1" dirty="0" smtClean="0"/>
            <a:t>Meeting 1</a:t>
          </a:r>
          <a:endParaRPr lang="en-US" sz="2000" b="1" dirty="0"/>
        </a:p>
      </dgm:t>
    </dgm:pt>
    <dgm:pt modelId="{FF9FB297-5FF7-4667-A253-519725D9FC3A}" type="parTrans" cxnId="{0BF12D85-761F-44FA-8A25-389B6B59554E}">
      <dgm:prSet/>
      <dgm:spPr/>
      <dgm:t>
        <a:bodyPr/>
        <a:lstStyle/>
        <a:p>
          <a:endParaRPr lang="en-US" sz="2400"/>
        </a:p>
      </dgm:t>
    </dgm:pt>
    <dgm:pt modelId="{2056CBE9-1D6F-49F9-B2A2-D013D703C5C0}" type="sibTrans" cxnId="{0BF12D85-761F-44FA-8A25-389B6B59554E}">
      <dgm:prSet/>
      <dgm:spPr/>
      <dgm:t>
        <a:bodyPr/>
        <a:lstStyle/>
        <a:p>
          <a:endParaRPr lang="en-US" sz="2400"/>
        </a:p>
      </dgm:t>
    </dgm:pt>
    <dgm:pt modelId="{482A7E82-606B-463B-9CBA-C21DC2B62F70}">
      <dgm:prSet custT="1"/>
      <dgm:spPr/>
      <dgm:t>
        <a:bodyPr/>
        <a:lstStyle/>
        <a:p>
          <a:pPr rtl="0"/>
          <a:r>
            <a:rPr lang="en-US" sz="2000" b="1" dirty="0" smtClean="0"/>
            <a:t>IDM development</a:t>
          </a:r>
          <a:endParaRPr lang="en-US" sz="2000" b="1" dirty="0"/>
        </a:p>
      </dgm:t>
    </dgm:pt>
    <dgm:pt modelId="{ADED61A7-D9D5-4074-B926-35EC67232A80}" type="parTrans" cxnId="{6C6E2086-2575-4D43-A9FF-15D8B2B9C9D7}">
      <dgm:prSet/>
      <dgm:spPr/>
      <dgm:t>
        <a:bodyPr/>
        <a:lstStyle/>
        <a:p>
          <a:endParaRPr lang="en-US" sz="2400"/>
        </a:p>
      </dgm:t>
    </dgm:pt>
    <dgm:pt modelId="{FED7F6C2-CE54-40BF-969F-970642860527}" type="sibTrans" cxnId="{6C6E2086-2575-4D43-A9FF-15D8B2B9C9D7}">
      <dgm:prSet/>
      <dgm:spPr/>
      <dgm:t>
        <a:bodyPr/>
        <a:lstStyle/>
        <a:p>
          <a:endParaRPr lang="en-US" sz="2400"/>
        </a:p>
      </dgm:t>
    </dgm:pt>
    <dgm:pt modelId="{FE0C96E0-B63A-48EA-BCA0-CBE51597468F}">
      <dgm:prSet custT="1"/>
      <dgm:spPr/>
      <dgm:t>
        <a:bodyPr/>
        <a:lstStyle/>
        <a:p>
          <a:pPr rtl="0"/>
          <a:r>
            <a:rPr lang="en-US" sz="2000" b="1" dirty="0" smtClean="0"/>
            <a:t>Meeting 2</a:t>
          </a:r>
          <a:endParaRPr lang="en-US" sz="2000" b="1" dirty="0"/>
        </a:p>
      </dgm:t>
    </dgm:pt>
    <dgm:pt modelId="{9CEA7B68-137C-47D2-86C7-47216533297B}" type="parTrans" cxnId="{C8F17286-43E1-43BC-843B-9E19FB88AD1D}">
      <dgm:prSet/>
      <dgm:spPr/>
      <dgm:t>
        <a:bodyPr/>
        <a:lstStyle/>
        <a:p>
          <a:endParaRPr lang="en-US" sz="2400"/>
        </a:p>
      </dgm:t>
    </dgm:pt>
    <dgm:pt modelId="{292A8C3C-91B1-4DEC-955D-DC46C3F3A615}" type="sibTrans" cxnId="{C8F17286-43E1-43BC-843B-9E19FB88AD1D}">
      <dgm:prSet/>
      <dgm:spPr/>
      <dgm:t>
        <a:bodyPr/>
        <a:lstStyle/>
        <a:p>
          <a:endParaRPr lang="en-US" sz="2400"/>
        </a:p>
      </dgm:t>
    </dgm:pt>
    <dgm:pt modelId="{8F046A73-4B62-4F59-87F9-F8C90F4582D8}">
      <dgm:prSet custT="1"/>
      <dgm:spPr/>
      <dgm:t>
        <a:bodyPr/>
        <a:lstStyle/>
        <a:p>
          <a:pPr rtl="0"/>
          <a:r>
            <a:rPr lang="en-US" sz="2000" dirty="0" smtClean="0"/>
            <a:t>Workgroup discussion</a:t>
          </a:r>
          <a:endParaRPr lang="en-US" sz="2000" dirty="0"/>
        </a:p>
      </dgm:t>
    </dgm:pt>
    <dgm:pt modelId="{51EB1AB3-644B-421F-BA2A-58A41ED51A20}" type="parTrans" cxnId="{C67D850C-7B63-4ACE-8401-BC86D4B231A8}">
      <dgm:prSet/>
      <dgm:spPr/>
      <dgm:t>
        <a:bodyPr/>
        <a:lstStyle/>
        <a:p>
          <a:endParaRPr lang="en-US" sz="2400"/>
        </a:p>
      </dgm:t>
    </dgm:pt>
    <dgm:pt modelId="{05FBB1D5-27EB-41C5-BBD4-E62CD3835A1C}" type="sibTrans" cxnId="{C67D850C-7B63-4ACE-8401-BC86D4B231A8}">
      <dgm:prSet/>
      <dgm:spPr/>
      <dgm:t>
        <a:bodyPr/>
        <a:lstStyle/>
        <a:p>
          <a:endParaRPr lang="en-US" sz="2400"/>
        </a:p>
      </dgm:t>
    </dgm:pt>
    <dgm:pt modelId="{234206D7-3BFC-471D-BE8F-9E6A31EDD203}">
      <dgm:prSet custT="1"/>
      <dgm:spPr/>
      <dgm:t>
        <a:bodyPr/>
        <a:lstStyle/>
        <a:p>
          <a:pPr rtl="0"/>
          <a:r>
            <a:rPr lang="en-US" sz="2000" dirty="0" smtClean="0"/>
            <a:t>Output: data exchange narratives</a:t>
          </a:r>
          <a:endParaRPr lang="en-US" sz="2000" dirty="0"/>
        </a:p>
      </dgm:t>
    </dgm:pt>
    <dgm:pt modelId="{854991F8-29A5-4D32-A29D-CEB43EDD6286}" type="parTrans" cxnId="{F1CFDB1A-BFB3-42FB-BF35-6B24C2AA80FB}">
      <dgm:prSet/>
      <dgm:spPr/>
      <dgm:t>
        <a:bodyPr/>
        <a:lstStyle/>
        <a:p>
          <a:endParaRPr lang="en-US" sz="2400"/>
        </a:p>
      </dgm:t>
    </dgm:pt>
    <dgm:pt modelId="{4C772881-554B-4FAB-9600-F571DC4E8E4E}" type="sibTrans" cxnId="{F1CFDB1A-BFB3-42FB-BF35-6B24C2AA80FB}">
      <dgm:prSet/>
      <dgm:spPr/>
      <dgm:t>
        <a:bodyPr/>
        <a:lstStyle/>
        <a:p>
          <a:endParaRPr lang="en-US" sz="2400"/>
        </a:p>
      </dgm:t>
    </dgm:pt>
    <dgm:pt modelId="{6991C72B-2E00-4611-8D34-1D3E60916180}">
      <dgm:prSet custT="1"/>
      <dgm:spPr/>
      <dgm:t>
        <a:bodyPr/>
        <a:lstStyle/>
        <a:p>
          <a:pPr rtl="0"/>
          <a:r>
            <a:rPr lang="en-US" sz="2000" dirty="0" smtClean="0"/>
            <a:t>By ISU team</a:t>
          </a:r>
          <a:endParaRPr lang="en-US" sz="2000" dirty="0"/>
        </a:p>
      </dgm:t>
    </dgm:pt>
    <dgm:pt modelId="{EFE130FA-5823-4A57-9189-356DA0E55F5A}" type="parTrans" cxnId="{6252EEC7-4AB5-44EA-80EA-D7892A998296}">
      <dgm:prSet/>
      <dgm:spPr/>
      <dgm:t>
        <a:bodyPr/>
        <a:lstStyle/>
        <a:p>
          <a:endParaRPr lang="en-US" sz="2400"/>
        </a:p>
      </dgm:t>
    </dgm:pt>
    <dgm:pt modelId="{52C08AF5-AB70-4FE6-BE58-4751CD5E0664}" type="sibTrans" cxnId="{6252EEC7-4AB5-44EA-80EA-D7892A998296}">
      <dgm:prSet/>
      <dgm:spPr/>
      <dgm:t>
        <a:bodyPr/>
        <a:lstStyle/>
        <a:p>
          <a:endParaRPr lang="en-US" sz="2400"/>
        </a:p>
      </dgm:t>
    </dgm:pt>
    <dgm:pt modelId="{ABF3C36F-D7DC-4932-8E4A-D2D1BEF94EF4}">
      <dgm:prSet custT="1"/>
      <dgm:spPr/>
      <dgm:t>
        <a:bodyPr/>
        <a:lstStyle/>
        <a:p>
          <a:pPr rtl="0"/>
          <a:r>
            <a:rPr lang="en-US" sz="2000" dirty="0" smtClean="0"/>
            <a:t>ISU team and research panel</a:t>
          </a:r>
          <a:endParaRPr lang="en-US" sz="2000" dirty="0"/>
        </a:p>
      </dgm:t>
    </dgm:pt>
    <dgm:pt modelId="{7D9B44B4-F993-4856-8CAD-8115A70DB17B}" type="parTrans" cxnId="{05BCEAC0-C51F-4C77-AABD-AA3B7D05633D}">
      <dgm:prSet/>
      <dgm:spPr/>
      <dgm:t>
        <a:bodyPr/>
        <a:lstStyle/>
        <a:p>
          <a:endParaRPr lang="en-US" sz="2400"/>
        </a:p>
      </dgm:t>
    </dgm:pt>
    <dgm:pt modelId="{2440EE12-7008-43EA-8307-810A948B47C2}" type="sibTrans" cxnId="{05BCEAC0-C51F-4C77-AABD-AA3B7D05633D}">
      <dgm:prSet/>
      <dgm:spPr/>
      <dgm:t>
        <a:bodyPr/>
        <a:lstStyle/>
        <a:p>
          <a:endParaRPr lang="en-US" sz="2400"/>
        </a:p>
      </dgm:t>
    </dgm:pt>
    <dgm:pt modelId="{E43E583F-906D-4537-9FC6-DDFA02A03853}">
      <dgm:prSet custT="1"/>
      <dgm:spPr/>
      <dgm:t>
        <a:bodyPr/>
        <a:lstStyle/>
        <a:p>
          <a:pPr rtl="0"/>
          <a:r>
            <a:rPr lang="en-US" sz="2000" dirty="0" smtClean="0"/>
            <a:t>Output: detailed IDM</a:t>
          </a:r>
          <a:endParaRPr lang="en-US" sz="2000" dirty="0"/>
        </a:p>
      </dgm:t>
    </dgm:pt>
    <dgm:pt modelId="{E6C58937-8F63-4879-9943-3F570B1EAFE3}" type="parTrans" cxnId="{F697EEDA-1519-4D07-999E-CBEE8217DDA9}">
      <dgm:prSet/>
      <dgm:spPr/>
      <dgm:t>
        <a:bodyPr/>
        <a:lstStyle/>
        <a:p>
          <a:endParaRPr lang="en-US" sz="2400"/>
        </a:p>
      </dgm:t>
    </dgm:pt>
    <dgm:pt modelId="{2DC65B88-50DE-49DE-8BEE-587602F3E2A5}" type="sibTrans" cxnId="{F697EEDA-1519-4D07-999E-CBEE8217DDA9}">
      <dgm:prSet/>
      <dgm:spPr/>
      <dgm:t>
        <a:bodyPr/>
        <a:lstStyle/>
        <a:p>
          <a:endParaRPr lang="en-US" sz="2400"/>
        </a:p>
      </dgm:t>
    </dgm:pt>
    <dgm:pt modelId="{E69911BC-9ED4-4646-95F8-31623714F9F8}">
      <dgm:prSet custT="1"/>
      <dgm:spPr/>
      <dgm:t>
        <a:bodyPr/>
        <a:lstStyle/>
        <a:p>
          <a:pPr rtl="0"/>
          <a:r>
            <a:rPr lang="en-US" sz="2000" dirty="0" smtClean="0"/>
            <a:t>Individual discussions with workgroup members (if necessary)</a:t>
          </a:r>
          <a:endParaRPr lang="en-US" sz="2000" dirty="0"/>
        </a:p>
      </dgm:t>
    </dgm:pt>
    <dgm:pt modelId="{B05AA7F4-1C86-4AF4-B740-033667FA7B42}" type="parTrans" cxnId="{E5632D87-50F7-4614-BC20-97465141F408}">
      <dgm:prSet/>
      <dgm:spPr/>
      <dgm:t>
        <a:bodyPr/>
        <a:lstStyle/>
        <a:p>
          <a:endParaRPr lang="en-US"/>
        </a:p>
      </dgm:t>
    </dgm:pt>
    <dgm:pt modelId="{B42CD87D-1129-4D23-A035-0754DC8D3583}" type="sibTrans" cxnId="{E5632D87-50F7-4614-BC20-97465141F408}">
      <dgm:prSet/>
      <dgm:spPr/>
      <dgm:t>
        <a:bodyPr/>
        <a:lstStyle/>
        <a:p>
          <a:endParaRPr lang="en-US"/>
        </a:p>
      </dgm:t>
    </dgm:pt>
    <dgm:pt modelId="{69D28EC4-260D-4C03-9354-CE8088E829D8}">
      <dgm:prSet custT="1"/>
      <dgm:spPr/>
      <dgm:t>
        <a:bodyPr/>
        <a:lstStyle/>
        <a:p>
          <a:pPr rtl="0"/>
          <a:r>
            <a:rPr lang="en-US" sz="2000" dirty="0" smtClean="0"/>
            <a:t>Present findings</a:t>
          </a:r>
          <a:endParaRPr lang="en-US" sz="2000" dirty="0"/>
        </a:p>
      </dgm:t>
    </dgm:pt>
    <dgm:pt modelId="{3E0BCC66-D5A3-41A0-8843-BBE324C8F836}" type="parTrans" cxnId="{2328DB85-A740-4166-B588-686EE20A7F68}">
      <dgm:prSet/>
      <dgm:spPr/>
      <dgm:t>
        <a:bodyPr/>
        <a:lstStyle/>
        <a:p>
          <a:endParaRPr lang="en-US"/>
        </a:p>
      </dgm:t>
    </dgm:pt>
    <dgm:pt modelId="{A8E01646-80B2-4AC9-8A51-A75A24FB9BBE}" type="sibTrans" cxnId="{2328DB85-A740-4166-B588-686EE20A7F68}">
      <dgm:prSet/>
      <dgm:spPr/>
      <dgm:t>
        <a:bodyPr/>
        <a:lstStyle/>
        <a:p>
          <a:endParaRPr lang="en-US"/>
        </a:p>
      </dgm:t>
    </dgm:pt>
    <dgm:pt modelId="{77828405-1ADC-4BB8-B652-032A380FBFE2}">
      <dgm:prSet custT="1"/>
      <dgm:spPr/>
      <dgm:t>
        <a:bodyPr/>
        <a:lstStyle/>
        <a:p>
          <a:pPr rtl="0"/>
          <a:r>
            <a:rPr lang="en-US" sz="2000" dirty="0" smtClean="0"/>
            <a:t>Output: approved IDM</a:t>
          </a:r>
          <a:endParaRPr lang="en-US" sz="2000" dirty="0"/>
        </a:p>
      </dgm:t>
    </dgm:pt>
    <dgm:pt modelId="{2E5DBE1E-2134-4ACE-847C-A1DCBAE4665A}" type="parTrans" cxnId="{F29758FC-C351-431D-9540-6BF1860067F0}">
      <dgm:prSet/>
      <dgm:spPr/>
      <dgm:t>
        <a:bodyPr/>
        <a:lstStyle/>
        <a:p>
          <a:endParaRPr lang="en-US"/>
        </a:p>
      </dgm:t>
    </dgm:pt>
    <dgm:pt modelId="{946536CE-D190-4E30-AD6C-B3C6BD3151FA}" type="sibTrans" cxnId="{F29758FC-C351-431D-9540-6BF1860067F0}">
      <dgm:prSet/>
      <dgm:spPr/>
      <dgm:t>
        <a:bodyPr/>
        <a:lstStyle/>
        <a:p>
          <a:endParaRPr lang="en-US"/>
        </a:p>
      </dgm:t>
    </dgm:pt>
    <dgm:pt modelId="{32ADDFD2-101A-4A05-8D1D-89E230CF1C8B}" type="pres">
      <dgm:prSet presAssocID="{28324BD8-0037-40B8-836A-1EE8683CC00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21C38FD-75F1-42C4-842F-4F56FC5B2EB2}" type="pres">
      <dgm:prSet presAssocID="{59B6F114-8827-4403-B858-75A3A950EFA7}" presName="composite" presStyleCnt="0"/>
      <dgm:spPr/>
    </dgm:pt>
    <dgm:pt modelId="{D7B12CFB-C225-48F8-A185-63257DD383A7}" type="pres">
      <dgm:prSet presAssocID="{59B6F114-8827-4403-B858-75A3A950EFA7}" presName="LShape" presStyleLbl="alignNode1" presStyleIdx="0" presStyleCnt="5"/>
      <dgm:spPr/>
    </dgm:pt>
    <dgm:pt modelId="{F5E071D3-7875-4516-AB63-9E433BC5F418}" type="pres">
      <dgm:prSet presAssocID="{59B6F114-8827-4403-B858-75A3A950EFA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661CB-F490-4F1C-BA1D-909545209C08}" type="pres">
      <dgm:prSet presAssocID="{59B6F114-8827-4403-B858-75A3A950EFA7}" presName="Triangle" presStyleLbl="alignNode1" presStyleIdx="1" presStyleCnt="5"/>
      <dgm:spPr/>
    </dgm:pt>
    <dgm:pt modelId="{DC5769DE-B358-4CA7-9FEA-1845D52154E8}" type="pres">
      <dgm:prSet presAssocID="{2056CBE9-1D6F-49F9-B2A2-D013D703C5C0}" presName="sibTrans" presStyleCnt="0"/>
      <dgm:spPr/>
    </dgm:pt>
    <dgm:pt modelId="{0812CD22-2183-4E96-AA0A-29B1BBFD5E55}" type="pres">
      <dgm:prSet presAssocID="{2056CBE9-1D6F-49F9-B2A2-D013D703C5C0}" presName="space" presStyleCnt="0"/>
      <dgm:spPr/>
    </dgm:pt>
    <dgm:pt modelId="{3D262EA8-C946-4444-A42C-088197AD8506}" type="pres">
      <dgm:prSet presAssocID="{482A7E82-606B-463B-9CBA-C21DC2B62F70}" presName="composite" presStyleCnt="0"/>
      <dgm:spPr/>
    </dgm:pt>
    <dgm:pt modelId="{B214A506-7C34-4575-AA65-0C3CA7F66490}" type="pres">
      <dgm:prSet presAssocID="{482A7E82-606B-463B-9CBA-C21DC2B62F70}" presName="LShape" presStyleLbl="alignNode1" presStyleIdx="2" presStyleCnt="5"/>
      <dgm:spPr/>
    </dgm:pt>
    <dgm:pt modelId="{321AECA0-0EAD-4CA4-B0E2-5403C5C3B7E0}" type="pres">
      <dgm:prSet presAssocID="{482A7E82-606B-463B-9CBA-C21DC2B62F7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6CC59-517F-4F28-B776-7148397D625B}" type="pres">
      <dgm:prSet presAssocID="{482A7E82-606B-463B-9CBA-C21DC2B62F70}" presName="Triangle" presStyleLbl="alignNode1" presStyleIdx="3" presStyleCnt="5"/>
      <dgm:spPr/>
    </dgm:pt>
    <dgm:pt modelId="{0DD3F632-0CD3-49DA-968B-818FC0BFD9F7}" type="pres">
      <dgm:prSet presAssocID="{FED7F6C2-CE54-40BF-969F-970642860527}" presName="sibTrans" presStyleCnt="0"/>
      <dgm:spPr/>
    </dgm:pt>
    <dgm:pt modelId="{5B2F51B0-9D0F-487C-BE5B-A69C7E39A05E}" type="pres">
      <dgm:prSet presAssocID="{FED7F6C2-CE54-40BF-969F-970642860527}" presName="space" presStyleCnt="0"/>
      <dgm:spPr/>
    </dgm:pt>
    <dgm:pt modelId="{5123DC03-CD5A-4882-9B1D-442730183DC3}" type="pres">
      <dgm:prSet presAssocID="{FE0C96E0-B63A-48EA-BCA0-CBE51597468F}" presName="composite" presStyleCnt="0"/>
      <dgm:spPr/>
    </dgm:pt>
    <dgm:pt modelId="{B5E3F01B-111F-47D4-9D69-A0970F65337A}" type="pres">
      <dgm:prSet presAssocID="{FE0C96E0-B63A-48EA-BCA0-CBE51597468F}" presName="LShape" presStyleLbl="alignNode1" presStyleIdx="4" presStyleCnt="5"/>
      <dgm:spPr/>
    </dgm:pt>
    <dgm:pt modelId="{DFE69DE8-D542-45DE-87AB-D4D7E3207962}" type="pres">
      <dgm:prSet presAssocID="{FE0C96E0-B63A-48EA-BCA0-CBE51597468F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A2351B-FC4D-4630-884C-D4D42A21D68A}" type="presOf" srcId="{28324BD8-0037-40B8-836A-1EE8683CC009}" destId="{32ADDFD2-101A-4A05-8D1D-89E230CF1C8B}" srcOrd="0" destOrd="0" presId="urn:microsoft.com/office/officeart/2009/3/layout/StepUpProcess"/>
    <dgm:cxn modelId="{C8F17286-43E1-43BC-843B-9E19FB88AD1D}" srcId="{28324BD8-0037-40B8-836A-1EE8683CC009}" destId="{FE0C96E0-B63A-48EA-BCA0-CBE51597468F}" srcOrd="2" destOrd="0" parTransId="{9CEA7B68-137C-47D2-86C7-47216533297B}" sibTransId="{292A8C3C-91B1-4DEC-955D-DC46C3F3A615}"/>
    <dgm:cxn modelId="{041B3CAE-9254-484C-9633-5BEB47933FAA}" type="presOf" srcId="{8F046A73-4B62-4F59-87F9-F8C90F4582D8}" destId="{F5E071D3-7875-4516-AB63-9E433BC5F418}" srcOrd="0" destOrd="1" presId="urn:microsoft.com/office/officeart/2009/3/layout/StepUpProcess"/>
    <dgm:cxn modelId="{A216FBCF-153F-43D2-B146-3166FD0AA26A}" type="presOf" srcId="{482A7E82-606B-463B-9CBA-C21DC2B62F70}" destId="{321AECA0-0EAD-4CA4-B0E2-5403C5C3B7E0}" srcOrd="0" destOrd="0" presId="urn:microsoft.com/office/officeart/2009/3/layout/StepUpProcess"/>
    <dgm:cxn modelId="{2328DB85-A740-4166-B588-686EE20A7F68}" srcId="{FE0C96E0-B63A-48EA-BCA0-CBE51597468F}" destId="{69D28EC4-260D-4C03-9354-CE8088E829D8}" srcOrd="1" destOrd="0" parTransId="{3E0BCC66-D5A3-41A0-8843-BBE324C8F836}" sibTransId="{A8E01646-80B2-4AC9-8A51-A75A24FB9BBE}"/>
    <dgm:cxn modelId="{4729AA68-72C1-408D-84F3-1C9309CE7C08}" type="presOf" srcId="{E69911BC-9ED4-4646-95F8-31623714F9F8}" destId="{321AECA0-0EAD-4CA4-B0E2-5403C5C3B7E0}" srcOrd="0" destOrd="2" presId="urn:microsoft.com/office/officeart/2009/3/layout/StepUpProcess"/>
    <dgm:cxn modelId="{05BCEAC0-C51F-4C77-AABD-AA3B7D05633D}" srcId="{FE0C96E0-B63A-48EA-BCA0-CBE51597468F}" destId="{ABF3C36F-D7DC-4932-8E4A-D2D1BEF94EF4}" srcOrd="0" destOrd="0" parTransId="{7D9B44B4-F993-4856-8CAD-8115A70DB17B}" sibTransId="{2440EE12-7008-43EA-8307-810A948B47C2}"/>
    <dgm:cxn modelId="{3046C1C8-3ACB-49F2-AAF4-812B8862E3B9}" type="presOf" srcId="{69D28EC4-260D-4C03-9354-CE8088E829D8}" destId="{DFE69DE8-D542-45DE-87AB-D4D7E3207962}" srcOrd="0" destOrd="2" presId="urn:microsoft.com/office/officeart/2009/3/layout/StepUpProcess"/>
    <dgm:cxn modelId="{F697EEDA-1519-4D07-999E-CBEE8217DDA9}" srcId="{482A7E82-606B-463B-9CBA-C21DC2B62F70}" destId="{E43E583F-906D-4537-9FC6-DDFA02A03853}" srcOrd="2" destOrd="0" parTransId="{E6C58937-8F63-4879-9943-3F570B1EAFE3}" sibTransId="{2DC65B88-50DE-49DE-8BEE-587602F3E2A5}"/>
    <dgm:cxn modelId="{28BA0471-99BE-415B-9F37-49F83B0CE484}" type="presOf" srcId="{E43E583F-906D-4537-9FC6-DDFA02A03853}" destId="{321AECA0-0EAD-4CA4-B0E2-5403C5C3B7E0}" srcOrd="0" destOrd="3" presId="urn:microsoft.com/office/officeart/2009/3/layout/StepUpProcess"/>
    <dgm:cxn modelId="{5F5E2B8D-2371-40FE-B6A1-E34C3F23C44B}" type="presOf" srcId="{234206D7-3BFC-471D-BE8F-9E6A31EDD203}" destId="{F5E071D3-7875-4516-AB63-9E433BC5F418}" srcOrd="0" destOrd="2" presId="urn:microsoft.com/office/officeart/2009/3/layout/StepUpProcess"/>
    <dgm:cxn modelId="{8D68DF0C-C30B-4B7E-AB1C-435162A37F92}" type="presOf" srcId="{59B6F114-8827-4403-B858-75A3A950EFA7}" destId="{F5E071D3-7875-4516-AB63-9E433BC5F418}" srcOrd="0" destOrd="0" presId="urn:microsoft.com/office/officeart/2009/3/layout/StepUpProcess"/>
    <dgm:cxn modelId="{0BF12D85-761F-44FA-8A25-389B6B59554E}" srcId="{28324BD8-0037-40B8-836A-1EE8683CC009}" destId="{59B6F114-8827-4403-B858-75A3A950EFA7}" srcOrd="0" destOrd="0" parTransId="{FF9FB297-5FF7-4667-A253-519725D9FC3A}" sibTransId="{2056CBE9-1D6F-49F9-B2A2-D013D703C5C0}"/>
    <dgm:cxn modelId="{5A30E73E-6D9C-4FEF-A5CB-D64B2F88E8CA}" type="presOf" srcId="{77828405-1ADC-4BB8-B652-032A380FBFE2}" destId="{DFE69DE8-D542-45DE-87AB-D4D7E3207962}" srcOrd="0" destOrd="3" presId="urn:microsoft.com/office/officeart/2009/3/layout/StepUpProcess"/>
    <dgm:cxn modelId="{F20799B0-A0E6-44D5-B9BF-3EA62207BF69}" type="presOf" srcId="{6991C72B-2E00-4611-8D34-1D3E60916180}" destId="{321AECA0-0EAD-4CA4-B0E2-5403C5C3B7E0}" srcOrd="0" destOrd="1" presId="urn:microsoft.com/office/officeart/2009/3/layout/StepUpProcess"/>
    <dgm:cxn modelId="{E5632D87-50F7-4614-BC20-97465141F408}" srcId="{482A7E82-606B-463B-9CBA-C21DC2B62F70}" destId="{E69911BC-9ED4-4646-95F8-31623714F9F8}" srcOrd="1" destOrd="0" parTransId="{B05AA7F4-1C86-4AF4-B740-033667FA7B42}" sibTransId="{B42CD87D-1129-4D23-A035-0754DC8D3583}"/>
    <dgm:cxn modelId="{39DE7E98-171E-442B-9E06-7E32278A6A64}" type="presOf" srcId="{FE0C96E0-B63A-48EA-BCA0-CBE51597468F}" destId="{DFE69DE8-D542-45DE-87AB-D4D7E3207962}" srcOrd="0" destOrd="0" presId="urn:microsoft.com/office/officeart/2009/3/layout/StepUpProcess"/>
    <dgm:cxn modelId="{34ADFC58-FC3B-48CB-A712-932768A84F1F}" type="presOf" srcId="{ABF3C36F-D7DC-4932-8E4A-D2D1BEF94EF4}" destId="{DFE69DE8-D542-45DE-87AB-D4D7E3207962}" srcOrd="0" destOrd="1" presId="urn:microsoft.com/office/officeart/2009/3/layout/StepUpProcess"/>
    <dgm:cxn modelId="{6C6E2086-2575-4D43-A9FF-15D8B2B9C9D7}" srcId="{28324BD8-0037-40B8-836A-1EE8683CC009}" destId="{482A7E82-606B-463B-9CBA-C21DC2B62F70}" srcOrd="1" destOrd="0" parTransId="{ADED61A7-D9D5-4074-B926-35EC67232A80}" sibTransId="{FED7F6C2-CE54-40BF-969F-970642860527}"/>
    <dgm:cxn modelId="{F29758FC-C351-431D-9540-6BF1860067F0}" srcId="{FE0C96E0-B63A-48EA-BCA0-CBE51597468F}" destId="{77828405-1ADC-4BB8-B652-032A380FBFE2}" srcOrd="2" destOrd="0" parTransId="{2E5DBE1E-2134-4ACE-847C-A1DCBAE4665A}" sibTransId="{946536CE-D190-4E30-AD6C-B3C6BD3151FA}"/>
    <dgm:cxn modelId="{F1CFDB1A-BFB3-42FB-BF35-6B24C2AA80FB}" srcId="{59B6F114-8827-4403-B858-75A3A950EFA7}" destId="{234206D7-3BFC-471D-BE8F-9E6A31EDD203}" srcOrd="1" destOrd="0" parTransId="{854991F8-29A5-4D32-A29D-CEB43EDD6286}" sibTransId="{4C772881-554B-4FAB-9600-F571DC4E8E4E}"/>
    <dgm:cxn modelId="{C67D850C-7B63-4ACE-8401-BC86D4B231A8}" srcId="{59B6F114-8827-4403-B858-75A3A950EFA7}" destId="{8F046A73-4B62-4F59-87F9-F8C90F4582D8}" srcOrd="0" destOrd="0" parTransId="{51EB1AB3-644B-421F-BA2A-58A41ED51A20}" sibTransId="{05FBB1D5-27EB-41C5-BBD4-E62CD3835A1C}"/>
    <dgm:cxn modelId="{6252EEC7-4AB5-44EA-80EA-D7892A998296}" srcId="{482A7E82-606B-463B-9CBA-C21DC2B62F70}" destId="{6991C72B-2E00-4611-8D34-1D3E60916180}" srcOrd="0" destOrd="0" parTransId="{EFE130FA-5823-4A57-9189-356DA0E55F5A}" sibTransId="{52C08AF5-AB70-4FE6-BE58-4751CD5E0664}"/>
    <dgm:cxn modelId="{25211E95-E586-455C-B316-439B078382EE}" type="presParOf" srcId="{32ADDFD2-101A-4A05-8D1D-89E230CF1C8B}" destId="{721C38FD-75F1-42C4-842F-4F56FC5B2EB2}" srcOrd="0" destOrd="0" presId="urn:microsoft.com/office/officeart/2009/3/layout/StepUpProcess"/>
    <dgm:cxn modelId="{217EE81C-26F3-47EE-95DD-F8E28E59DF4C}" type="presParOf" srcId="{721C38FD-75F1-42C4-842F-4F56FC5B2EB2}" destId="{D7B12CFB-C225-48F8-A185-63257DD383A7}" srcOrd="0" destOrd="0" presId="urn:microsoft.com/office/officeart/2009/3/layout/StepUpProcess"/>
    <dgm:cxn modelId="{4B3D506C-3376-4A2E-8378-210B476B31D7}" type="presParOf" srcId="{721C38FD-75F1-42C4-842F-4F56FC5B2EB2}" destId="{F5E071D3-7875-4516-AB63-9E433BC5F418}" srcOrd="1" destOrd="0" presId="urn:microsoft.com/office/officeart/2009/3/layout/StepUpProcess"/>
    <dgm:cxn modelId="{F515C651-6B90-4EC1-BA67-94315B17D219}" type="presParOf" srcId="{721C38FD-75F1-42C4-842F-4F56FC5B2EB2}" destId="{CA3661CB-F490-4F1C-BA1D-909545209C08}" srcOrd="2" destOrd="0" presId="urn:microsoft.com/office/officeart/2009/3/layout/StepUpProcess"/>
    <dgm:cxn modelId="{428D9661-EBF2-42F6-B700-9F456EB3B8A5}" type="presParOf" srcId="{32ADDFD2-101A-4A05-8D1D-89E230CF1C8B}" destId="{DC5769DE-B358-4CA7-9FEA-1845D52154E8}" srcOrd="1" destOrd="0" presId="urn:microsoft.com/office/officeart/2009/3/layout/StepUpProcess"/>
    <dgm:cxn modelId="{405CB989-DADD-4AFA-8D01-64B32407CA4B}" type="presParOf" srcId="{DC5769DE-B358-4CA7-9FEA-1845D52154E8}" destId="{0812CD22-2183-4E96-AA0A-29B1BBFD5E55}" srcOrd="0" destOrd="0" presId="urn:microsoft.com/office/officeart/2009/3/layout/StepUpProcess"/>
    <dgm:cxn modelId="{30B1DAB8-F15C-40F1-A862-83AC3C0D6163}" type="presParOf" srcId="{32ADDFD2-101A-4A05-8D1D-89E230CF1C8B}" destId="{3D262EA8-C946-4444-A42C-088197AD8506}" srcOrd="2" destOrd="0" presId="urn:microsoft.com/office/officeart/2009/3/layout/StepUpProcess"/>
    <dgm:cxn modelId="{3522CABD-6B0C-4954-ACEF-77C81F894A08}" type="presParOf" srcId="{3D262EA8-C946-4444-A42C-088197AD8506}" destId="{B214A506-7C34-4575-AA65-0C3CA7F66490}" srcOrd="0" destOrd="0" presId="urn:microsoft.com/office/officeart/2009/3/layout/StepUpProcess"/>
    <dgm:cxn modelId="{B9D3A564-6654-43D9-B367-F1CFE9D26A6F}" type="presParOf" srcId="{3D262EA8-C946-4444-A42C-088197AD8506}" destId="{321AECA0-0EAD-4CA4-B0E2-5403C5C3B7E0}" srcOrd="1" destOrd="0" presId="urn:microsoft.com/office/officeart/2009/3/layout/StepUpProcess"/>
    <dgm:cxn modelId="{4BB58728-E7C6-4786-9429-5A42F31F3356}" type="presParOf" srcId="{3D262EA8-C946-4444-A42C-088197AD8506}" destId="{A606CC59-517F-4F28-B776-7148397D625B}" srcOrd="2" destOrd="0" presId="urn:microsoft.com/office/officeart/2009/3/layout/StepUpProcess"/>
    <dgm:cxn modelId="{17F10693-06F8-4D9A-B280-024347951B35}" type="presParOf" srcId="{32ADDFD2-101A-4A05-8D1D-89E230CF1C8B}" destId="{0DD3F632-0CD3-49DA-968B-818FC0BFD9F7}" srcOrd="3" destOrd="0" presId="urn:microsoft.com/office/officeart/2009/3/layout/StepUpProcess"/>
    <dgm:cxn modelId="{B7549C9A-4222-4AD5-8305-6ECE30417CA9}" type="presParOf" srcId="{0DD3F632-0CD3-49DA-968B-818FC0BFD9F7}" destId="{5B2F51B0-9D0F-487C-BE5B-A69C7E39A05E}" srcOrd="0" destOrd="0" presId="urn:microsoft.com/office/officeart/2009/3/layout/StepUpProcess"/>
    <dgm:cxn modelId="{0AC7792B-6866-4661-AB18-FC52AF709BED}" type="presParOf" srcId="{32ADDFD2-101A-4A05-8D1D-89E230CF1C8B}" destId="{5123DC03-CD5A-4882-9B1D-442730183DC3}" srcOrd="4" destOrd="0" presId="urn:microsoft.com/office/officeart/2009/3/layout/StepUpProcess"/>
    <dgm:cxn modelId="{F5E9578B-5171-47F0-8E05-FD55663764F7}" type="presParOf" srcId="{5123DC03-CD5A-4882-9B1D-442730183DC3}" destId="{B5E3F01B-111F-47D4-9D69-A0970F65337A}" srcOrd="0" destOrd="0" presId="urn:microsoft.com/office/officeart/2009/3/layout/StepUpProcess"/>
    <dgm:cxn modelId="{7C9C25CD-CA4A-430D-9F24-8BF6A9857994}" type="presParOf" srcId="{5123DC03-CD5A-4882-9B1D-442730183DC3}" destId="{DFE69DE8-D542-45DE-87AB-D4D7E320796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12CFB-C225-48F8-A185-63257DD383A7}">
      <dsp:nvSpPr>
        <dsp:cNvPr id="0" name=""/>
        <dsp:cNvSpPr/>
      </dsp:nvSpPr>
      <dsp:spPr>
        <a:xfrm rot="5400000">
          <a:off x="490726" y="1579981"/>
          <a:ext cx="1475030" cy="245441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071D3-7875-4516-AB63-9E433BC5F418}">
      <dsp:nvSpPr>
        <dsp:cNvPr id="0" name=""/>
        <dsp:cNvSpPr/>
      </dsp:nvSpPr>
      <dsp:spPr>
        <a:xfrm>
          <a:off x="244506" y="2313324"/>
          <a:ext cx="2215862" cy="194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Meeting 1</a:t>
          </a:r>
          <a:endParaRPr lang="en-U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Workgroup discussion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Output: data exchange narratives</a:t>
          </a:r>
          <a:endParaRPr lang="en-US" sz="2000" kern="1200" dirty="0"/>
        </a:p>
      </dsp:txBody>
      <dsp:txXfrm>
        <a:off x="244506" y="2313324"/>
        <a:ext cx="2215862" cy="1942333"/>
      </dsp:txXfrm>
    </dsp:sp>
    <dsp:sp modelId="{CA3661CB-F490-4F1C-BA1D-909545209C08}">
      <dsp:nvSpPr>
        <dsp:cNvPr id="0" name=""/>
        <dsp:cNvSpPr/>
      </dsp:nvSpPr>
      <dsp:spPr>
        <a:xfrm>
          <a:off x="2042282" y="1399284"/>
          <a:ext cx="418087" cy="41808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4A506-7C34-4575-AA65-0C3CA7F66490}">
      <dsp:nvSpPr>
        <dsp:cNvPr id="0" name=""/>
        <dsp:cNvSpPr/>
      </dsp:nvSpPr>
      <dsp:spPr>
        <a:xfrm rot="5400000">
          <a:off x="3203375" y="908734"/>
          <a:ext cx="1475030" cy="245441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AECA0-0EAD-4CA4-B0E2-5403C5C3B7E0}">
      <dsp:nvSpPr>
        <dsp:cNvPr id="0" name=""/>
        <dsp:cNvSpPr/>
      </dsp:nvSpPr>
      <dsp:spPr>
        <a:xfrm>
          <a:off x="2957155" y="1642076"/>
          <a:ext cx="2215862" cy="194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IDM development</a:t>
          </a:r>
          <a:endParaRPr lang="en-U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By ISU team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Individual discussions with workgroup members (if necessary)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Output: detailed IDM</a:t>
          </a:r>
          <a:endParaRPr lang="en-US" sz="2000" kern="1200" dirty="0"/>
        </a:p>
      </dsp:txBody>
      <dsp:txXfrm>
        <a:off x="2957155" y="1642076"/>
        <a:ext cx="2215862" cy="1942333"/>
      </dsp:txXfrm>
    </dsp:sp>
    <dsp:sp modelId="{A606CC59-517F-4F28-B776-7148397D625B}">
      <dsp:nvSpPr>
        <dsp:cNvPr id="0" name=""/>
        <dsp:cNvSpPr/>
      </dsp:nvSpPr>
      <dsp:spPr>
        <a:xfrm>
          <a:off x="4754931" y="728037"/>
          <a:ext cx="418087" cy="41808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3F01B-111F-47D4-9D69-A0970F65337A}">
      <dsp:nvSpPr>
        <dsp:cNvPr id="0" name=""/>
        <dsp:cNvSpPr/>
      </dsp:nvSpPr>
      <dsp:spPr>
        <a:xfrm rot="5400000">
          <a:off x="5916024" y="237486"/>
          <a:ext cx="1475030" cy="245441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69DE8-D542-45DE-87AB-D4D7E3207962}">
      <dsp:nvSpPr>
        <dsp:cNvPr id="0" name=""/>
        <dsp:cNvSpPr/>
      </dsp:nvSpPr>
      <dsp:spPr>
        <a:xfrm>
          <a:off x="5669804" y="970828"/>
          <a:ext cx="2215862" cy="1942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Meeting 2</a:t>
          </a:r>
          <a:endParaRPr lang="en-US" sz="2000" b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ISU team and research panel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Present findings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Output: approved IDM</a:t>
          </a:r>
          <a:endParaRPr lang="en-US" sz="2000" kern="1200" dirty="0"/>
        </a:p>
      </dsp:txBody>
      <dsp:txXfrm>
        <a:off x="5669804" y="970828"/>
        <a:ext cx="2215862" cy="1942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E327B58-3EB8-4C3D-867C-62DD8EF2CEFE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4280089-3222-49FB-A3F9-4406CD79A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58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9840059-61E0-4978-BB8C-C4A49FC0AFE3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5A924C6-1190-4EE3-9DDC-8639B3937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03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924C6-1190-4EE3-9DDC-8639B39376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AD23-8996-4310-8FBA-43966A64AD45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854A-FFAB-46C8-BE9F-32B8DF6521D5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C3E4-845B-4BF0-8EE6-77FC18ADDB17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7990-F8EC-4697-8393-D77B07BF316A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66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FAC2-B662-4A1B-9205-FAB17ED04D96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3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A84D-4301-44BC-8BEA-E73A6CF64984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30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B79B-9C63-4405-B9FD-A8CD5ADB66E4}" type="datetime1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32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62FD-BE2A-445B-94D1-A5C06F20697F}" type="datetime1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3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5954-1400-4745-8F08-6F4BD6D76186}" type="datetime1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827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E5D5-1499-4127-B1FB-867F32CC8D33}" type="datetime1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12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707B6-9F87-4198-A07C-8B481037673D}" type="datetime1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7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8984-51A4-4F22-B6FE-4A364ABB3D6D}" type="datetime1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64808"/>
            <a:ext cx="457200" cy="329184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" y="1554480"/>
            <a:ext cx="8915400" cy="0"/>
          </a:xfrm>
          <a:prstGeom prst="line">
            <a:avLst/>
          </a:prstGeom>
          <a:ln>
            <a:solidFill>
              <a:srgbClr val="A7193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81000" y="457200"/>
            <a:ext cx="0" cy="6172200"/>
          </a:xfrm>
          <a:prstGeom prst="line">
            <a:avLst/>
          </a:prstGeom>
          <a:ln>
            <a:solidFill>
              <a:srgbClr val="A7193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EF50-B6CF-4521-BA93-A2F67298A62D}" type="datetime1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6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2F5E-B589-4E99-AA1B-AD6D442AE0FD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3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1995-8311-43FA-8AEF-B0217DDA0499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7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F7CC-1E9D-4749-A489-F0EE713BF271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4D50F-913E-4917-9741-533E192353D0}" type="datetime1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155A-19E3-43DD-989B-03A4E4701F35}" type="datetime1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B9E-5ED0-44CD-83B3-A2AB16D01544}" type="datetime1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D9D9-2A56-4484-B193-08C6BFC27EB5}" type="datetime1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362DB9-BBF4-4542-8AA6-209A733A7C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5F0A-363B-4B86-8FF4-DBB39E1A7A8D}" type="datetime1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7874-C955-490E-B3E3-F284F53EAFD5}" type="datetime1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0CB909F-036B-4509-8DBA-2E18816EFB3B}" type="datetime1">
              <a:rPr lang="en-US" smtClean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1362DB9-BBF4-4542-8AA6-209A733A7C0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2DF0-84EA-4327-A78E-3877B588F6B8}" type="datetime1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66F6A-2F83-4BBC-A3DE-F7777EF9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8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57400"/>
            <a:ext cx="8229600" cy="19812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Guide </a:t>
            </a:r>
            <a:r>
              <a:rPr lang="en-US" sz="2800" dirty="0"/>
              <a:t>to </a:t>
            </a:r>
            <a:r>
              <a:rPr lang="en-US" sz="2800" dirty="0" smtClean="0"/>
              <a:t>Data and Information Sharing Workflows Across the Life Cycle of Transportation Assets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1100" y="4605372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June, 2016</a:t>
            </a:r>
          </a:p>
          <a:p>
            <a:pPr algn="ctr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2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IDM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26539" y="1634774"/>
            <a:ext cx="2724434" cy="321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04 Approved</a:t>
            </a:r>
          </a:p>
          <a:p>
            <a:r>
              <a:rPr lang="en-US" smtClean="0"/>
              <a:t>01 Under review</a:t>
            </a:r>
          </a:p>
          <a:p>
            <a:r>
              <a:rPr lang="en-US" smtClean="0"/>
              <a:t>12 Draft</a:t>
            </a:r>
          </a:p>
          <a:p>
            <a:r>
              <a:rPr lang="en-US" smtClean="0"/>
              <a:t>18 Work in progress</a:t>
            </a:r>
          </a:p>
          <a:p>
            <a:r>
              <a:rPr lang="en-US" smtClean="0"/>
              <a:t>06 Proposal</a:t>
            </a:r>
          </a:p>
          <a:p>
            <a:endParaRPr lang="en-US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448" y="1643840"/>
            <a:ext cx="5419539" cy="44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628419" y="2822403"/>
            <a:ext cx="8242448" cy="1060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IDM for precast concrete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13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33400" y="1646562"/>
            <a:ext cx="7886700" cy="4982838"/>
          </a:xfrm>
        </p:spPr>
        <p:txBody>
          <a:bodyPr>
            <a:normAutofit/>
          </a:bodyPr>
          <a:lstStyle/>
          <a:p>
            <a:r>
              <a:rPr lang="en-US" dirty="0"/>
              <a:t>This IDM focuses on the data exchanges between </a:t>
            </a:r>
            <a:r>
              <a:rPr lang="en-US" i="1" dirty="0">
                <a:solidFill>
                  <a:srgbClr val="FF0000"/>
                </a:solidFill>
              </a:rPr>
              <a:t>architects, engineers, general contractors and precast fabricators </a:t>
            </a:r>
            <a:r>
              <a:rPr lang="en-US" dirty="0"/>
              <a:t>from </a:t>
            </a:r>
            <a:r>
              <a:rPr lang="en-US" dirty="0" smtClean="0"/>
              <a:t>the </a:t>
            </a:r>
            <a:r>
              <a:rPr lang="en-US" u="sng" dirty="0" smtClean="0"/>
              <a:t>beginning of the programming phase to the end of the </a:t>
            </a:r>
            <a:r>
              <a:rPr lang="en-US" u="sng" dirty="0"/>
              <a:t>fabrication phase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544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18019"/>
            <a:ext cx="7086600" cy="5239981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85800" y="1828800"/>
            <a:ext cx="1905000" cy="4965192"/>
            <a:chOff x="685800" y="1828800"/>
            <a:chExt cx="1905000" cy="4965192"/>
          </a:xfrm>
        </p:grpSpPr>
        <p:sp>
          <p:nvSpPr>
            <p:cNvPr id="8" name="Rectangle 7"/>
            <p:cNvSpPr/>
            <p:nvPr/>
          </p:nvSpPr>
          <p:spPr>
            <a:xfrm>
              <a:off x="2133600" y="1828800"/>
              <a:ext cx="457200" cy="4965192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" y="3048000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actors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>
              <a:off x="1600200" y="3200400"/>
              <a:ext cx="533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23900" y="1600201"/>
            <a:ext cx="8420100" cy="329938"/>
            <a:chOff x="723900" y="1600201"/>
            <a:chExt cx="8420100" cy="329938"/>
          </a:xfrm>
        </p:grpSpPr>
        <p:sp>
          <p:nvSpPr>
            <p:cNvPr id="9" name="Rectangle 8"/>
            <p:cNvSpPr/>
            <p:nvPr/>
          </p:nvSpPr>
          <p:spPr>
            <a:xfrm>
              <a:off x="2514600" y="1600201"/>
              <a:ext cx="6629400" cy="3048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3900" y="1625339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phase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3"/>
              <a:endCxn id="9" idx="1"/>
            </p:cNvCxnSpPr>
            <p:nvPr/>
          </p:nvCxnSpPr>
          <p:spPr>
            <a:xfrm flipV="1">
              <a:off x="1638300" y="1752601"/>
              <a:ext cx="876300" cy="25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419600" y="2122602"/>
            <a:ext cx="1485900" cy="304800"/>
            <a:chOff x="4419600" y="2122602"/>
            <a:chExt cx="1485900" cy="304800"/>
          </a:xfrm>
        </p:grpSpPr>
        <p:sp>
          <p:nvSpPr>
            <p:cNvPr id="18" name="Rectangle 17"/>
            <p:cNvSpPr/>
            <p:nvPr/>
          </p:nvSpPr>
          <p:spPr>
            <a:xfrm>
              <a:off x="4991100" y="2122602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tasks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4419600" y="2133600"/>
              <a:ext cx="5334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552950" y="2995903"/>
            <a:ext cx="3143250" cy="304800"/>
            <a:chOff x="4552950" y="2995903"/>
            <a:chExt cx="3143250" cy="304800"/>
          </a:xfrm>
        </p:grpSpPr>
        <p:sp>
          <p:nvSpPr>
            <p:cNvPr id="21" name="Rectangle 20"/>
            <p:cNvSpPr/>
            <p:nvPr/>
          </p:nvSpPr>
          <p:spPr>
            <a:xfrm>
              <a:off x="5124450" y="2995903"/>
              <a:ext cx="257175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exchange requirement 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 flipV="1">
              <a:off x="4552950" y="3006901"/>
              <a:ext cx="5334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 flipH="1">
            <a:off x="3429000" y="2286000"/>
            <a:ext cx="152400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Written descriptions of Process map</a:t>
            </a:r>
            <a:endParaRPr lang="en-US" dirty="0"/>
          </a:p>
        </p:txBody>
      </p:sp>
      <p:pic>
        <p:nvPicPr>
          <p:cNvPr id="19" name="Picture 18"/>
          <p:cNvPicPr/>
          <p:nvPr/>
        </p:nvPicPr>
        <p:blipFill rotWithShape="1">
          <a:blip r:embed="rId2"/>
          <a:srcRect b="38452"/>
          <a:stretch/>
        </p:blipFill>
        <p:spPr bwMode="auto">
          <a:xfrm>
            <a:off x="838200" y="2133600"/>
            <a:ext cx="6096000" cy="21711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Content Placeholder 1"/>
          <p:cNvSpPr>
            <a:spLocks noGrp="1"/>
          </p:cNvSpPr>
          <p:nvPr>
            <p:ph idx="1"/>
          </p:nvPr>
        </p:nvSpPr>
        <p:spPr>
          <a:xfrm>
            <a:off x="533400" y="1646562"/>
            <a:ext cx="7886700" cy="487038"/>
          </a:xfrm>
        </p:spPr>
        <p:txBody>
          <a:bodyPr>
            <a:normAutofit/>
          </a:bodyPr>
          <a:lstStyle/>
          <a:p>
            <a:r>
              <a:rPr lang="en-US" dirty="0" smtClean="0"/>
              <a:t>Task description</a:t>
            </a:r>
            <a:endParaRPr lang="en-US" dirty="0"/>
          </a:p>
        </p:txBody>
      </p:sp>
      <p:sp>
        <p:nvSpPr>
          <p:cNvPr id="28" name="Content Placeholder 1"/>
          <p:cNvSpPr txBox="1">
            <a:spLocks/>
          </p:cNvSpPr>
          <p:nvPr/>
        </p:nvSpPr>
        <p:spPr>
          <a:xfrm>
            <a:off x="628650" y="4191000"/>
            <a:ext cx="7886700" cy="487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ER description</a:t>
            </a:r>
            <a:endParaRPr lang="en-US" dirty="0"/>
          </a:p>
        </p:txBody>
      </p:sp>
      <p:pic>
        <p:nvPicPr>
          <p:cNvPr id="29" name="Picture 28"/>
          <p:cNvPicPr/>
          <p:nvPr/>
        </p:nvPicPr>
        <p:blipFill rotWithShape="1">
          <a:blip r:embed="rId3"/>
          <a:srcRect t="2721"/>
          <a:stretch/>
        </p:blipFill>
        <p:spPr bwMode="auto">
          <a:xfrm>
            <a:off x="851555" y="4736170"/>
            <a:ext cx="5930245" cy="20127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443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specification of ER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801937"/>
            <a:ext cx="6248400" cy="50560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00600" y="2103762"/>
            <a:ext cx="2057400" cy="18223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2083318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1"/>
            <a:endCxn id="3" idx="3"/>
          </p:cNvCxnSpPr>
          <p:nvPr/>
        </p:nvCxnSpPr>
        <p:spPr>
          <a:xfrm flipH="1" flipV="1">
            <a:off x="6858000" y="2194881"/>
            <a:ext cx="838200" cy="4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124200" y="2118680"/>
            <a:ext cx="1066800" cy="473931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43000" y="1639475"/>
            <a:ext cx="1752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Attributes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0" idx="3"/>
            <a:endCxn id="17" idx="0"/>
          </p:cNvCxnSpPr>
          <p:nvPr/>
        </p:nvCxnSpPr>
        <p:spPr>
          <a:xfrm>
            <a:off x="2895600" y="1791875"/>
            <a:ext cx="762000" cy="32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00600" y="2520575"/>
            <a:ext cx="2057400" cy="18223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693764" y="2611694"/>
            <a:ext cx="3425883" cy="2863527"/>
            <a:chOff x="5693764" y="2611694"/>
            <a:chExt cx="3425883" cy="286352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3764" y="4275071"/>
              <a:ext cx="3425883" cy="1200150"/>
            </a:xfrm>
            <a:prstGeom prst="rect">
              <a:avLst/>
            </a:prstGeom>
          </p:spPr>
        </p:pic>
        <p:cxnSp>
          <p:nvCxnSpPr>
            <p:cNvPr id="23" name="Straight Connector 22"/>
            <p:cNvCxnSpPr>
              <a:stCxn id="25" idx="3"/>
              <a:endCxn id="21" idx="0"/>
            </p:cNvCxnSpPr>
            <p:nvPr/>
          </p:nvCxnSpPr>
          <p:spPr>
            <a:xfrm>
              <a:off x="6858000" y="2611694"/>
              <a:ext cx="548706" cy="1663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58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628419" y="2822403"/>
            <a:ext cx="8242448" cy="1060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IDM for transportation assets </a:t>
            </a:r>
          </a:p>
          <a:p>
            <a:r>
              <a:rPr lang="en-US" sz="4400" b="1" dirty="0" smtClean="0"/>
              <a:t>DEVELOPMENT PLAN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5554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 to be investigated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33400" y="1646562"/>
            <a:ext cx="7886700" cy="4982838"/>
          </a:xfrm>
        </p:spPr>
        <p:txBody>
          <a:bodyPr>
            <a:normAutofit/>
          </a:bodyPr>
          <a:lstStyle/>
          <a:p>
            <a:r>
              <a:rPr lang="en-US" dirty="0" smtClean="0"/>
              <a:t>Sign</a:t>
            </a:r>
          </a:p>
          <a:p>
            <a:r>
              <a:rPr lang="en-US" dirty="0" smtClean="0"/>
              <a:t>Culvert</a:t>
            </a:r>
          </a:p>
          <a:p>
            <a:r>
              <a:rPr lang="en-US" dirty="0" smtClean="0"/>
              <a:t>Guard rail</a:t>
            </a:r>
          </a:p>
          <a:p>
            <a:r>
              <a:rPr lang="en-US" dirty="0" smtClean="0"/>
              <a:t>Pavement</a:t>
            </a:r>
          </a:p>
          <a:p>
            <a:r>
              <a:rPr lang="en-US" dirty="0" smtClean="0"/>
              <a:t>Bridge</a:t>
            </a:r>
          </a:p>
          <a:p>
            <a:r>
              <a:rPr lang="en-US" dirty="0" smtClean="0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32840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use case to be investigated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33400" y="1646562"/>
            <a:ext cx="7886700" cy="4982838"/>
          </a:xfrm>
        </p:spPr>
        <p:txBody>
          <a:bodyPr>
            <a:normAutofit/>
          </a:bodyPr>
          <a:lstStyle/>
          <a:p>
            <a:r>
              <a:rPr lang="en-US" dirty="0" smtClean="0"/>
              <a:t>Owner and architects?</a:t>
            </a:r>
          </a:p>
          <a:p>
            <a:r>
              <a:rPr lang="en-US" dirty="0" smtClean="0"/>
              <a:t>Architects and engineers?</a:t>
            </a:r>
          </a:p>
          <a:p>
            <a:r>
              <a:rPr lang="en-US" dirty="0" smtClean="0"/>
              <a:t>Architects and engineers and contractors?</a:t>
            </a:r>
          </a:p>
          <a:p>
            <a:r>
              <a:rPr lang="en-US" dirty="0" smtClean="0"/>
              <a:t>Contractors and asset managers?</a:t>
            </a:r>
          </a:p>
          <a:p>
            <a:r>
              <a:rPr lang="en-US" dirty="0" smtClean="0"/>
              <a:t>Engineers and cost estimator?</a:t>
            </a:r>
          </a:p>
          <a:p>
            <a:r>
              <a:rPr lang="en-US" dirty="0" smtClean="0"/>
              <a:t>Other?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4953000"/>
            <a:ext cx="8001000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top prioritized use cases will be developed first!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3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Workgroup members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33400" y="1646562"/>
            <a:ext cx="7886700" cy="4982838"/>
          </a:xfrm>
        </p:spPr>
        <p:txBody>
          <a:bodyPr>
            <a:normAutofit/>
          </a:bodyPr>
          <a:lstStyle/>
          <a:p>
            <a:r>
              <a:rPr lang="en-US" dirty="0" smtClean="0"/>
              <a:t>Research team</a:t>
            </a:r>
          </a:p>
          <a:p>
            <a:r>
              <a:rPr lang="en-US" dirty="0" smtClean="0"/>
              <a:t>Industry professionals</a:t>
            </a:r>
          </a:p>
          <a:p>
            <a:pPr lvl="1"/>
            <a:r>
              <a:rPr lang="en-US" dirty="0" smtClean="0"/>
              <a:t>Selected based the business use case</a:t>
            </a:r>
          </a:p>
          <a:p>
            <a:pPr lvl="1"/>
            <a:r>
              <a:rPr lang="en-US" dirty="0" smtClean="0"/>
              <a:t>Potential experts: architects, designers, contracts, asset managers, software vendors</a:t>
            </a:r>
          </a:p>
        </p:txBody>
      </p:sp>
    </p:spTree>
    <p:extLst>
      <p:ext uri="{BB962C8B-B14F-4D97-AF65-F5344CB8AC3E}">
        <p14:creationId xmlns:p14="http://schemas.microsoft.com/office/powerpoint/2010/main" val="6696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610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delivery manual (IDM)</a:t>
            </a:r>
          </a:p>
          <a:p>
            <a:r>
              <a:rPr lang="en-US" dirty="0" smtClean="0"/>
              <a:t>An example of IDM</a:t>
            </a:r>
          </a:p>
          <a:p>
            <a:r>
              <a:rPr lang="en-US" dirty="0" smtClean="0"/>
              <a:t>Plan to develop IDM for transportation assets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IDM development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063898"/>
              </p:ext>
            </p:extLst>
          </p:nvPr>
        </p:nvGraphicFramePr>
        <p:xfrm>
          <a:off x="533400" y="1646562"/>
          <a:ext cx="7886700" cy="4982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80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Workgroup members will discuss:</a:t>
            </a:r>
          </a:p>
          <a:p>
            <a:pPr lvl="1"/>
            <a:r>
              <a:rPr lang="en-US" dirty="0" smtClean="0"/>
              <a:t>Workflow which specifies what tasks to be completed and actors involved </a:t>
            </a:r>
          </a:p>
          <a:p>
            <a:pPr lvl="1"/>
            <a:r>
              <a:rPr lang="en-US" dirty="0" smtClean="0"/>
              <a:t>Locations in the workflow where data sharing occur</a:t>
            </a:r>
          </a:p>
          <a:p>
            <a:r>
              <a:rPr lang="en-US" dirty="0" smtClean="0"/>
              <a:t>Output: high level workflow and data sharing narratives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IDM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narratives from meeting 1</a:t>
            </a:r>
          </a:p>
          <a:p>
            <a:r>
              <a:rPr lang="en-US" dirty="0" smtClean="0"/>
              <a:t>ISU team examines the input and develop a detailed and formal process map and ER matrix</a:t>
            </a:r>
          </a:p>
          <a:p>
            <a:r>
              <a:rPr lang="en-US" dirty="0" smtClean="0"/>
              <a:t>Further inputs can be retrieved from individual meetings between ISU team and the workgroup members</a:t>
            </a:r>
          </a:p>
          <a:p>
            <a:r>
              <a:rPr lang="en-US" dirty="0" smtClean="0"/>
              <a:t>Output: a detailed IDM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6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findings will be presented to </a:t>
            </a:r>
            <a:r>
              <a:rPr lang="en-US" dirty="0" smtClean="0"/>
              <a:t>the research </a:t>
            </a:r>
            <a:r>
              <a:rPr lang="en-US" dirty="0" smtClean="0"/>
              <a:t>panel</a:t>
            </a:r>
          </a:p>
          <a:p>
            <a:r>
              <a:rPr lang="en-US" dirty="0" smtClean="0"/>
              <a:t>Output: an approved IDM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9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plan?</a:t>
            </a:r>
          </a:p>
          <a:p>
            <a:r>
              <a:rPr lang="en-US" dirty="0" smtClean="0"/>
              <a:t>Mapping between identified exchange concepts and data entities attributes in software applications?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628419" y="2822403"/>
            <a:ext cx="8242448" cy="1060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Data sharing guidance in the vertical sector</a:t>
            </a:r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4400" b="1" dirty="0" smtClean="0"/>
              <a:t>Information Delivery Manual (IDM)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231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use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33400" y="1646562"/>
            <a:ext cx="7886700" cy="49828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scenario within </a:t>
            </a:r>
            <a:r>
              <a:rPr lang="en-US" dirty="0"/>
              <a:t>the life cycle of project in which data exchange is </a:t>
            </a:r>
            <a:r>
              <a:rPr lang="en-US" dirty="0" smtClean="0"/>
              <a:t>required to enable the completion of a product of the project.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data exchange between architects, structural engineers and HVAC engineers to </a:t>
            </a:r>
            <a:r>
              <a:rPr lang="en-US" dirty="0" smtClean="0"/>
              <a:t>develop an </a:t>
            </a:r>
            <a:r>
              <a:rPr lang="en-US" u="sng" dirty="0" smtClean="0"/>
              <a:t>as-designed model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data exchange between engineers and </a:t>
            </a:r>
            <a:r>
              <a:rPr lang="en-US" dirty="0" smtClean="0"/>
              <a:t>cost </a:t>
            </a:r>
            <a:r>
              <a:rPr lang="en-US" dirty="0"/>
              <a:t>estimators to support </a:t>
            </a:r>
            <a:r>
              <a:rPr lang="en-US" u="sng" dirty="0"/>
              <a:t>quantity take-off and cost estimation</a:t>
            </a:r>
            <a:endParaRPr lang="en-US" u="sng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sharing of the design models to the </a:t>
            </a:r>
            <a:r>
              <a:rPr lang="en-US" u="sng" dirty="0"/>
              <a:t>energy analysis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3 elements of a use case</a:t>
            </a:r>
          </a:p>
          <a:p>
            <a:pPr lvl="1"/>
            <a:r>
              <a:rPr lang="en-US" dirty="0" smtClean="0"/>
              <a:t>Tasks to be completed</a:t>
            </a:r>
          </a:p>
          <a:p>
            <a:pPr lvl="1"/>
            <a:r>
              <a:rPr lang="en-US" dirty="0" smtClean="0"/>
              <a:t>Actors/stakeholders</a:t>
            </a:r>
          </a:p>
          <a:p>
            <a:pPr lvl="1"/>
            <a:r>
              <a:rPr lang="en-US" dirty="0" smtClean="0"/>
              <a:t>Data exchange requirements</a:t>
            </a:r>
          </a:p>
        </p:txBody>
      </p:sp>
    </p:spTree>
    <p:extLst>
      <p:ext uri="{BB962C8B-B14F-4D97-AF65-F5344CB8AC3E}">
        <p14:creationId xmlns:p14="http://schemas.microsoft.com/office/powerpoint/2010/main" val="9562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26" y="3819525"/>
            <a:ext cx="2743200" cy="3038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0" y="2174010"/>
            <a:ext cx="1989664" cy="13608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136" y="1742546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Process map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406" y="2149747"/>
            <a:ext cx="2178163" cy="14364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35628" y="1675858"/>
            <a:ext cx="4076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Exchange requirement (ER)</a:t>
            </a:r>
            <a:endParaRPr lang="en-US" sz="2800" dirty="0"/>
          </a:p>
        </p:txBody>
      </p:sp>
      <p:sp>
        <p:nvSpPr>
          <p:cNvPr id="11" name="Right Arrow 10"/>
          <p:cNvSpPr/>
          <p:nvPr/>
        </p:nvSpPr>
        <p:spPr>
          <a:xfrm rot="19279502">
            <a:off x="5970626" y="3429141"/>
            <a:ext cx="1098767" cy="50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3331322">
            <a:off x="2441346" y="3353247"/>
            <a:ext cx="1098767" cy="507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95915" y="3376304"/>
            <a:ext cx="295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IDM aims to answer</a:t>
            </a:r>
            <a:endParaRPr lang="en-US" sz="2400" dirty="0"/>
          </a:p>
        </p:txBody>
      </p:sp>
      <p:sp>
        <p:nvSpPr>
          <p:cNvPr id="16" name="Plus 15"/>
          <p:cNvSpPr/>
          <p:nvPr/>
        </p:nvSpPr>
        <p:spPr>
          <a:xfrm>
            <a:off x="4030552" y="2228059"/>
            <a:ext cx="767495" cy="72283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88381" y="3607138"/>
            <a:ext cx="32360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processes </a:t>
            </a:r>
            <a:r>
              <a:rPr lang="en-US" dirty="0"/>
              <a:t>in which data sharing is 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producers </a:t>
            </a:r>
            <a:r>
              <a:rPr lang="en-US" dirty="0"/>
              <a:t>and </a:t>
            </a:r>
            <a:r>
              <a:rPr lang="en-US" dirty="0" smtClean="0"/>
              <a:t>receivers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92005" y="3636482"/>
            <a:ext cx="25145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specific </a:t>
            </a:r>
            <a:r>
              <a:rPr lang="en-US" dirty="0"/>
              <a:t>data </a:t>
            </a:r>
            <a:r>
              <a:rPr lang="en-US" dirty="0" smtClean="0"/>
              <a:t>attributes required </a:t>
            </a:r>
            <a:r>
              <a:rPr lang="en-US" dirty="0"/>
              <a:t>for a data sharing scenario</a:t>
            </a:r>
          </a:p>
        </p:txBody>
      </p:sp>
    </p:spTree>
    <p:extLst>
      <p:ext uri="{BB962C8B-B14F-4D97-AF65-F5344CB8AC3E}">
        <p14:creationId xmlns:p14="http://schemas.microsoft.com/office/powerpoint/2010/main" val="3183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33400" y="1646562"/>
            <a:ext cx="7886700" cy="49828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Aim to </a:t>
            </a:r>
            <a:r>
              <a:rPr lang="en-US" dirty="0"/>
              <a:t>capture the industry knowledge and experience about the workflow and information sharing flow of a business use </a:t>
            </a:r>
            <a:r>
              <a:rPr lang="en-US" dirty="0" smtClean="0"/>
              <a:t>case.</a:t>
            </a:r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/>
              <a:t>Identify and describe the processes in which data sharing is </a:t>
            </a:r>
            <a:r>
              <a:rPr lang="en-US" dirty="0" smtClean="0"/>
              <a:t>required</a:t>
            </a:r>
            <a:endParaRPr lang="en-US" dirty="0"/>
          </a:p>
          <a:p>
            <a:pPr lvl="1"/>
            <a:r>
              <a:rPr lang="en-US" dirty="0"/>
              <a:t>Identify the data requester and receiver for each data sharing </a:t>
            </a:r>
            <a:r>
              <a:rPr lang="en-US" dirty="0" smtClean="0"/>
              <a:t>scenario</a:t>
            </a:r>
            <a:endParaRPr lang="en-US" dirty="0"/>
          </a:p>
          <a:p>
            <a:pPr lvl="1"/>
            <a:r>
              <a:rPr lang="en-US" dirty="0"/>
              <a:t>Document the specific data requirements for a data sharing </a:t>
            </a:r>
            <a:r>
              <a:rPr lang="en-US" dirty="0" smtClean="0"/>
              <a:t>scenario</a:t>
            </a:r>
            <a:endParaRPr lang="en-US" dirty="0"/>
          </a:p>
          <a:p>
            <a:r>
              <a:rPr lang="en-US" dirty="0" smtClean="0"/>
              <a:t>2 core components</a:t>
            </a:r>
          </a:p>
          <a:p>
            <a:pPr lvl="1"/>
            <a:r>
              <a:rPr lang="en-US" dirty="0"/>
              <a:t>A process map which explains the sequence of activities to be completed and the actors (stakeholders) </a:t>
            </a:r>
            <a:r>
              <a:rPr lang="en-US" dirty="0" smtClean="0"/>
              <a:t>involved</a:t>
            </a:r>
          </a:p>
          <a:p>
            <a:pPr lvl="1"/>
            <a:r>
              <a:rPr lang="en-US" dirty="0"/>
              <a:t>Exchange requirements (ER) which specify what data entities/attributes to be transferred to whom and by </a:t>
            </a:r>
            <a:r>
              <a:rPr lang="en-US" dirty="0" smtClean="0"/>
              <a:t>whom</a:t>
            </a:r>
          </a:p>
        </p:txBody>
      </p:sp>
    </p:spTree>
    <p:extLst>
      <p:ext uri="{BB962C8B-B14F-4D97-AF65-F5344CB8AC3E}">
        <p14:creationId xmlns:p14="http://schemas.microsoft.com/office/powerpoint/2010/main" val="387841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486904"/>
            <a:ext cx="8164068" cy="283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33400" y="1646562"/>
            <a:ext cx="7886700" cy="17565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A process map describes: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Tasks (activities) to be performed.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Sequencing of tasks.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Actors (people/organizations) involved.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99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Requirement (ER)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449" y="2362777"/>
            <a:ext cx="6016989" cy="4115812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26539" y="1603918"/>
            <a:ext cx="7886700" cy="75885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ER defines what data/information to be shared.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Audience is the user (architect, engineer, constructor, etc.)</a:t>
            </a:r>
          </a:p>
        </p:txBody>
      </p:sp>
    </p:spTree>
    <p:extLst>
      <p:ext uri="{BB962C8B-B14F-4D97-AF65-F5344CB8AC3E}">
        <p14:creationId xmlns:p14="http://schemas.microsoft.com/office/powerpoint/2010/main" val="4611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IDM-ER in Process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2DB9-BBF4-4542-8AA6-209A733A7C0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39" y="2726241"/>
            <a:ext cx="76866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26539" y="1766288"/>
            <a:ext cx="7886700" cy="75885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This is an integrated map of process and exchange requirements,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This map shows what data to be shared to whom and when.</a:t>
            </a:r>
          </a:p>
        </p:txBody>
      </p:sp>
    </p:spTree>
    <p:extLst>
      <p:ext uri="{BB962C8B-B14F-4D97-AF65-F5344CB8AC3E}">
        <p14:creationId xmlns:p14="http://schemas.microsoft.com/office/powerpoint/2010/main" val="10594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3282</TotalTime>
  <Words>676</Words>
  <Application>Microsoft Office PowerPoint</Application>
  <PresentationFormat>On-screen Show (4:3)</PresentationFormat>
  <Paragraphs>138</Paragraphs>
  <Slides>24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Clarity</vt:lpstr>
      <vt:lpstr>Custom Design</vt:lpstr>
      <vt:lpstr>Guide to Data and Information Sharing Workflows Across the Life Cycle of Transportation Assets</vt:lpstr>
      <vt:lpstr>Outline</vt:lpstr>
      <vt:lpstr>PowerPoint Presentation</vt:lpstr>
      <vt:lpstr>Business use case</vt:lpstr>
      <vt:lpstr>IDM</vt:lpstr>
      <vt:lpstr>IDM</vt:lpstr>
      <vt:lpstr>Process Map</vt:lpstr>
      <vt:lpstr>Exchange Requirement (ER)</vt:lpstr>
      <vt:lpstr>IDM-ER in Process Map</vt:lpstr>
      <vt:lpstr>Overview of IDM Projects</vt:lpstr>
      <vt:lpstr>PowerPoint Presentation</vt:lpstr>
      <vt:lpstr>Scope </vt:lpstr>
      <vt:lpstr>Process map</vt:lpstr>
      <vt:lpstr>Written descriptions of Process map</vt:lpstr>
      <vt:lpstr>Detailed specification of ER</vt:lpstr>
      <vt:lpstr>PowerPoint Presentation</vt:lpstr>
      <vt:lpstr>Assets to be investigated</vt:lpstr>
      <vt:lpstr>Business use case to be investigated</vt:lpstr>
      <vt:lpstr>Workgroup members</vt:lpstr>
      <vt:lpstr>IDM development cycle</vt:lpstr>
      <vt:lpstr>Meeting 1</vt:lpstr>
      <vt:lpstr>IDM development</vt:lpstr>
      <vt:lpstr>Meeting 2</vt:lpstr>
      <vt:lpstr>Discussions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Jeong, H. D [CCE E]</dc:creator>
  <cp:lastModifiedBy>Le, Tuyen T [CCE E]</cp:lastModifiedBy>
  <cp:revision>491</cp:revision>
  <cp:lastPrinted>2015-12-14T14:25:20Z</cp:lastPrinted>
  <dcterms:created xsi:type="dcterms:W3CDTF">2012-12-07T21:04:57Z</dcterms:created>
  <dcterms:modified xsi:type="dcterms:W3CDTF">2016-05-27T17:03:21Z</dcterms:modified>
</cp:coreProperties>
</file>