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1"/>
    <p:sldMasterId id="2147483720" r:id="rId2"/>
  </p:sldMasterIdLst>
  <p:notesMasterIdLst>
    <p:notesMasterId r:id="rId22"/>
  </p:notesMasterIdLst>
  <p:handoutMasterIdLst>
    <p:handoutMasterId r:id="rId23"/>
  </p:handoutMasterIdLst>
  <p:sldIdLst>
    <p:sldId id="405" r:id="rId3"/>
    <p:sldId id="449" r:id="rId4"/>
    <p:sldId id="447" r:id="rId5"/>
    <p:sldId id="427" r:id="rId6"/>
    <p:sldId id="463" r:id="rId7"/>
    <p:sldId id="464" r:id="rId8"/>
    <p:sldId id="465" r:id="rId9"/>
    <p:sldId id="466" r:id="rId10"/>
    <p:sldId id="468" r:id="rId11"/>
    <p:sldId id="47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71930"/>
    <a:srgbClr val="CC0000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9" autoAdjust="0"/>
    <p:restoredTop sz="87274" autoAdjust="0"/>
  </p:normalViewPr>
  <p:slideViewPr>
    <p:cSldViewPr>
      <p:cViewPr varScale="1">
        <p:scale>
          <a:sx n="102" d="100"/>
          <a:sy n="102" d="100"/>
        </p:scale>
        <p:origin x="114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635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327B58-3EB8-4C3D-867C-62DD8EF2CEF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280089-3222-49FB-A3F9-4406CD79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840059-61E0-4978-BB8C-C4A49FC0AFE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A924C6-1190-4EE3-9DDC-8639B393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24C6-1190-4EE3-9DDC-8639B3937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AD23-8996-4310-8FBA-43966A64AD45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854A-FFAB-46C8-BE9F-32B8DF6521D5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3E4-845B-4BF0-8EE6-77FC18ADDB17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990-F8EC-4697-8393-D77B07BF316A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6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AC2-B662-4A1B-9205-FAB17ED04D96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3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84D-4301-44BC-8BEA-E73A6CF64984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B79B-9C63-4405-B9FD-A8CD5ADB66E4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62FD-BE2A-445B-94D1-A5C06F20697F}" type="datetime1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954-1400-4745-8F08-6F4BD6D76186}" type="datetime1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2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E5D5-1499-4127-B1FB-867F32CC8D33}" type="datetime1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2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07B6-9F87-4198-A07C-8B481037673D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8984-51A4-4F22-B6FE-4A364ABB3D6D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64808"/>
            <a:ext cx="457200" cy="329184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1554480"/>
            <a:ext cx="8915400" cy="0"/>
          </a:xfrm>
          <a:prstGeom prst="line">
            <a:avLst/>
          </a:prstGeom>
          <a:ln>
            <a:solidFill>
              <a:srgbClr val="A7193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81000" y="457200"/>
            <a:ext cx="0" cy="6172200"/>
          </a:xfrm>
          <a:prstGeom prst="line">
            <a:avLst/>
          </a:prstGeom>
          <a:ln>
            <a:solidFill>
              <a:srgbClr val="A7193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F50-B6CF-4521-BA93-A2F67298A62D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2F5E-B589-4E99-AA1B-AD6D442AE0FD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1995-8311-43FA-8AEF-B0217DDA0499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CC-1E9D-4749-A489-F0EE713BF271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0F-913E-4917-9741-533E192353D0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155A-19E3-43DD-989B-03A4E4701F35}" type="datetime1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B9E-5ED0-44CD-83B3-A2AB16D01544}" type="datetime1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D9D9-2A56-4484-B193-08C6BFC27EB5}" type="datetime1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F0A-363B-4B86-8FF4-DBB39E1A7A8D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7874-C955-490E-B3E3-F284F53EAFD5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CB909F-036B-4509-8DBA-2E18816EFB3B}" type="datetime1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1362DB9-BBF4-4542-8AA6-209A733A7C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2DF0-84EA-4327-A78E-3877B588F6B8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tiff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981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Guide </a:t>
            </a:r>
            <a:r>
              <a:rPr lang="en-US" sz="2800" dirty="0"/>
              <a:t>to </a:t>
            </a:r>
            <a:r>
              <a:rPr lang="en-US" sz="2800" dirty="0" smtClean="0"/>
              <a:t>Data and Information Sharing Workflows Across the Life Cycle of Transportation Assets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100" y="4605372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 12, 2016</a:t>
            </a:r>
          </a:p>
          <a:p>
            <a:pPr algn="ctr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84237"/>
              </p:ext>
            </p:extLst>
          </p:nvPr>
        </p:nvGraphicFramePr>
        <p:xfrm>
          <a:off x="609601" y="2438400"/>
          <a:ext cx="8077199" cy="2708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4597"/>
                <a:gridCol w="666769"/>
                <a:gridCol w="666769"/>
                <a:gridCol w="664981"/>
                <a:gridCol w="664981"/>
                <a:gridCol w="664981"/>
                <a:gridCol w="664981"/>
                <a:gridCol w="636380"/>
                <a:gridCol w="636380"/>
                <a:gridCol w="636380"/>
              </a:tblGrid>
              <a:tr h="57511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Work Tasks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2016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2017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Jul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Aug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Sep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Oct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Nov Dec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Jan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Feb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Mar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Apr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May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Jun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Jul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Aug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Sep Oct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Nov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Dec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Task 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Task 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Task 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Task 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Task 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28419" y="2822403"/>
            <a:ext cx="8242448" cy="1060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Data sharing guidance in the vertical sector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Information Delivery Manual (IDM)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231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86904"/>
            <a:ext cx="8164068" cy="283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17565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 process map describes: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Tasks (activities) to be performed.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Sequencing of tasks.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Actors (people/organizations) involved.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2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Requirement (ER)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49" y="2362777"/>
            <a:ext cx="6016989" cy="4115812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26539" y="1603918"/>
            <a:ext cx="7886700" cy="7588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ER defines what data/information to be shared.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Audience is the user (architect, engineer, constructor, etc.)</a:t>
            </a:r>
          </a:p>
        </p:txBody>
      </p:sp>
    </p:spTree>
    <p:extLst>
      <p:ext uri="{BB962C8B-B14F-4D97-AF65-F5344CB8AC3E}">
        <p14:creationId xmlns:p14="http://schemas.microsoft.com/office/powerpoint/2010/main" val="4611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IDM-ER in Process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9" y="2726241"/>
            <a:ext cx="76866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26539" y="1766288"/>
            <a:ext cx="7886700" cy="75885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This is an integrated map of process and exchange requirements,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map shows what data to be shared to whom and when.</a:t>
            </a:r>
          </a:p>
        </p:txBody>
      </p:sp>
    </p:spTree>
    <p:extLst>
      <p:ext uri="{BB962C8B-B14F-4D97-AF65-F5344CB8AC3E}">
        <p14:creationId xmlns:p14="http://schemas.microsoft.com/office/powerpoint/2010/main" val="10594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IDM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26539" y="1634774"/>
            <a:ext cx="2724434" cy="321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04 Approved</a:t>
            </a:r>
          </a:p>
          <a:p>
            <a:r>
              <a:rPr lang="en-US" smtClean="0"/>
              <a:t>01 Under review</a:t>
            </a:r>
          </a:p>
          <a:p>
            <a:r>
              <a:rPr lang="en-US" smtClean="0"/>
              <a:t>12 Draft</a:t>
            </a:r>
          </a:p>
          <a:p>
            <a:r>
              <a:rPr lang="en-US" smtClean="0"/>
              <a:t>18 Work in progress</a:t>
            </a:r>
          </a:p>
          <a:p>
            <a:r>
              <a:rPr lang="en-US" smtClean="0"/>
              <a:t>06 Proposal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48" y="1643840"/>
            <a:ext cx="5419539" cy="44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28419" y="2822403"/>
            <a:ext cx="8242448" cy="1060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 workflows for </a:t>
            </a:r>
            <a:br>
              <a:rPr lang="en-US" dirty="0" smtClean="0"/>
            </a:br>
            <a:r>
              <a:rPr lang="en-US" sz="4400" b="1" dirty="0" smtClean="0"/>
              <a:t>Civil Infrastructure Assets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133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Culvert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202" y="1865619"/>
            <a:ext cx="8062236" cy="70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4202" y="2715966"/>
            <a:ext cx="8062236" cy="709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202" y="3579488"/>
            <a:ext cx="8062236" cy="69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202" y="4426067"/>
            <a:ext cx="8062236" cy="714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4247" y="3612459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934" y="2749275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908580">
            <a:off x="336994" y="3009652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Designer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 rot="19908580">
            <a:off x="383102" y="3856030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Hydraulics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40099" y="4459637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9908580">
            <a:off x="379003" y="4694605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Contractor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446020" y="1975712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Pre-construction survey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36758" y="2015289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Construction survey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46020" y="2911881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Cross-section 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14865" y="3695475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Flow line 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36759" y="4566701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Installation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5" idx="2"/>
            <a:endCxn id="17" idx="0"/>
          </p:cNvCxnSpPr>
          <p:nvPr/>
        </p:nvCxnSpPr>
        <p:spPr>
          <a:xfrm>
            <a:off x="3234690" y="2408664"/>
            <a:ext cx="0" cy="5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8" idx="0"/>
          </p:cNvCxnSpPr>
          <p:nvPr/>
        </p:nvCxnSpPr>
        <p:spPr>
          <a:xfrm>
            <a:off x="4023360" y="3128357"/>
            <a:ext cx="880175" cy="56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2792" y="1895783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9908580">
            <a:off x="352965" y="2142637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Surveyor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12439" y="5371389"/>
            <a:ext cx="1775549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Survey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Locates of existing culverts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Locations of draw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10024" y="5253702"/>
            <a:ext cx="404829" cy="338554"/>
            <a:chOff x="410024" y="5398984"/>
            <a:chExt cx="404829" cy="338554"/>
          </a:xfrm>
        </p:grpSpPr>
        <p:sp>
          <p:nvSpPr>
            <p:cNvPr id="26" name="Oval 25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32275" y="2466864"/>
            <a:ext cx="404829" cy="318163"/>
            <a:chOff x="410024" y="5398984"/>
            <a:chExt cx="404829" cy="318163"/>
          </a:xfrm>
        </p:grpSpPr>
        <p:sp>
          <p:nvSpPr>
            <p:cNvPr id="29" name="Oval 28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45348" y="2969275"/>
            <a:ext cx="404829" cy="318163"/>
            <a:chOff x="410024" y="5398984"/>
            <a:chExt cx="404829" cy="318163"/>
          </a:xfrm>
        </p:grpSpPr>
        <p:sp>
          <p:nvSpPr>
            <p:cNvPr id="32" name="Oval 31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2647823" y="5371389"/>
            <a:ext cx="1425136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Survey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Design cross-section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45407" y="5253702"/>
            <a:ext cx="404829" cy="338554"/>
            <a:chOff x="410024" y="5398984"/>
            <a:chExt cx="404829" cy="338554"/>
          </a:xfrm>
        </p:grpSpPr>
        <p:sp>
          <p:nvSpPr>
            <p:cNvPr id="36" name="Oval 35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38" name="Elbow Connector 37"/>
          <p:cNvCxnSpPr>
            <a:endCxn id="19" idx="0"/>
          </p:cNvCxnSpPr>
          <p:nvPr/>
        </p:nvCxnSpPr>
        <p:spPr>
          <a:xfrm>
            <a:off x="5692205" y="3939608"/>
            <a:ext cx="1033224" cy="627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1"/>
            <a:endCxn id="19" idx="1"/>
          </p:cNvCxnSpPr>
          <p:nvPr/>
        </p:nvCxnSpPr>
        <p:spPr>
          <a:xfrm rot="10800000" flipH="1" flipV="1">
            <a:off x="2446019" y="2192187"/>
            <a:ext cx="3490739" cy="2590989"/>
          </a:xfrm>
          <a:prstGeom prst="bentConnector3">
            <a:avLst>
              <a:gd name="adj1" fmla="val -6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984249" y="3785554"/>
            <a:ext cx="404829" cy="318163"/>
            <a:chOff x="410024" y="5398984"/>
            <a:chExt cx="404829" cy="318163"/>
          </a:xfrm>
        </p:grpSpPr>
        <p:sp>
          <p:nvSpPr>
            <p:cNvPr id="41" name="Oval 40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43" name="Straight Arrow Connector 42"/>
          <p:cNvCxnSpPr>
            <a:stCxn id="16" idx="2"/>
          </p:cNvCxnSpPr>
          <p:nvPr/>
        </p:nvCxnSpPr>
        <p:spPr>
          <a:xfrm>
            <a:off x="6725428" y="2448241"/>
            <a:ext cx="0" cy="21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512179" y="2911881"/>
            <a:ext cx="404829" cy="318163"/>
            <a:chOff x="410024" y="5398984"/>
            <a:chExt cx="404829" cy="318163"/>
          </a:xfrm>
        </p:grpSpPr>
        <p:sp>
          <p:nvSpPr>
            <p:cNvPr id="45" name="Oval 44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18531" y="4638942"/>
            <a:ext cx="404829" cy="318163"/>
            <a:chOff x="410024" y="5398984"/>
            <a:chExt cx="404829" cy="318163"/>
          </a:xfrm>
        </p:grpSpPr>
        <p:sp>
          <p:nvSpPr>
            <p:cNvPr id="48" name="Oval 47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4335573" y="5371389"/>
            <a:ext cx="1133733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Flow lines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133157" y="5253702"/>
            <a:ext cx="404829" cy="338554"/>
            <a:chOff x="410024" y="5398984"/>
            <a:chExt cx="404829" cy="338554"/>
          </a:xfrm>
        </p:grpSpPr>
        <p:sp>
          <p:nvSpPr>
            <p:cNvPr id="52" name="Oval 51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5780132" y="5371389"/>
            <a:ext cx="1321423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Survey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Storm sewer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577716" y="5253702"/>
            <a:ext cx="404829" cy="338554"/>
            <a:chOff x="410024" y="5398984"/>
            <a:chExt cx="404829" cy="338554"/>
          </a:xfrm>
        </p:grpSpPr>
        <p:sp>
          <p:nvSpPr>
            <p:cNvPr id="56" name="Oval 55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7367967" y="5371389"/>
            <a:ext cx="1384758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Adjustments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165551" y="5253702"/>
            <a:ext cx="404829" cy="338554"/>
            <a:chOff x="410024" y="5398984"/>
            <a:chExt cx="404829" cy="338554"/>
          </a:xfrm>
        </p:grpSpPr>
        <p:sp>
          <p:nvSpPr>
            <p:cNvPr id="60" name="Oval 59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6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202" y="1865619"/>
            <a:ext cx="8062236" cy="706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4202" y="2715966"/>
            <a:ext cx="8062236" cy="709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202" y="3579488"/>
            <a:ext cx="8062236" cy="69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202" y="4426067"/>
            <a:ext cx="8062236" cy="714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4247" y="3612459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934" y="2749275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908580">
            <a:off x="336994" y="3009652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Designer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 rot="19908580">
            <a:off x="383102" y="3856030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Contractor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40099" y="4459637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9908580">
            <a:off x="325318" y="4671417"/>
            <a:ext cx="1233220" cy="244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Inspector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709420" y="1975712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Prelim survey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09420" y="2911881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Replacement decision making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78265" y="3695475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Installation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0159" y="4566701"/>
            <a:ext cx="1577340" cy="4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Inspection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2"/>
            <a:endCxn id="16" idx="0"/>
          </p:cNvCxnSpPr>
          <p:nvPr/>
        </p:nvCxnSpPr>
        <p:spPr>
          <a:xfrm>
            <a:off x="2498090" y="2408664"/>
            <a:ext cx="0" cy="50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  <a:endCxn id="17" idx="0"/>
          </p:cNvCxnSpPr>
          <p:nvPr/>
        </p:nvCxnSpPr>
        <p:spPr>
          <a:xfrm>
            <a:off x="3286760" y="3128357"/>
            <a:ext cx="880175" cy="56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792" y="1895783"/>
            <a:ext cx="82296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9908580">
            <a:off x="352965" y="2142637"/>
            <a:ext cx="1097280" cy="21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Surveyor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612439" y="5371389"/>
            <a:ext cx="1775549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Map of what exist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Goepack</a:t>
            </a:r>
            <a:r>
              <a:rPr lang="en-US" sz="1400" dirty="0" smtClean="0"/>
              <a:t> </a:t>
            </a:r>
            <a:r>
              <a:rPr lang="en-US" sz="1400" dirty="0" smtClean="0"/>
              <a:t>files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Microstation</a:t>
            </a:r>
            <a:r>
              <a:rPr lang="en-US" sz="1400" dirty="0" smtClean="0"/>
              <a:t> line work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0024" y="5253702"/>
            <a:ext cx="404829" cy="338554"/>
            <a:chOff x="410024" y="5398984"/>
            <a:chExt cx="404829" cy="338554"/>
          </a:xfrm>
        </p:grpSpPr>
        <p:sp>
          <p:nvSpPr>
            <p:cNvPr id="25" name="Oval 24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95675" y="2466864"/>
            <a:ext cx="404829" cy="318163"/>
            <a:chOff x="410024" y="5398984"/>
            <a:chExt cx="404829" cy="318163"/>
          </a:xfrm>
        </p:grpSpPr>
        <p:sp>
          <p:nvSpPr>
            <p:cNvPr id="28" name="Oval 27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08748" y="2969275"/>
            <a:ext cx="404829" cy="318163"/>
            <a:chOff x="410024" y="5398984"/>
            <a:chExt cx="404829" cy="318163"/>
          </a:xfrm>
        </p:grpSpPr>
        <p:sp>
          <p:nvSpPr>
            <p:cNvPr id="31" name="Oval 30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2647822" y="5371389"/>
            <a:ext cx="1738544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Guardrail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Length, location, stationing,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Microstation</a:t>
            </a:r>
            <a:r>
              <a:rPr lang="en-US" sz="1400" dirty="0" smtClean="0"/>
              <a:t> files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45407" y="5253702"/>
            <a:ext cx="404829" cy="338554"/>
            <a:chOff x="410024" y="5398984"/>
            <a:chExt cx="404829" cy="338554"/>
          </a:xfrm>
        </p:grpSpPr>
        <p:sp>
          <p:nvSpPr>
            <p:cNvPr id="35" name="Oval 34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37" name="Elbow Connector 36"/>
          <p:cNvCxnSpPr>
            <a:endCxn id="18" idx="0"/>
          </p:cNvCxnSpPr>
          <p:nvPr/>
        </p:nvCxnSpPr>
        <p:spPr>
          <a:xfrm>
            <a:off x="4955605" y="3939608"/>
            <a:ext cx="1033224" cy="627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1"/>
            <a:endCxn id="16" idx="1"/>
          </p:cNvCxnSpPr>
          <p:nvPr/>
        </p:nvCxnSpPr>
        <p:spPr>
          <a:xfrm rot="10800000">
            <a:off x="1709421" y="3128357"/>
            <a:ext cx="3490739" cy="1654820"/>
          </a:xfrm>
          <a:prstGeom prst="bentConnector3">
            <a:avLst>
              <a:gd name="adj1" fmla="val 106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47649" y="3785554"/>
            <a:ext cx="404829" cy="318163"/>
            <a:chOff x="410024" y="5398984"/>
            <a:chExt cx="404829" cy="318163"/>
          </a:xfrm>
        </p:grpSpPr>
        <p:sp>
          <p:nvSpPr>
            <p:cNvPr id="40" name="Oval 39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81931" y="4638942"/>
            <a:ext cx="404829" cy="318163"/>
            <a:chOff x="410024" y="5398984"/>
            <a:chExt cx="404829" cy="318163"/>
          </a:xfrm>
        </p:grpSpPr>
        <p:sp>
          <p:nvSpPr>
            <p:cNvPr id="43" name="Oval 42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0024" y="5398984"/>
              <a:ext cx="40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4828178" y="5392043"/>
            <a:ext cx="2231041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err="1" smtClean="0"/>
              <a:t>Sta</a:t>
            </a:r>
            <a:r>
              <a:rPr lang="en-US" sz="1400" dirty="0" smtClean="0"/>
              <a:t> references, locations, site time, contract progress, material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625762" y="5274356"/>
            <a:ext cx="404829" cy="338554"/>
            <a:chOff x="410024" y="5398984"/>
            <a:chExt cx="404829" cy="338554"/>
          </a:xfrm>
        </p:grpSpPr>
        <p:sp>
          <p:nvSpPr>
            <p:cNvPr id="47" name="Oval 46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7347564" y="5371389"/>
            <a:ext cx="1321423" cy="943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Guardrail condition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145148" y="5253702"/>
            <a:ext cx="404829" cy="338554"/>
            <a:chOff x="410024" y="5398984"/>
            <a:chExt cx="404829" cy="338554"/>
          </a:xfrm>
        </p:grpSpPr>
        <p:sp>
          <p:nvSpPr>
            <p:cNvPr id="51" name="Oval 50"/>
            <p:cNvSpPr/>
            <p:nvPr/>
          </p:nvSpPr>
          <p:spPr>
            <a:xfrm>
              <a:off x="470222" y="5419905"/>
              <a:ext cx="297242" cy="297242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0024" y="5398984"/>
              <a:ext cx="404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7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Iowa DOT’s expectations ?</a:t>
            </a:r>
          </a:p>
          <a:p>
            <a:r>
              <a:rPr lang="en-US" dirty="0" smtClean="0"/>
              <a:t>Involvement of software vendors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Research Vision   </a:t>
            </a:r>
            <a:r>
              <a:rPr lang="en-US" altLang="en-US" sz="2700" i="1" dirty="0" smtClean="0"/>
              <a:t>– better, faster, </a:t>
            </a:r>
            <a:r>
              <a:rPr lang="en-US" altLang="en-US" sz="3200" b="1" i="1" dirty="0" smtClean="0"/>
              <a:t>smarter</a:t>
            </a:r>
            <a:endParaRPr lang="en-US" altLang="en-US" sz="3200" b="1" i="1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D99E677-1467-7D42-889F-A1DC6BA8B2B1}" type="slidenum">
              <a:rPr lang="en-US" altLang="en-US">
                <a:solidFill>
                  <a:srgbClr val="000000"/>
                </a:solidFill>
                <a:latin typeface="Arial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5844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" b="8916"/>
          <a:stretch>
            <a:fillRect/>
          </a:stretch>
        </p:blipFill>
        <p:spPr bwMode="auto">
          <a:xfrm>
            <a:off x="1306512" y="1570037"/>
            <a:ext cx="7151688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s://quantumspatial.com/uploads/1406770525-quantumspatial-lidar-planimetrics-ortho-image-geospatial-mapping-transportation-planning-road-C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1875162"/>
            <a:ext cx="1333499" cy="81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Unmanned Robotic Total St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851" y="2794251"/>
            <a:ext cx="1447888" cy="8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www.smoothroad.com/products/images/pavementmanagement/index.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25885"/>
            <a:ext cx="1660175" cy="101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communities.bentley.com/resized-image.ashx/__size/550x0/__key/CommunityServer-Blogs-Components-WeblogFiles/00-00-01-84-78/4834.Pictur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67591"/>
            <a:ext cx="1495495" cy="92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3dn8bl2ovm9n3qkm9z6sccmm.wpengine.netdna-cdn.com/wp-content/uploads/2014/09/ProjectWise-0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05" y="5709162"/>
            <a:ext cx="1530703" cy="114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http://www.fhwa.dot.gov/everydaycounts/edcnews/images/image_april16-1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9" y="4800600"/>
            <a:ext cx="1510641" cy="94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http://media.directionsmedia.net/directionsmag/channels/articles/wiscdo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85" y="4724400"/>
            <a:ext cx="1508815" cy="92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938" y="2971800"/>
            <a:ext cx="1430062" cy="7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Information -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9490"/>
            <a:ext cx="8229600" cy="66751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6696" y="2133599"/>
            <a:ext cx="82237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953244"/>
              </p:ext>
            </p:extLst>
          </p:nvPr>
        </p:nvGraphicFramePr>
        <p:xfrm>
          <a:off x="606818" y="2286000"/>
          <a:ext cx="8212016" cy="3020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3" imgW="10591800" imgH="3543300" progId="Visio.Drawing.15">
                  <p:embed/>
                </p:oleObj>
              </mc:Choice>
              <mc:Fallback>
                <p:oleObj r:id="rId3" imgW="10591800" imgH="35433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18" y="2286000"/>
                        <a:ext cx="8212016" cy="3020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610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Develop a guide </a:t>
            </a:r>
            <a:r>
              <a:rPr lang="en-US" dirty="0"/>
              <a:t>to </a:t>
            </a:r>
            <a:r>
              <a:rPr lang="en-US" dirty="0" smtClean="0"/>
              <a:t>facilitate the </a:t>
            </a:r>
            <a:r>
              <a:rPr lang="en-US" dirty="0"/>
              <a:t>digital data and information flow during the project life-cycle for various type of transportation assets including pavements, bridges, culverts, signs, guardrails, etc.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Data and Information delivery maps and manuals</a:t>
            </a:r>
          </a:p>
          <a:p>
            <a:pPr lvl="1"/>
            <a:r>
              <a:rPr lang="en-US" dirty="0" smtClean="0"/>
              <a:t>Business workflow processes </a:t>
            </a:r>
            <a:r>
              <a:rPr lang="en-US" dirty="0"/>
              <a:t>that </a:t>
            </a:r>
            <a:r>
              <a:rPr lang="en-US" dirty="0" smtClean="0"/>
              <a:t>facilitate seamless data and information flow across departments and throughout asset’s life cycle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requirements, data sources, levels of detail, software applications and tools involved in </a:t>
            </a:r>
            <a:r>
              <a:rPr lang="en-US" dirty="0" smtClean="0"/>
              <a:t>specific </a:t>
            </a:r>
            <a:r>
              <a:rPr lang="en-US" dirty="0"/>
              <a:t>data exchange use </a:t>
            </a:r>
            <a:r>
              <a:rPr lang="en-US" dirty="0" smtClean="0"/>
              <a:t>cases.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 Literature review and benchmark the building industry practices </a:t>
            </a:r>
          </a:p>
          <a:p>
            <a:r>
              <a:rPr lang="en-US" dirty="0"/>
              <a:t>Task 2: Identify business use case narratives and develop process maps</a:t>
            </a:r>
          </a:p>
          <a:p>
            <a:r>
              <a:rPr lang="en-US" dirty="0"/>
              <a:t>Task 3: Identify data exchange requirements and develop data maps</a:t>
            </a:r>
          </a:p>
          <a:p>
            <a:r>
              <a:rPr lang="en-US" dirty="0"/>
              <a:t>Task 4: Develop a guide to data and information sharing</a:t>
            </a:r>
          </a:p>
          <a:p>
            <a:r>
              <a:rPr lang="en-US" dirty="0"/>
              <a:t>Task 5: Final report writing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1-Literature </a:t>
            </a:r>
            <a:r>
              <a:rPr lang="en-US" dirty="0" smtClean="0"/>
              <a:t>Review /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Benchmark </a:t>
            </a:r>
            <a:r>
              <a:rPr lang="en-US" dirty="0"/>
              <a:t>the vertical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publications associated with best practices and lessons learned in data sharing in the vertical industry.</a:t>
            </a:r>
          </a:p>
          <a:p>
            <a:r>
              <a:rPr lang="en-US" dirty="0"/>
              <a:t>Extensively study the Information Delivery Manual (IDM).</a:t>
            </a:r>
          </a:p>
          <a:p>
            <a:r>
              <a:rPr lang="en-US" dirty="0"/>
              <a:t>Identify possible areas of adaptations for the civil infrastructure industry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Deliverable: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A technical memorandum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2-Identify business use case narratives and develop process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workgroup </a:t>
            </a:r>
            <a:r>
              <a:rPr lang="en-US" dirty="0"/>
              <a:t>including industry professionals from various disciplines and project phases.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Identify business use cases </a:t>
            </a:r>
            <a:r>
              <a:rPr lang="en-US" dirty="0"/>
              <a:t>in which data sharing would occur.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Describe use case narratives </a:t>
            </a:r>
            <a:r>
              <a:rPr lang="en-US" dirty="0"/>
              <a:t>in details (actors involved, activities, software applications, project phases, purposes of activities, anticipated outcome).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Translate narratives to process maps </a:t>
            </a:r>
            <a:r>
              <a:rPr lang="en-US" dirty="0"/>
              <a:t>using Social Network and/or Business Process Modeling Notation (MPMN).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Deliverables: </a:t>
            </a:r>
            <a:r>
              <a:rPr lang="en-US" dirty="0">
                <a:sym typeface="Wingdings" panose="05000000000000000000" pitchFamily="2" charset="2"/>
              </a:rPr>
              <a:t>business use case narratives and process maps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3-Identify data exchange requirements and develop data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Continue to use focus group discussion</a:t>
            </a:r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Identify exchange requirements (ERs) </a:t>
            </a:r>
            <a:r>
              <a:rPr lang="en-US" dirty="0"/>
              <a:t>for each business use case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Describe ERs </a:t>
            </a:r>
            <a:r>
              <a:rPr lang="en-US" dirty="0"/>
              <a:t>in details (data requester, provider, what data attributes, request rationale).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 ERs into Process Maps </a:t>
            </a:r>
            <a:r>
              <a:rPr lang="en-US" dirty="0"/>
              <a:t>to develop data sharing maps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Deliverables: </a:t>
            </a:r>
            <a:r>
              <a:rPr lang="en-US" dirty="0">
                <a:sym typeface="Wingdings" panose="05000000000000000000" pitchFamily="2" charset="2"/>
              </a:rPr>
              <a:t>data exchange requirements and data maps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Tasks </a:t>
            </a:r>
            <a:r>
              <a:rPr lang="en-US" dirty="0"/>
              <a:t>4 and 5-Develop a guide and prepare a final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Develop a guidance </a:t>
            </a:r>
            <a:r>
              <a:rPr lang="en-US" dirty="0"/>
              <a:t>for DOTs on data sharing during the life cycle of transportation assets.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Hold a workshop/seminar </a:t>
            </a:r>
            <a:r>
              <a:rPr lang="en-US" dirty="0"/>
              <a:t>to disseminate the project findings.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Develop a final report </a:t>
            </a:r>
            <a:r>
              <a:rPr lang="en-US" dirty="0"/>
              <a:t>documenting the research results.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Deliverables: </a:t>
            </a:r>
            <a:r>
              <a:rPr lang="en-US" dirty="0">
                <a:sym typeface="Wingdings" panose="05000000000000000000" pitchFamily="2" charset="2"/>
              </a:rPr>
              <a:t>A guidebook and a final report.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3167</TotalTime>
  <Words>640</Words>
  <Application>Microsoft Office PowerPoint</Application>
  <PresentationFormat>On-screen Show (4:3)</PresentationFormat>
  <Paragraphs>205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Segoe UI Semibold</vt:lpstr>
      <vt:lpstr>Times New Roman</vt:lpstr>
      <vt:lpstr>Wingdings</vt:lpstr>
      <vt:lpstr>Clarity</vt:lpstr>
      <vt:lpstr>Custom Design</vt:lpstr>
      <vt:lpstr>Visio.Drawing.15</vt:lpstr>
      <vt:lpstr>Guide to Data and Information Sharing Workflows Across the Life Cycle of Transportation Assets</vt:lpstr>
      <vt:lpstr>Research Vision   – better, faster, smarter</vt:lpstr>
      <vt:lpstr>Data – Information - Decision</vt:lpstr>
      <vt:lpstr>Research Goals</vt:lpstr>
      <vt:lpstr>Work Tasks</vt:lpstr>
      <vt:lpstr>Task 1-Literature Review /              Benchmark the vertical industry</vt:lpstr>
      <vt:lpstr>Task 2-Identify business use case narratives and develop process maps</vt:lpstr>
      <vt:lpstr>Task 3-Identify data exchange requirements and develop data maps</vt:lpstr>
      <vt:lpstr>Tasks 4 and 5-Develop a guide and prepare a final report</vt:lpstr>
      <vt:lpstr>Research Schedule</vt:lpstr>
      <vt:lpstr>PowerPoint Presentation</vt:lpstr>
      <vt:lpstr>Process Map</vt:lpstr>
      <vt:lpstr>Exchange Requirement (ER)</vt:lpstr>
      <vt:lpstr>IDM-ER in Process Map</vt:lpstr>
      <vt:lpstr>Overview of IDM Projects</vt:lpstr>
      <vt:lpstr>PowerPoint Presentation</vt:lpstr>
      <vt:lpstr>Culvert workflow</vt:lpstr>
      <vt:lpstr>Guardrail workflow</vt:lpstr>
      <vt:lpstr>Discussions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Jeong, H. D [CCE E]</dc:creator>
  <cp:lastModifiedBy>Le, Tuyen T [CCE E]</cp:lastModifiedBy>
  <cp:revision>419</cp:revision>
  <cp:lastPrinted>2015-12-14T14:25:20Z</cp:lastPrinted>
  <dcterms:created xsi:type="dcterms:W3CDTF">2012-12-07T21:04:57Z</dcterms:created>
  <dcterms:modified xsi:type="dcterms:W3CDTF">2016-05-11T19:41:20Z</dcterms:modified>
</cp:coreProperties>
</file>