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Lato Light"/>
      </a:defRPr>
    </a:lvl1pPr>
    <a:lvl2pPr marL="0" marR="0" indent="91421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Lato Light"/>
      </a:defRPr>
    </a:lvl2pPr>
    <a:lvl3pPr marL="0" marR="0" indent="182843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Lato Light"/>
      </a:defRPr>
    </a:lvl3pPr>
    <a:lvl4pPr marL="0" marR="0" indent="2742651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Lato Light"/>
      </a:defRPr>
    </a:lvl4pPr>
    <a:lvl5pPr marL="0" marR="0" indent="365686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Lato Light"/>
      </a:defRPr>
    </a:lvl5pPr>
    <a:lvl6pPr marL="0" marR="0" indent="457108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Lato Light"/>
      </a:defRPr>
    </a:lvl6pPr>
    <a:lvl7pPr marL="0" marR="0" indent="548530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Lato Light"/>
      </a:defRPr>
    </a:lvl7pPr>
    <a:lvl8pPr marL="0" marR="0" indent="6399519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Lato Light"/>
      </a:defRPr>
    </a:lvl8pPr>
    <a:lvl9pPr marL="0" marR="0" indent="731373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Lato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FD8"/>
          </a:solidFill>
        </a:fill>
      </a:tcStyle>
    </a:wholeTbl>
    <a:band2H>
      <a:tcTxStyle b="def" i="def"/>
      <a:tcStyle>
        <a:tcBdr/>
        <a:fill>
          <a:solidFill>
            <a:srgbClr val="E7F0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ECB"/>
          </a:solidFill>
        </a:fill>
      </a:tcStyle>
    </a:wholeTbl>
    <a:band2H>
      <a:tcTxStyle b="def" i="def"/>
      <a:tcStyle>
        <a:tcBdr/>
        <a:fill>
          <a:solidFill>
            <a:srgbClr val="FCEF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FD3"/>
          </a:solidFill>
        </a:fill>
      </a:tcStyle>
    </a:wholeTbl>
    <a:band2H>
      <a:tcTxStyle b="def" i="def"/>
      <a:tcStyle>
        <a:tcBdr/>
        <a:fill>
          <a:solidFill>
            <a:srgbClr val="E8E9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5"/>
        </a:fontRef>
        <a:schemeClr val="accent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A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FD3"/>
          </a:solidFill>
        </a:fill>
      </a:tcStyle>
    </a:wholeTbl>
    <a:band2H>
      <a:tcTxStyle b="def" i="def"/>
      <a:tcStyle>
        <a:tcBdr/>
        <a:fill>
          <a:solidFill>
            <a:srgbClr val="E8E9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216" latinLnBrk="0">
      <a:defRPr sz="2400">
        <a:latin typeface="+mj-lt"/>
        <a:ea typeface="+mj-ea"/>
        <a:cs typeface="+mj-cs"/>
        <a:sym typeface="Lato Light"/>
      </a:defRPr>
    </a:lvl1pPr>
    <a:lvl2pPr indent="228600" defTabSz="914216" latinLnBrk="0">
      <a:defRPr sz="2400">
        <a:latin typeface="+mj-lt"/>
        <a:ea typeface="+mj-ea"/>
        <a:cs typeface="+mj-cs"/>
        <a:sym typeface="Lato Light"/>
      </a:defRPr>
    </a:lvl2pPr>
    <a:lvl3pPr indent="457200" defTabSz="914216" latinLnBrk="0">
      <a:defRPr sz="2400">
        <a:latin typeface="+mj-lt"/>
        <a:ea typeface="+mj-ea"/>
        <a:cs typeface="+mj-cs"/>
        <a:sym typeface="Lato Light"/>
      </a:defRPr>
    </a:lvl3pPr>
    <a:lvl4pPr indent="685800" defTabSz="914216" latinLnBrk="0">
      <a:defRPr sz="2400">
        <a:latin typeface="+mj-lt"/>
        <a:ea typeface="+mj-ea"/>
        <a:cs typeface="+mj-cs"/>
        <a:sym typeface="Lato Light"/>
      </a:defRPr>
    </a:lvl4pPr>
    <a:lvl5pPr indent="914400" defTabSz="914216" latinLnBrk="0">
      <a:defRPr sz="2400">
        <a:latin typeface="+mj-lt"/>
        <a:ea typeface="+mj-ea"/>
        <a:cs typeface="+mj-cs"/>
        <a:sym typeface="Lato Light"/>
      </a:defRPr>
    </a:lvl5pPr>
    <a:lvl6pPr indent="1143000" defTabSz="914216" latinLnBrk="0">
      <a:defRPr sz="2400">
        <a:latin typeface="+mj-lt"/>
        <a:ea typeface="+mj-ea"/>
        <a:cs typeface="+mj-cs"/>
        <a:sym typeface="Lato Light"/>
      </a:defRPr>
    </a:lvl6pPr>
    <a:lvl7pPr indent="1371600" defTabSz="914216" latinLnBrk="0">
      <a:defRPr sz="2400">
        <a:latin typeface="+mj-lt"/>
        <a:ea typeface="+mj-ea"/>
        <a:cs typeface="+mj-cs"/>
        <a:sym typeface="Lato Light"/>
      </a:defRPr>
    </a:lvl7pPr>
    <a:lvl8pPr indent="1600200" defTabSz="914216" latinLnBrk="0">
      <a:defRPr sz="2400">
        <a:latin typeface="+mj-lt"/>
        <a:ea typeface="+mj-ea"/>
        <a:cs typeface="+mj-cs"/>
        <a:sym typeface="Lato Light"/>
      </a:defRPr>
    </a:lvl8pPr>
    <a:lvl9pPr indent="1828800" defTabSz="914216" latinLnBrk="0">
      <a:defRPr sz="2400">
        <a:latin typeface="+mj-lt"/>
        <a:ea typeface="+mj-ea"/>
        <a:cs typeface="+mj-cs"/>
        <a:sym typeface="Lato Ligh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killcode.fr…"/>
          <p:cNvSpPr txBox="1"/>
          <p:nvPr/>
        </p:nvSpPr>
        <p:spPr>
          <a:xfrm>
            <a:off x="5036102" y="12475362"/>
            <a:ext cx="14299096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ctr">
              <a:defRPr sz="2400">
                <a:solidFill>
                  <a:srgbClr val="AD274E"/>
                </a:solidFill>
              </a:defRPr>
            </a:pPr>
            <a:r>
              <a:t>skillcode.fr</a:t>
            </a:r>
          </a:p>
          <a:p>
            <a:pPr algn="ctr">
              <a:defRPr sz="2000"/>
            </a:pPr>
            <a:r>
              <a:t>  Attribution - Pas d’Utilisation Commerciale 4.0 International (CC BY-NC 4.0)</a:t>
            </a:r>
          </a:p>
        </p:txBody>
      </p:sp>
      <p:sp>
        <p:nvSpPr>
          <p:cNvPr id="22" name="Texte du titre"/>
          <p:cNvSpPr txBox="1"/>
          <p:nvPr>
            <p:ph type="title"/>
          </p:nvPr>
        </p:nvSpPr>
        <p:spPr>
          <a:xfrm>
            <a:off x="1218565" y="5349875"/>
            <a:ext cx="21934170" cy="3016250"/>
          </a:xfrm>
          <a:prstGeom prst="rect">
            <a:avLst/>
          </a:prstGeom>
        </p:spPr>
        <p:txBody>
          <a:bodyPr/>
          <a:lstStyle>
            <a:lvl1pPr algn="ctr">
              <a:defRPr sz="20000"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cop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killcode.fr…"/>
          <p:cNvSpPr txBox="1"/>
          <p:nvPr/>
        </p:nvSpPr>
        <p:spPr>
          <a:xfrm>
            <a:off x="5036102" y="12475362"/>
            <a:ext cx="14299096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ctr">
              <a:defRPr sz="2400">
                <a:solidFill>
                  <a:srgbClr val="AD274E"/>
                </a:solidFill>
              </a:defRPr>
            </a:pPr>
            <a:r>
              <a:t>skillcode.fr</a:t>
            </a:r>
          </a:p>
          <a:p>
            <a:pPr algn="ctr">
              <a:defRPr sz="2000"/>
            </a:pPr>
            <a:r>
              <a:t>  Attribution - Pas d’Utilisation Commerciale 4.0 International (CC BY-NC 4.0)</a:t>
            </a:r>
          </a:p>
        </p:txBody>
      </p:sp>
      <p:sp>
        <p:nvSpPr>
          <p:cNvPr id="31" name="Texte du titre"/>
          <p:cNvSpPr txBox="1"/>
          <p:nvPr>
            <p:ph type="title"/>
          </p:nvPr>
        </p:nvSpPr>
        <p:spPr>
          <a:xfrm>
            <a:off x="1218565" y="5349875"/>
            <a:ext cx="21934170" cy="3016250"/>
          </a:xfrm>
          <a:prstGeom prst="rect">
            <a:avLst/>
          </a:prstGeom>
        </p:spPr>
        <p:txBody>
          <a:bodyPr/>
          <a:lstStyle>
            <a:lvl1pPr algn="ctr">
              <a:defRPr sz="20000"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Texte du titre</a:t>
            </a:r>
          </a:p>
        </p:txBody>
      </p:sp>
      <p:pic>
        <p:nvPicPr>
          <p:cNvPr id="32" name="formation-git.png" descr="formation-g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8210" y="571500"/>
            <a:ext cx="1221483" cy="1221483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killcode.fr…"/>
          <p:cNvSpPr txBox="1"/>
          <p:nvPr/>
        </p:nvSpPr>
        <p:spPr>
          <a:xfrm>
            <a:off x="5036102" y="12475362"/>
            <a:ext cx="14299096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ctr">
              <a:defRPr sz="2400">
                <a:solidFill>
                  <a:srgbClr val="AD274E"/>
                </a:solidFill>
              </a:defRPr>
            </a:pPr>
            <a:r>
              <a:t>skillcode.fr</a:t>
            </a:r>
          </a:p>
          <a:p>
            <a:pPr algn="ctr">
              <a:defRPr sz="2000"/>
            </a:pPr>
            <a:r>
              <a:t>  Attribution - Pas d’Utilisation Commerciale 4.0 International (CC BY-NC 4.0)</a:t>
            </a:r>
          </a:p>
        </p:txBody>
      </p:sp>
      <p:sp>
        <p:nvSpPr>
          <p:cNvPr id="41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100"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42" name="Ligne"/>
          <p:cNvSpPr/>
          <p:nvPr/>
        </p:nvSpPr>
        <p:spPr>
          <a:xfrm>
            <a:off x="917233" y="2786414"/>
            <a:ext cx="22536835" cy="1"/>
          </a:xfrm>
          <a:prstGeom prst="line">
            <a:avLst/>
          </a:prstGeom>
          <a:ln w="63500">
            <a:solidFill>
              <a:srgbClr val="B6466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  <a:lvl2pPr marL="1462747" indent="-548530">
              <a:defRPr sz="6000"/>
            </a:lvl2pPr>
            <a:lvl3pPr marL="2437912" indent="-609478"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44" name="formation-git.png" descr="formation-g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8210" y="571500"/>
            <a:ext cx="1221483" cy="1221483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illcode.fr…"/>
          <p:cNvSpPr txBox="1"/>
          <p:nvPr/>
        </p:nvSpPr>
        <p:spPr>
          <a:xfrm>
            <a:off x="5036102" y="12475362"/>
            <a:ext cx="14299096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ctr">
              <a:defRPr sz="2400">
                <a:solidFill>
                  <a:srgbClr val="AD274E"/>
                </a:solidFill>
              </a:defRPr>
            </a:pPr>
            <a:r>
              <a:t>skillcode.fr</a:t>
            </a:r>
          </a:p>
          <a:p>
            <a:pPr algn="ctr">
              <a:defRPr sz="2000"/>
            </a:pPr>
            <a:r>
              <a:t>  Attribution - Pas d’Utilisation Commerciale 4.0 International (CC BY-NC 4.0)</a:t>
            </a:r>
          </a:p>
        </p:txBody>
      </p:sp>
      <p:pic>
        <p:nvPicPr>
          <p:cNvPr id="3" name="formation-git.png" descr="formation-g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8210" y="571500"/>
            <a:ext cx="1221483" cy="122148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"/>
          <p:cNvSpPr txBox="1"/>
          <p:nvPr/>
        </p:nvSpPr>
        <p:spPr>
          <a:xfrm>
            <a:off x="1218565" y="5349875"/>
            <a:ext cx="21934170" cy="3016250"/>
          </a:xfrm>
          <a:prstGeom prst="rect">
            <a:avLst/>
          </a:prstGeom>
          <a:ln w="12700">
            <a:miter lim="400000"/>
          </a:ln>
        </p:spPr>
        <p:txBody>
          <a:bodyPr lIns="91421" tIns="91421" rIns="91421" bIns="91421" anchor="ctr">
            <a:normAutofit fontScale="100000" lnSpcReduction="0"/>
          </a:bodyPr>
          <a:lstStyle/>
          <a:p>
            <a:pPr algn="ctr">
              <a:lnSpc>
                <a:spcPct val="90000"/>
              </a:lnSpc>
              <a:defRPr sz="20000">
                <a:latin typeface="Lato Black"/>
                <a:ea typeface="Lato Black"/>
                <a:cs typeface="Lato Black"/>
                <a:sym typeface="Lato Black"/>
              </a:defRPr>
            </a:pPr>
          </a:p>
        </p:txBody>
      </p:sp>
      <p:sp>
        <p:nvSpPr>
          <p:cNvPr id="5" name="Texte du titre"/>
          <p:cNvSpPr txBox="1"/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6" name="Texte niveau 1…"/>
          <p:cNvSpPr txBox="1"/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" name="Numéro de diapositive"/>
          <p:cNvSpPr txBox="1"/>
          <p:nvPr>
            <p:ph type="sldNum" sz="quarter" idx="2"/>
          </p:nvPr>
        </p:nvSpPr>
        <p:spPr>
          <a:xfrm>
            <a:off x="23209765" y="607069"/>
            <a:ext cx="608005" cy="614609"/>
          </a:xfrm>
          <a:prstGeom prst="rect">
            <a:avLst/>
          </a:prstGeom>
          <a:ln w="12700">
            <a:miter lim="400000"/>
          </a:ln>
        </p:spPr>
        <p:txBody>
          <a:bodyPr wrap="none" lIns="91404" tIns="91404" rIns="91404" bIns="91404">
            <a:spAutoFit/>
          </a:bodyPr>
          <a:lstStyle>
            <a:lvl1pPr algn="ctr">
              <a:defRPr b="1" sz="28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xmlns:p14="http://schemas.microsoft.com/office/powerpoint/2010/main" spd="med" advClick="1"/>
  <p:txStyles>
    <p:titleStyle>
      <a:lvl1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accent5"/>
          </a:solidFill>
          <a:uFillTx/>
          <a:latin typeface="Lato Regular"/>
          <a:ea typeface="Lato Regular"/>
          <a:cs typeface="Lato Regular"/>
          <a:sym typeface="Lato Regular"/>
        </a:defRPr>
      </a:lvl1pPr>
      <a:lvl2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accent5"/>
          </a:solidFill>
          <a:uFillTx/>
          <a:latin typeface="Lato Regular"/>
          <a:ea typeface="Lato Regular"/>
          <a:cs typeface="Lato Regular"/>
          <a:sym typeface="Lato Regular"/>
        </a:defRPr>
      </a:lvl2pPr>
      <a:lvl3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accent5"/>
          </a:solidFill>
          <a:uFillTx/>
          <a:latin typeface="Lato Regular"/>
          <a:ea typeface="Lato Regular"/>
          <a:cs typeface="Lato Regular"/>
          <a:sym typeface="Lato Regular"/>
        </a:defRPr>
      </a:lvl3pPr>
      <a:lvl4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accent5"/>
          </a:solidFill>
          <a:uFillTx/>
          <a:latin typeface="Lato Regular"/>
          <a:ea typeface="Lato Regular"/>
          <a:cs typeface="Lato Regular"/>
          <a:sym typeface="Lato Regular"/>
        </a:defRPr>
      </a:lvl4pPr>
      <a:lvl5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accent5"/>
          </a:solidFill>
          <a:uFillTx/>
          <a:latin typeface="Lato Regular"/>
          <a:ea typeface="Lato Regular"/>
          <a:cs typeface="Lato Regular"/>
          <a:sym typeface="Lato Regular"/>
        </a:defRPr>
      </a:lvl5pPr>
      <a:lvl6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accent5"/>
          </a:solidFill>
          <a:uFillTx/>
          <a:latin typeface="Lato Regular"/>
          <a:ea typeface="Lato Regular"/>
          <a:cs typeface="Lato Regular"/>
          <a:sym typeface="Lato Regular"/>
        </a:defRPr>
      </a:lvl6pPr>
      <a:lvl7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accent5"/>
          </a:solidFill>
          <a:uFillTx/>
          <a:latin typeface="Lato Regular"/>
          <a:ea typeface="Lato Regular"/>
          <a:cs typeface="Lato Regular"/>
          <a:sym typeface="Lato Regular"/>
        </a:defRPr>
      </a:lvl7pPr>
      <a:lvl8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accent5"/>
          </a:solidFill>
          <a:uFillTx/>
          <a:latin typeface="Lato Regular"/>
          <a:ea typeface="Lato Regular"/>
          <a:cs typeface="Lato Regular"/>
          <a:sym typeface="Lato Regular"/>
        </a:defRPr>
      </a:lvl8pPr>
      <a:lvl9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accent5"/>
          </a:solidFill>
          <a:uFillTx/>
          <a:latin typeface="Lato Regular"/>
          <a:ea typeface="Lato Regular"/>
          <a:cs typeface="Lato Regular"/>
          <a:sym typeface="Lato Regular"/>
        </a:defRPr>
      </a:lvl9pPr>
    </p:titleStyle>
    <p:bodyStyle>
      <a:lvl1pPr marL="457109" marR="0" indent="-457109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chemeClr val="accent5"/>
          </a:solidFill>
          <a:uFillTx/>
          <a:latin typeface="Lato Regular"/>
          <a:ea typeface="Lato Regular"/>
          <a:cs typeface="Lato Regular"/>
          <a:sym typeface="Lato Regular"/>
        </a:defRPr>
      </a:lvl1pPr>
      <a:lvl2pPr marL="1462747" marR="0" indent="-548530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chemeClr val="accent5"/>
          </a:solidFill>
          <a:uFillTx/>
          <a:latin typeface="Lato Regular"/>
          <a:ea typeface="Lato Regular"/>
          <a:cs typeface="Lato Regular"/>
          <a:sym typeface="Lato Regular"/>
        </a:defRPr>
      </a:lvl2pPr>
      <a:lvl3pPr marL="2437912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chemeClr val="accent5"/>
          </a:solidFill>
          <a:uFillTx/>
          <a:latin typeface="Lato Regular"/>
          <a:ea typeface="Lato Regular"/>
          <a:cs typeface="Lato Regular"/>
          <a:sym typeface="Lato Regular"/>
        </a:defRPr>
      </a:lvl3pPr>
      <a:lvl4pPr marL="3428314" marR="0" indent="-685663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chemeClr val="accent5"/>
          </a:solidFill>
          <a:uFillTx/>
          <a:latin typeface="Lato Regular"/>
          <a:ea typeface="Lato Regular"/>
          <a:cs typeface="Lato Regular"/>
          <a:sym typeface="Lato Regular"/>
        </a:defRPr>
      </a:lvl4pPr>
      <a:lvl5pPr marL="4342531" marR="0" indent="-685663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chemeClr val="accent5"/>
          </a:solidFill>
          <a:uFillTx/>
          <a:latin typeface="Lato Regular"/>
          <a:ea typeface="Lato Regular"/>
          <a:cs typeface="Lato Regular"/>
          <a:sym typeface="Lato Regular"/>
        </a:defRPr>
      </a:lvl5pPr>
      <a:lvl6pPr marL="5180563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chemeClr val="accent5"/>
          </a:solidFill>
          <a:uFillTx/>
          <a:latin typeface="Lato Regular"/>
          <a:ea typeface="Lato Regular"/>
          <a:cs typeface="Lato Regular"/>
          <a:sym typeface="Lato Regular"/>
        </a:defRPr>
      </a:lvl6pPr>
      <a:lvl7pPr marL="6094780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chemeClr val="accent5"/>
          </a:solidFill>
          <a:uFillTx/>
          <a:latin typeface="Lato Regular"/>
          <a:ea typeface="Lato Regular"/>
          <a:cs typeface="Lato Regular"/>
          <a:sym typeface="Lato Regular"/>
        </a:defRPr>
      </a:lvl7pPr>
      <a:lvl8pPr marL="7008997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chemeClr val="accent5"/>
          </a:solidFill>
          <a:uFillTx/>
          <a:latin typeface="Lato Regular"/>
          <a:ea typeface="Lato Regular"/>
          <a:cs typeface="Lato Regular"/>
          <a:sym typeface="Lato Regular"/>
        </a:defRPr>
      </a:lvl8pPr>
      <a:lvl9pPr marL="7923215" marR="0" indent="-609479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chemeClr val="accent5"/>
          </a:solidFill>
          <a:uFillTx/>
          <a:latin typeface="Lato Regular"/>
          <a:ea typeface="Lato Regular"/>
          <a:cs typeface="Lato Regular"/>
          <a:sym typeface="Lato Regular"/>
        </a:defRPr>
      </a:lvl9pPr>
    </p:bodyStyle>
    <p:otherStyle>
      <a:lvl1pPr marL="0" marR="0" indent="0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1pPr>
      <a:lvl2pPr marL="0" marR="0" indent="914216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2pPr>
      <a:lvl3pPr marL="0" marR="0" indent="1828433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3pPr>
      <a:lvl4pPr marL="0" marR="0" indent="2742651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4pPr>
      <a:lvl5pPr marL="0" marR="0" indent="3656867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5pPr>
      <a:lvl6pPr marL="0" marR="0" indent="4571086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6pPr>
      <a:lvl7pPr marL="0" marR="0" indent="5485303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7pPr>
      <a:lvl8pPr marL="0" marR="0" indent="6399519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8pPr>
      <a:lvl9pPr marL="0" marR="0" indent="7313737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écouvrir Git"/>
          <p:cNvSpPr txBox="1"/>
          <p:nvPr>
            <p:ph type="title"/>
          </p:nvPr>
        </p:nvSpPr>
        <p:spPr>
          <a:xfrm>
            <a:off x="-864235" y="5349875"/>
            <a:ext cx="21934170" cy="3016250"/>
          </a:xfrm>
          <a:prstGeom prst="rect">
            <a:avLst/>
          </a:prstGeom>
        </p:spPr>
        <p:txBody>
          <a:bodyPr/>
          <a:lstStyle>
            <a:lvl1pPr>
              <a:defRPr sz="16000"/>
            </a:lvl1pPr>
          </a:lstStyle>
          <a:p>
            <a:pPr/>
            <a:r>
              <a:t>Découvrir Git</a:t>
            </a:r>
          </a:p>
        </p:txBody>
      </p:sp>
      <p:pic>
        <p:nvPicPr>
          <p:cNvPr id="55" name="formation-git.png" descr="formation-g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62400" y="5153719"/>
            <a:ext cx="3408561" cy="3408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es commandes de base de G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151913">
              <a:defRPr sz="12600"/>
            </a:lvl1pPr>
          </a:lstStyle>
          <a:p>
            <a:pPr/>
            <a:r>
              <a:t>Les commandes de base de 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es commandes de base de G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 commandes de base de Git</a:t>
            </a:r>
          </a:p>
        </p:txBody>
      </p:sp>
      <p:sp>
        <p:nvSpPr>
          <p:cNvPr id="81" name="git init                             Initialise le versioning du « repository 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rgbClr val="FF2600"/>
                </a:solidFill>
                <a:latin typeface="Lato Bold"/>
                <a:ea typeface="Lato Bold"/>
                <a:cs typeface="Lato Bold"/>
                <a:sym typeface="Lato Bold"/>
              </a:rPr>
              <a:t>git init</a:t>
            </a:r>
            <a:r>
              <a:t>                             Initialise le versioning du « repository »</a:t>
            </a:r>
          </a:p>
          <a:p>
            <a:pPr/>
            <a:r>
              <a:rPr>
                <a:solidFill>
                  <a:srgbClr val="FF2600"/>
                </a:solidFill>
                <a:latin typeface="Lato Bold"/>
                <a:ea typeface="Lato Bold"/>
                <a:cs typeface="Lato Bold"/>
                <a:sym typeface="Lato Bold"/>
              </a:rPr>
              <a:t>git add</a:t>
            </a:r>
            <a:r>
              <a:rPr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>
                <a:solidFill>
                  <a:srgbClr val="0052FF"/>
                </a:solidFill>
                <a:latin typeface="Lato Bold"/>
                <a:ea typeface="Lato Bold"/>
                <a:cs typeface="Lato Bold"/>
                <a:sym typeface="Lato Bold"/>
              </a:rPr>
              <a:t>monfichier</a:t>
            </a:r>
            <a:r>
              <a:t>         Ajoute le fichier dans l’index</a:t>
            </a:r>
          </a:p>
          <a:p>
            <a:pPr/>
            <a:r>
              <a:rPr>
                <a:solidFill>
                  <a:srgbClr val="FF2600"/>
                </a:solidFill>
                <a:latin typeface="Lato Bold"/>
                <a:ea typeface="Lato Bold"/>
                <a:cs typeface="Lato Bold"/>
                <a:sym typeface="Lato Bold"/>
              </a:rPr>
              <a:t>git status</a:t>
            </a:r>
            <a:r>
              <a:t>                        Affiche le status de la branche active</a:t>
            </a:r>
          </a:p>
          <a:p>
            <a:pPr/>
            <a:r>
              <a:rPr>
                <a:solidFill>
                  <a:srgbClr val="FF2600"/>
                </a:solidFill>
                <a:latin typeface="Lato Bold"/>
                <a:ea typeface="Lato Bold"/>
                <a:cs typeface="Lato Bold"/>
                <a:sym typeface="Lato Bold"/>
              </a:rPr>
              <a:t>git commit</a:t>
            </a:r>
            <a:r>
              <a:t>                     Valide la sauvegarde de l’index</a:t>
            </a:r>
          </a:p>
          <a:p>
            <a:pPr/>
            <a:r>
              <a:rPr>
                <a:solidFill>
                  <a:srgbClr val="FF2600"/>
                </a:solidFill>
                <a:latin typeface="Lato Bold"/>
                <a:ea typeface="Lato Bold"/>
                <a:cs typeface="Lato Bold"/>
                <a:sym typeface="Lato Bold"/>
              </a:rPr>
              <a:t>git push</a:t>
            </a:r>
            <a:r>
              <a:t>                          « Pousse » la sauvegarde sur un serveur</a:t>
            </a:r>
          </a:p>
          <a:p>
            <a:pPr/>
            <a:r>
              <a:rPr>
                <a:solidFill>
                  <a:srgbClr val="FF2600"/>
                </a:solidFill>
                <a:latin typeface="Lato Bold"/>
                <a:ea typeface="Lato Bold"/>
                <a:cs typeface="Lato Bold"/>
                <a:sym typeface="Lato Bold"/>
              </a:rPr>
              <a:t>git pull</a:t>
            </a:r>
            <a:r>
              <a:t>                            « Tire » la dernière version du serveur</a:t>
            </a:r>
          </a:p>
          <a:p>
            <a:pPr/>
            <a:r>
              <a:rPr>
                <a:solidFill>
                  <a:srgbClr val="FF2600"/>
                </a:solidFill>
                <a:latin typeface="Lato Bold"/>
                <a:ea typeface="Lato Bold"/>
                <a:cs typeface="Lato Bold"/>
                <a:sym typeface="Lato Bold"/>
              </a:rPr>
              <a:t>git clone</a:t>
            </a:r>
            <a:r>
              <a:t>                         Clone un repo distant dans le dossier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mprendre le versioning"/>
          <p:cNvSpPr txBox="1"/>
          <p:nvPr>
            <p:ph type="title"/>
          </p:nvPr>
        </p:nvSpPr>
        <p:spPr>
          <a:xfrm>
            <a:off x="1523365" y="5349875"/>
            <a:ext cx="21934170" cy="3016250"/>
          </a:xfrm>
          <a:prstGeom prst="rect">
            <a:avLst/>
          </a:prstGeom>
        </p:spPr>
        <p:txBody>
          <a:bodyPr/>
          <a:lstStyle>
            <a:lvl1pPr defTabSz="1737012">
              <a:defRPr sz="15200"/>
            </a:lvl1pPr>
          </a:lstStyle>
          <a:p>
            <a:pPr/>
            <a:r>
              <a:t>Comprendre le versioning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ourquoi versionner son code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Pourquoi versionner son code ?</a:t>
            </a:r>
          </a:p>
        </p:txBody>
      </p:sp>
      <p:sp>
        <p:nvSpPr>
          <p:cNvPr id="60" name="Jeux vidé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Jeux vidéo</a:t>
            </a:r>
          </a:p>
          <a:p>
            <a:pPr/>
            <a:r>
              <a:t>Sauvegardes </a:t>
            </a:r>
          </a:p>
          <a:p>
            <a:pPr/>
            <a:r>
              <a:t>Voyager dans le temps</a:t>
            </a:r>
          </a:p>
          <a:p>
            <a:pPr/>
            <a:r>
              <a:t>Tester des features</a:t>
            </a:r>
          </a:p>
          <a:p>
            <a:pPr/>
            <a:r>
              <a:t>Qui fait quoi ?</a:t>
            </a:r>
          </a:p>
          <a:p>
            <a:pPr/>
            <a:r>
              <a:t>Garder une version stable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mprendre le versio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Comprendre le versioning</a:t>
            </a:r>
          </a:p>
        </p:txBody>
      </p:sp>
      <p:sp>
        <p:nvSpPr>
          <p:cNvPr id="63" name="Sauvegardes de son c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Sauvegardes de son code</a:t>
            </a:r>
          </a:p>
          <a:p>
            <a:pPr/>
            <a:r>
              <a:t>Versions de son code</a:t>
            </a:r>
          </a:p>
          <a:p>
            <a:pPr/>
            <a:r>
              <a:t>2 modèles de versioning :</a:t>
            </a:r>
          </a:p>
          <a:p>
            <a:pPr lvl="1"/>
            <a:r>
              <a:t>Le modèle </a:t>
            </a:r>
            <a:r>
              <a:rPr>
                <a:solidFill>
                  <a:srgbClr val="FF2600"/>
                </a:solidFill>
                <a:latin typeface="Lato Bold"/>
                <a:ea typeface="Lato Bold"/>
                <a:cs typeface="Lato Bold"/>
                <a:sym typeface="Lato Bold"/>
              </a:rPr>
              <a:t>centralisé</a:t>
            </a:r>
            <a:r>
              <a:t> (SVN, CVS)</a:t>
            </a:r>
          </a:p>
          <a:p>
            <a:pPr lvl="1"/>
            <a:r>
              <a:t>Le modèle </a:t>
            </a:r>
            <a:r>
              <a:rPr>
                <a:solidFill>
                  <a:srgbClr val="FF2600"/>
                </a:solidFill>
                <a:latin typeface="Lato Bold"/>
                <a:ea typeface="Lato Bold"/>
                <a:cs typeface="Lato Bold"/>
                <a:sym typeface="Lato Bold"/>
              </a:rPr>
              <a:t>distribué</a:t>
            </a:r>
            <a:r>
              <a:t> (Git, Mercurial)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mprendre le fonctionnement de G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32501">
              <a:defRPr sz="10200"/>
            </a:lvl1pPr>
          </a:lstStyle>
          <a:p>
            <a:pPr/>
            <a:r>
              <a:t>Comprendre le fonctionnement de 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mprendre le fonctionnement de G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Comprendre le fonctionnement de Git</a:t>
            </a:r>
          </a:p>
        </p:txBody>
      </p:sp>
      <p:sp>
        <p:nvSpPr>
          <p:cNvPr id="68" name="Git ne fait qu’ajouter des donné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ne fait qu’</a:t>
            </a:r>
            <a:r>
              <a:rPr>
                <a:solidFill>
                  <a:srgbClr val="FF2600"/>
                </a:solidFill>
                <a:latin typeface="Lato Bold"/>
                <a:ea typeface="Lato Bold"/>
                <a:cs typeface="Lato Bold"/>
                <a:sym typeface="Lato Bold"/>
              </a:rPr>
              <a:t>ajouter des données</a:t>
            </a:r>
          </a:p>
          <a:p>
            <a:pPr/>
            <a:r>
              <a:t>Les 3 états : </a:t>
            </a:r>
          </a:p>
          <a:p>
            <a:pPr lvl="1" marL="1142816" indent="-228600">
              <a:buAutoNum type="arabicPeriod" startAt="1"/>
            </a:pPr>
            <a:r>
              <a:t> </a:t>
            </a:r>
            <a:r>
              <a:rPr>
                <a:solidFill>
                  <a:srgbClr val="FF2600"/>
                </a:solidFill>
                <a:latin typeface="Lato Bold"/>
                <a:ea typeface="Lato Bold"/>
                <a:cs typeface="Lato Bold"/>
                <a:sym typeface="Lato Bold"/>
              </a:rPr>
              <a:t>Modifié </a:t>
            </a:r>
            <a:r>
              <a:t>(git status)</a:t>
            </a:r>
          </a:p>
          <a:p>
            <a:pPr lvl="1" marL="1142816" indent="-228600">
              <a:buAutoNum type="arabicPeriod" startAt="1"/>
            </a:pPr>
            <a:r>
              <a:t> </a:t>
            </a:r>
            <a:r>
              <a:rPr>
                <a:solidFill>
                  <a:srgbClr val="00A500"/>
                </a:solidFill>
                <a:latin typeface="Lato Bold"/>
                <a:ea typeface="Lato Bold"/>
                <a:cs typeface="Lato Bold"/>
                <a:sym typeface="Lato Bold"/>
              </a:rPr>
              <a:t>Indexé</a:t>
            </a:r>
            <a:r>
              <a:t> (git add)</a:t>
            </a:r>
          </a:p>
          <a:p>
            <a:pPr lvl="1" marL="1142816" indent="-228600">
              <a:buAutoNum type="arabicPeriod" startAt="1"/>
            </a:pPr>
            <a:r>
              <a:t> </a:t>
            </a:r>
            <a:r>
              <a:rPr>
                <a:solidFill>
                  <a:srgbClr val="0433FF"/>
                </a:solidFill>
                <a:latin typeface="Lato Bold"/>
                <a:ea typeface="Lato Bold"/>
                <a:cs typeface="Lato Bold"/>
                <a:sym typeface="Lato Bold"/>
              </a:rPr>
              <a:t>Validé</a:t>
            </a:r>
            <a:r>
              <a:t> (git commit)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omprendre le fonctionnement de G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Comprendre le fonctionnement de Git</a:t>
            </a:r>
          </a:p>
        </p:txBody>
      </p:sp>
      <p:pic>
        <p:nvPicPr>
          <p:cNvPr id="71" name="cycle-git.png" descr="cycle-g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4288" y="3437756"/>
            <a:ext cx="14582724" cy="84180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mprendre le staging de G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06766">
              <a:defRPr sz="13200"/>
            </a:lvl1pPr>
          </a:lstStyle>
          <a:p>
            <a:pPr/>
            <a:r>
              <a:t>Comprendre le staging de 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omprendre le staging de G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Comprendre le staging de Git</a:t>
            </a:r>
          </a:p>
        </p:txBody>
      </p:sp>
      <p:sp>
        <p:nvSpPr>
          <p:cNvPr id="76" name="Phase de prépa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Phase de préparation</a:t>
            </a:r>
          </a:p>
          <a:p>
            <a:pPr/>
            <a:r>
              <a:t>Indique à Git quels fichiers on valide pour la sauvegarde</a:t>
            </a:r>
          </a:p>
          <a:p>
            <a:pPr/>
            <a:r>
              <a:t>Réduire la taille des sauvegardes</a:t>
            </a:r>
          </a:p>
          <a:p>
            <a:pPr/>
            <a:r>
              <a:t>Diviser les sauvegardes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445469"/>
      </a:dk1>
      <a:lt1>
        <a:srgbClr val="694C25"/>
      </a:lt1>
      <a:dk2>
        <a:srgbClr val="A7A7A7"/>
      </a:dk2>
      <a:lt2>
        <a:srgbClr val="535353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262F3B"/>
      </a:accent6>
      <a:hlink>
        <a:srgbClr val="0000FF"/>
      </a:hlink>
      <a:folHlink>
        <a:srgbClr val="FF00FF"/>
      </a:folHlink>
    </a:clrScheme>
    <a:fontScheme name="Default Theme">
      <a:majorFont>
        <a:latin typeface="Lato Light"/>
        <a:ea typeface="Lato Light"/>
        <a:cs typeface="Lato Light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5"/>
            </a:solidFill>
            <a:effectLst/>
            <a:uFillTx/>
            <a:latin typeface="+mj-lt"/>
            <a:ea typeface="+mj-ea"/>
            <a:cs typeface="+mj-cs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5"/>
            </a:solidFill>
            <a:effectLst/>
            <a:uFillTx/>
            <a:latin typeface="+mj-lt"/>
            <a:ea typeface="+mj-ea"/>
            <a:cs typeface="+mj-cs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262F3B"/>
      </a:accent6>
      <a:hlink>
        <a:srgbClr val="0000FF"/>
      </a:hlink>
      <a:folHlink>
        <a:srgbClr val="FF00FF"/>
      </a:folHlink>
    </a:clrScheme>
    <a:fontScheme name="Default Theme">
      <a:majorFont>
        <a:latin typeface="Lato Light"/>
        <a:ea typeface="Lato Light"/>
        <a:cs typeface="Lato Light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5"/>
            </a:solidFill>
            <a:effectLst/>
            <a:uFillTx/>
            <a:latin typeface="+mj-lt"/>
            <a:ea typeface="+mj-ea"/>
            <a:cs typeface="+mj-cs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5"/>
            </a:solidFill>
            <a:effectLst/>
            <a:uFillTx/>
            <a:latin typeface="+mj-lt"/>
            <a:ea typeface="+mj-ea"/>
            <a:cs typeface="+mj-cs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