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38"/>
  </p:handoutMasterIdLst>
  <p:sldIdLst>
    <p:sldId id="257" r:id="rId3"/>
    <p:sldId id="258" r:id="rId5"/>
    <p:sldId id="363" r:id="rId6"/>
    <p:sldId id="285" r:id="rId7"/>
    <p:sldId id="364" r:id="rId8"/>
    <p:sldId id="344" r:id="rId9"/>
    <p:sldId id="343" r:id="rId10"/>
    <p:sldId id="365" r:id="rId11"/>
    <p:sldId id="367" r:id="rId12"/>
    <p:sldId id="368" r:id="rId13"/>
    <p:sldId id="369" r:id="rId14"/>
    <p:sldId id="370" r:id="rId15"/>
    <p:sldId id="371" r:id="rId16"/>
    <p:sldId id="372" r:id="rId17"/>
    <p:sldId id="373" r:id="rId18"/>
    <p:sldId id="345" r:id="rId19"/>
    <p:sldId id="374" r:id="rId20"/>
    <p:sldId id="346" r:id="rId21"/>
    <p:sldId id="348" r:id="rId22"/>
    <p:sldId id="349" r:id="rId23"/>
    <p:sldId id="350" r:id="rId24"/>
    <p:sldId id="351" r:id="rId25"/>
    <p:sldId id="352" r:id="rId26"/>
    <p:sldId id="354" r:id="rId27"/>
    <p:sldId id="353" r:id="rId28"/>
    <p:sldId id="355" r:id="rId29"/>
    <p:sldId id="357" r:id="rId30"/>
    <p:sldId id="358" r:id="rId31"/>
    <p:sldId id="356" r:id="rId32"/>
    <p:sldId id="359" r:id="rId33"/>
    <p:sldId id="375" r:id="rId34"/>
    <p:sldId id="376" r:id="rId35"/>
    <p:sldId id="360" r:id="rId36"/>
    <p:sldId id="3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6740" autoAdjust="0"/>
  </p:normalViewPr>
  <p:slideViewPr>
    <p:cSldViewPr snapToGrid="0">
      <p:cViewPr varScale="1">
        <p:scale>
          <a:sx n="64" d="100"/>
          <a:sy n="64" d="100"/>
        </p:scale>
        <p:origin x="1350" y="60"/>
      </p:cViewPr>
      <p:guideLst/>
    </p:cSldViewPr>
  </p:slideViewPr>
  <p:notesTextViewPr>
    <p:cViewPr>
      <p:scale>
        <a:sx n="3" d="2"/>
        <a:sy n="3" d="2"/>
      </p:scale>
      <p:origin x="0" y="0"/>
    </p:cViewPr>
  </p:notesTextViewPr>
  <p:notesViewPr>
    <p:cSldViewPr snapToGrid="0">
      <p:cViewPr varScale="1">
        <p:scale>
          <a:sx n="79" d="100"/>
          <a:sy n="79"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customXml" Target="../customXml/item3.xml"/><Relationship Id="rId43" Type="http://schemas.openxmlformats.org/officeDocument/2006/relationships/customXml" Target="../customXml/item2.xml"/><Relationship Id="rId42" Type="http://schemas.openxmlformats.org/officeDocument/2006/relationships/customXml" Target="../customXml/item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57B527-9545-4A18-82C6-985C2D673EE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6BD15E-A83F-499B-AE2F-72149146BFF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2A402-9AEC-46CD-BFFB-8C45353B941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6FFF6-EFF5-46FA-B62C-F141E1274D5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6FFF6-EFF5-46FA-B62C-F141E1274D5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Với: N(u,i): tập hợp những người dùng uj đã đánh giá mục i và có độ tương đồng với</a:t>
            </a:r>
            <a:endParaRPr lang="en-US"/>
          </a:p>
          <a:p>
            <a:r>
              <a:rPr lang="en-US"/>
              <a:t>người dùng u. Yi, ui là đánh giá của người dùng uj cho mục i. Sim(u,ui) là độ tương đồng giữa người dùng u và ui.</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Ưu điểm của IF so với CF:</a:t>
            </a:r>
            <a:endParaRPr lang="en-US"/>
          </a:p>
          <a:p>
            <a:r>
              <a:rPr lang="en-US"/>
              <a:t>1. Số lượng phim ít hơn số lượng người dùng: Điều này làm cho ma trận nhỏ hơn, dễ</a:t>
            </a:r>
            <a:endParaRPr lang="en-US"/>
          </a:p>
          <a:p>
            <a:r>
              <a:rPr lang="en-US"/>
              <a:t>lưu trữ và tính toán hơn. 2. Ma trận Utility thường ít sparse hơn theo hàng: Mỗi phim được nhiều người dùng</a:t>
            </a:r>
            <a:endParaRPr lang="en-US"/>
          </a:p>
          <a:p>
            <a:r>
              <a:rPr lang="en-US"/>
              <a:t>đánh giá, do đó giá trị trung bình của mỗi hàng ít thay đổi hơn khi có thêm đánh giá</a:t>
            </a:r>
            <a:endParaRPr lang="en-US"/>
          </a:p>
          <a:p>
            <a:r>
              <a:rPr lang="en-US"/>
              <a:t>mới. 3. Dễ cập nhật hơn: Vì số lượng phim ít hơn nên việc ma trận bị thay đổi thì cũng sẽ</a:t>
            </a:r>
            <a:endParaRPr lang="en-US"/>
          </a:p>
          <a:p>
            <a:r>
              <a:rPr lang="en-US"/>
              <a:t>dễ cập nhật hơn. Về cách hoạt động hay tính toán của phương pháp IF này cũng bao gồm các bước</a:t>
            </a:r>
            <a:endParaRPr lang="en-US"/>
          </a:p>
          <a:p>
            <a:r>
              <a:rPr lang="en-US"/>
              <a:t>tương tự như phương pháp CF được nêu ở trên. Nhưng khác một điểm đó là thay vì</a:t>
            </a:r>
            <a:endParaRPr lang="en-US"/>
          </a:p>
          <a:p>
            <a:r>
              <a:rPr lang="en-US"/>
              <a:t>thực hiện tính trung bình các đánh giá của mỗi người dùng thì IF sẽ tính trung bình các</a:t>
            </a:r>
            <a:endParaRPr lang="en-US"/>
          </a:p>
          <a:p>
            <a:r>
              <a:rPr lang="en-US"/>
              <a:t>đánh giá của mỗi phim. Các bước sau đó làm tương tự CF.</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R: Ma trận người dùng - phim, chứa các đánh giá của người dùng cho từng</a:t>
            </a:r>
            <a:endParaRPr lang="en-US"/>
          </a:p>
          <a:p>
            <a:r>
              <a:rPr lang="en-US"/>
              <a:t>phim. Kích thước của ma trận này là m x n, với m là số người dùng và n là số</a:t>
            </a:r>
            <a:endParaRPr lang="en-US"/>
          </a:p>
          <a:p>
            <a:r>
              <a:rPr lang="en-US"/>
              <a:t>phim. U: Ma trận m x k, với k là số yếu tố tiềm ẩn đại diện cho người dùng</a:t>
            </a:r>
            <a:endParaRPr lang="en-US"/>
          </a:p>
          <a:p>
            <a:r>
              <a:rPr lang="en-US"/>
              <a:t>E: Ma trận đường chéo k x k chứa các giá trị kỳ dị</a:t>
            </a:r>
            <a:endParaRPr lang="en-US"/>
          </a:p>
          <a:p>
            <a:r>
              <a:rPr lang="en-US"/>
              <a:t>Vt: Ma trận k x n, với k là số yếu tố tiềm ẩn đại diện cho các phim.</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4300" b="0">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32DFD9F-C6F7-4825-AD03-4E5A39C19F68}" type="datetime1">
              <a:rPr lang="en-US" smtClean="0"/>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vi-VN"/>
              <a:t>Trần Thị Thơm - 64A - CNTT</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lvl1pPr>
              <a:defRPr>
                <a:latin typeface="Arial" panose="020B0604020202020204" pitchFamily="34" charset="0"/>
                <a:cs typeface="Arial" panose="020B0604020202020204" pitchFamily="34" charset="0"/>
              </a:defRPr>
            </a:lvl1pPr>
          </a:lstStyle>
          <a:p>
            <a:fld id="{401CF334-2D5C-4859-84A6-CA7E6E43FAEB}"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A8D570E-1581-4871-8BB7-1FD2416BD08A}"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1CF334-2D5C-4859-84A6-CA7E6E43FAEB}"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16AC570-7F26-462F-B097-E683E7EAADBF}"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1CF334-2D5C-4859-84A6-CA7E6E43FAEB}"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FCE00EAE-BEE0-435B-B8FD-790E562D7A5A}"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1CF334-2D5C-4859-84A6-CA7E6E43FAEB}"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09CFEBE-3A9C-465C-A9B7-48416BFC9A68}"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1CF334-2D5C-4859-84A6-CA7E6E43FAEB}"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C305F793-C461-403D-A89D-C35849544280}"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1CF334-2D5C-4859-84A6-CA7E6E43FAEB}"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3BB52F4-F408-411F-B71E-88A224712DE1}"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1463D18-53FC-4F3E-9022-9F9A5410F589}"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5945" y="335878"/>
            <a:ext cx="9468667" cy="950690"/>
          </a:xfrm>
        </p:spPr>
        <p:txBody>
          <a:bodyPr/>
          <a:lstStyle>
            <a:lvl1pPr algn="ctr">
              <a:defRPr>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2032000" y="1286568"/>
            <a:ext cx="9472612" cy="4818697"/>
          </a:xfrm>
        </p:spPr>
        <p:txBody>
          <a:bodyPr/>
          <a:lstStyle>
            <a:lvl1pPr marL="342900" indent="-342900">
              <a:buFont typeface="Wingdings" panose="05000000000000000000" pitchFamily="2" charset="2"/>
              <a:buChar char="v"/>
              <a:defRPr sz="2800">
                <a:solidFill>
                  <a:schemeClr val="tx1">
                    <a:lumMod val="85000"/>
                    <a:lumOff val="15000"/>
                  </a:schemeClr>
                </a:solidFill>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85000"/>
                    <a:lumOff val="15000"/>
                  </a:schemeClr>
                </a:solidFill>
                <a:latin typeface="Arial" panose="020B0604020202020204" pitchFamily="34" charset="0"/>
                <a:cs typeface="Arial" panose="020B0604020202020204" pitchFamily="34" charset="0"/>
              </a:defRPr>
            </a:lvl3pPr>
            <a:lvl4pPr>
              <a:defRPr>
                <a:solidFill>
                  <a:schemeClr val="tx1">
                    <a:lumMod val="85000"/>
                    <a:lumOff val="15000"/>
                  </a:schemeClr>
                </a:solidFill>
                <a:latin typeface="Arial" panose="020B0604020202020204" pitchFamily="34" charset="0"/>
                <a:cs typeface="Arial" panose="020B0604020202020204" pitchFamily="34" charset="0"/>
              </a:defRPr>
            </a:lvl4pPr>
            <a:lvl5pPr>
              <a:defRPr>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10361612" y="6395477"/>
            <a:ext cx="1146283" cy="370396"/>
          </a:xfrm>
        </p:spPr>
        <p:txBody>
          <a:bodyPr/>
          <a:lstStyle>
            <a:lvl1pPr>
              <a:defRPr>
                <a:latin typeface="Arial" panose="020B0604020202020204" pitchFamily="34" charset="0"/>
                <a:cs typeface="Arial" panose="020B0604020202020204" pitchFamily="34" charset="0"/>
              </a:defRPr>
            </a:lvl1pPr>
          </a:lstStyle>
          <a:p>
            <a:fld id="{12017022-115F-405D-8299-832DA377B384}" type="datetime1">
              <a:rPr lang="en-US" smtClean="0"/>
            </a:fld>
            <a:endParaRPr lang="en-US"/>
          </a:p>
        </p:txBody>
      </p:sp>
      <p:sp>
        <p:nvSpPr>
          <p:cNvPr id="5" name="Footer Placeholder 4"/>
          <p:cNvSpPr>
            <a:spLocks noGrp="1"/>
          </p:cNvSpPr>
          <p:nvPr>
            <p:ph type="ftr" sz="quarter" idx="11"/>
          </p:nvPr>
        </p:nvSpPr>
        <p:spPr>
          <a:xfrm>
            <a:off x="2032000" y="6400848"/>
            <a:ext cx="8177211" cy="365125"/>
          </a:xfrm>
        </p:spPr>
        <p:txBody>
          <a:bodyPr/>
          <a:lstStyle>
            <a:lvl1pPr>
              <a:defRPr>
                <a:latin typeface="Arial" panose="020B0604020202020204" pitchFamily="34" charset="0"/>
                <a:cs typeface="Arial" panose="020B0604020202020204" pitchFamily="34" charset="0"/>
              </a:defRPr>
            </a:lvl1pPr>
          </a:lstStyle>
          <a:p>
            <a:r>
              <a:rPr lang="vi-VN"/>
              <a:t>Trần Thị Thơm - 64A - CNTT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
        <p:nvSpPr>
          <p:cNvPr id="9" name="Rectangle 8"/>
          <p:cNvSpPr/>
          <p:nvPr userDrawn="1"/>
        </p:nvSpPr>
        <p:spPr>
          <a:xfrm>
            <a:off x="4429297" y="927591"/>
            <a:ext cx="4678017" cy="68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C9E64-304C-4CA9-B82B-16DF0751A768}"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01078" y="304803"/>
            <a:ext cx="9503533" cy="1020418"/>
          </a:xfrm>
        </p:spPr>
        <p:txBody>
          <a:bodyPr/>
          <a:lstStyle>
            <a:lvl1pPr algn="ctr">
              <a:defRPr>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sz="half" idx="1" hasCustomPrompt="1"/>
          </p:nvPr>
        </p:nvSpPr>
        <p:spPr>
          <a:xfrm>
            <a:off x="2001077" y="1332599"/>
            <a:ext cx="4611757" cy="4578623"/>
          </a:xfrm>
        </p:spPr>
        <p:txBody>
          <a:bodyPr>
            <a:normAutofit/>
          </a:bodyPr>
          <a:lstStyle>
            <a:lvl1pPr marL="342900" indent="-342900">
              <a:buFont typeface="Wingdings" panose="05000000000000000000" pitchFamily="2" charset="2"/>
              <a:buChar char="v"/>
              <a:defRPr sz="2800">
                <a:solidFill>
                  <a:schemeClr val="tx1">
                    <a:lumMod val="85000"/>
                    <a:lumOff val="15000"/>
                  </a:schemeClr>
                </a:solidFill>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85000"/>
                    <a:lumOff val="15000"/>
                  </a:schemeClr>
                </a:solidFill>
                <a:latin typeface="Arial" panose="020B0604020202020204" pitchFamily="34" charset="0"/>
                <a:cs typeface="Arial" panose="020B0604020202020204" pitchFamily="34" charset="0"/>
              </a:defRPr>
            </a:lvl3pPr>
            <a:lvl4pPr>
              <a:defRPr>
                <a:solidFill>
                  <a:schemeClr val="tx1">
                    <a:lumMod val="85000"/>
                    <a:lumOff val="15000"/>
                  </a:schemeClr>
                </a:solidFill>
                <a:latin typeface="Arial" panose="020B0604020202020204" pitchFamily="34" charset="0"/>
                <a:cs typeface="Arial" panose="020B0604020202020204" pitchFamily="34" charset="0"/>
              </a:defRPr>
            </a:lvl4pPr>
            <a:lvl5pPr>
              <a:defRPr>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 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930887" y="1325221"/>
            <a:ext cx="4573724" cy="4578623"/>
          </a:xfrm>
        </p:spPr>
        <p:txBody>
          <a:bodyPr>
            <a:normAutofit/>
          </a:bodyPr>
          <a:lstStyle>
            <a:lvl1pPr marL="342900" indent="-342900">
              <a:buFont typeface="Wingdings" panose="05000000000000000000" pitchFamily="2" charset="2"/>
              <a:buChar char="v"/>
              <a:defRPr sz="2800">
                <a:solidFill>
                  <a:schemeClr val="tx1">
                    <a:lumMod val="85000"/>
                    <a:lumOff val="15000"/>
                  </a:schemeClr>
                </a:solidFill>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85000"/>
                    <a:lumOff val="15000"/>
                  </a:schemeClr>
                </a:solidFill>
                <a:latin typeface="Arial" panose="020B0604020202020204" pitchFamily="34" charset="0"/>
                <a:cs typeface="Arial" panose="020B0604020202020204" pitchFamily="34" charset="0"/>
              </a:defRPr>
            </a:lvl3pPr>
            <a:lvl4pPr>
              <a:defRPr>
                <a:solidFill>
                  <a:schemeClr val="tx1">
                    <a:lumMod val="85000"/>
                    <a:lumOff val="15000"/>
                  </a:schemeClr>
                </a:solidFill>
                <a:latin typeface="Arial" panose="020B0604020202020204" pitchFamily="34" charset="0"/>
                <a:cs typeface="Arial" panose="020B0604020202020204" pitchFamily="34" charset="0"/>
              </a:defRPr>
            </a:lvl4pPr>
            <a:lvl5pPr>
              <a:defRPr>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a:xfrm>
            <a:off x="10361612" y="6435233"/>
            <a:ext cx="1146283" cy="370396"/>
          </a:xfrm>
        </p:spPr>
        <p:txBody>
          <a:bodyPr/>
          <a:lstStyle>
            <a:lvl1pPr>
              <a:defRPr>
                <a:latin typeface="Arial" panose="020B0604020202020204" pitchFamily="34" charset="0"/>
                <a:cs typeface="Arial" panose="020B0604020202020204" pitchFamily="34" charset="0"/>
              </a:defRPr>
            </a:lvl1pPr>
          </a:lstStyle>
          <a:p>
            <a:fld id="{95607012-CD63-4567-8A1F-B15840AC6B21}" type="datetime1">
              <a:rPr lang="en-US" smtClean="0"/>
            </a:fld>
            <a:endParaRPr lang="en-US"/>
          </a:p>
        </p:txBody>
      </p:sp>
      <p:sp>
        <p:nvSpPr>
          <p:cNvPr id="6" name="Footer Placeholder 5"/>
          <p:cNvSpPr>
            <a:spLocks noGrp="1"/>
          </p:cNvSpPr>
          <p:nvPr>
            <p:ph type="ftr" sz="quarter" idx="11"/>
          </p:nvPr>
        </p:nvSpPr>
        <p:spPr>
          <a:xfrm>
            <a:off x="2001078" y="6440604"/>
            <a:ext cx="8208133" cy="365125"/>
          </a:xfrm>
        </p:spPr>
        <p:txBody>
          <a:bodyPr/>
          <a:lstStyle>
            <a:lvl1pPr>
              <a:defRPr>
                <a:latin typeface="Arial" panose="020B0604020202020204" pitchFamily="34" charset="0"/>
                <a:cs typeface="Arial" panose="020B0604020202020204" pitchFamily="34" charset="0"/>
              </a:defRPr>
            </a:lvl1pPr>
          </a:lstStyle>
          <a:p>
            <a:r>
              <a:rPr lang="vi-VN"/>
              <a:t>Trần Thị Thơm - 64A - CNTT</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1CF334-2D5C-4859-84A6-CA7E6E43FAEB}" type="slidenum">
              <a:rPr lang="en-US" smtClean="0"/>
            </a:fld>
            <a:endParaRPr lang="en-US"/>
          </a:p>
        </p:txBody>
      </p:sp>
      <p:sp>
        <p:nvSpPr>
          <p:cNvPr id="2" name="Rectangle 1"/>
          <p:cNvSpPr/>
          <p:nvPr userDrawn="1"/>
        </p:nvSpPr>
        <p:spPr>
          <a:xfrm>
            <a:off x="4241557" y="893499"/>
            <a:ext cx="502257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25A346C-01D3-4DDE-A694-95AF75C5B7DA}" type="datetime1">
              <a:rPr lang="en-US" smtClean="0"/>
            </a:fld>
            <a:endParaRPr lang="en-US"/>
          </a:p>
        </p:txBody>
      </p:sp>
      <p:sp>
        <p:nvSpPr>
          <p:cNvPr id="8" name="Footer Placeholder 7"/>
          <p:cNvSpPr>
            <a:spLocks noGrp="1"/>
          </p:cNvSpPr>
          <p:nvPr>
            <p:ph type="ftr" sz="quarter" idx="11"/>
          </p:nvPr>
        </p:nvSpPr>
        <p:spPr/>
        <p:txBody>
          <a:bodyPr/>
          <a:lstStyle/>
          <a:p>
            <a:r>
              <a:rPr lang="vi-VN"/>
              <a:t>Trần Thị Thơm - 64A - CNTT</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16B9A-C109-4AFD-AD65-38B6F69E6995}" type="datetime1">
              <a:rPr lang="en-US" smtClean="0"/>
            </a:fld>
            <a:endParaRPr lang="en-US"/>
          </a:p>
        </p:txBody>
      </p:sp>
      <p:sp>
        <p:nvSpPr>
          <p:cNvPr id="4" name="Footer Placeholder 3"/>
          <p:cNvSpPr>
            <a:spLocks noGrp="1"/>
          </p:cNvSpPr>
          <p:nvPr>
            <p:ph type="ftr" sz="quarter" idx="11"/>
          </p:nvPr>
        </p:nvSpPr>
        <p:spPr/>
        <p:txBody>
          <a:bodyPr/>
          <a:lstStyle/>
          <a:p>
            <a:r>
              <a:rPr lang="vi-VN"/>
              <a:t>Trần Thị Thơm - 64A - CNTT</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BE8E0-E9E2-48AB-A621-A76A2291C597}" type="datetime1">
              <a:rPr lang="en-US" smtClean="0"/>
            </a:fld>
            <a:endParaRPr lang="en-US"/>
          </a:p>
        </p:txBody>
      </p:sp>
      <p:sp>
        <p:nvSpPr>
          <p:cNvPr id="3" name="Footer Placeholder 2"/>
          <p:cNvSpPr>
            <a:spLocks noGrp="1"/>
          </p:cNvSpPr>
          <p:nvPr>
            <p:ph type="ftr" sz="quarter" idx="11"/>
          </p:nvPr>
        </p:nvSpPr>
        <p:spPr/>
        <p:txBody>
          <a:bodyPr/>
          <a:lstStyle/>
          <a:p>
            <a:r>
              <a:rPr lang="vi-VN"/>
              <a:t>Trần Thị Thơm - 64A - CNTT</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3513C79-7505-43CA-9EE5-8E2704251533}"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FB48B61-2661-4F8B-861F-4DB017CF72A3}"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C239F4-C050-4C8C-B650-3B3B35695FF0}" type="datetime1">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a:t>Trần Thị Thơm - 64A - CNTT</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1CF334-2D5C-4859-84A6-CA7E6E43FAE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650" y="1369060"/>
            <a:ext cx="9514205" cy="775970"/>
          </a:xfrm>
        </p:spPr>
        <p:txBody>
          <a:bodyPr>
            <a:normAutofit fontScale="90000"/>
          </a:bodyPr>
          <a:lstStyle/>
          <a:p>
            <a:pPr algn="ct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BÁO CÁO ĐỒ ÁN TRÍ TUỆ NHÂN TẠO</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05318" y="174812"/>
            <a:ext cx="8646458" cy="860425"/>
          </a:xfrm>
          <a:prstGeom prst="rect">
            <a:avLst/>
          </a:prstGeom>
          <a:noFill/>
        </p:spPr>
        <p:txBody>
          <a:bodyPr wrap="square" rtlCol="0">
            <a:spAutoFit/>
          </a:bodyPr>
          <a:lstStyle/>
          <a:p>
            <a:pPr algn="ctr"/>
            <a:r>
              <a:rPr lang="en-US" sz="2500" b="1" dirty="0">
                <a:latin typeface="Times New Roman" panose="02020603050405020304" pitchFamily="18" charset="0"/>
                <a:cs typeface="Times New Roman" panose="02020603050405020304" pitchFamily="18" charset="0"/>
              </a:rPr>
              <a:t>ĐẠI HỌC THỦY LỢI</a:t>
            </a:r>
            <a:endParaRPr lang="en-US" sz="2500" b="1" dirty="0">
              <a:latin typeface="Times New Roman" panose="02020603050405020304" pitchFamily="18" charset="0"/>
              <a:cs typeface="Times New Roman" panose="02020603050405020304" pitchFamily="18" charset="0"/>
            </a:endParaRPr>
          </a:p>
          <a:p>
            <a:pPr algn="ctr"/>
            <a:r>
              <a:rPr lang="en-US" sz="2500" b="1" dirty="0">
                <a:latin typeface="Times New Roman" panose="02020603050405020304" pitchFamily="18" charset="0"/>
                <a:cs typeface="Times New Roman" panose="02020603050405020304" pitchFamily="18" charset="0"/>
              </a:rPr>
              <a:t>KHOA CÔNG NGHỆ THÔNG TIN</a:t>
            </a:r>
            <a:endParaRPr lang="en-US" sz="25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643798" y="5909670"/>
            <a:ext cx="5636526" cy="368300"/>
          </a:xfrm>
          <a:prstGeom prst="rect">
            <a:avLst/>
          </a:prstGeom>
          <a:noFill/>
        </p:spPr>
        <p:txBody>
          <a:bodyPr wrap="square" rtlCol="0">
            <a:spAutoFit/>
          </a:bodyPr>
          <a:lstStyle/>
          <a:p>
            <a:pPr algn="ctr"/>
            <a:r>
              <a:rPr lang="en-US" b="1" dirty="0" err="1">
                <a:latin typeface="Times New Roman" panose="02020603050405020304" pitchFamily="18" charset="0"/>
                <a:cs typeface="Times New Roman" panose="02020603050405020304" pitchFamily="18" charset="0"/>
              </a:rPr>
              <a:t>Hà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tháng</a:t>
            </a:r>
            <a:r>
              <a:rPr lang="en-US" b="1" dirty="0">
                <a:latin typeface="Times New Roman" panose="02020603050405020304" pitchFamily="18" charset="0"/>
                <a:cs typeface="Times New Roman" panose="02020603050405020304" pitchFamily="18" charset="0"/>
              </a:rPr>
              <a:t> 05 năm 2024</a:t>
            </a:r>
            <a:endParaRPr lang="en-US" b="1" dirty="0">
              <a:latin typeface="Times New Roman" panose="02020603050405020304" pitchFamily="18" charset="0"/>
              <a:cs typeface="Times New Roman" panose="02020603050405020304" pitchFamily="18" charset="0"/>
            </a:endParaRPr>
          </a:p>
        </p:txBody>
      </p:sp>
      <p:sp>
        <p:nvSpPr>
          <p:cNvPr id="7" name="TextBox 3"/>
          <p:cNvSpPr txBox="1"/>
          <p:nvPr/>
        </p:nvSpPr>
        <p:spPr>
          <a:xfrm>
            <a:off x="4664710" y="4699000"/>
            <a:ext cx="4843145" cy="368300"/>
          </a:xfrm>
          <a:prstGeom prst="rect">
            <a:avLst/>
          </a:prstGeom>
          <a:noFill/>
        </p:spPr>
        <p:txBody>
          <a:bodyPr wrap="square" rtlCol="0">
            <a:spAutoFit/>
          </a:bodyPr>
          <a:lstStyle/>
          <a:p>
            <a:pPr algn="l"/>
            <a:r>
              <a:rPr lang="en-US" b="1" dirty="0">
                <a:latin typeface="Times New Roman" panose="02020603050405020304" pitchFamily="18" charset="0"/>
                <a:cs typeface="Times New Roman" panose="02020603050405020304" pitchFamily="18" charset="0"/>
              </a:rPr>
              <a:t>GVHD: TS. TẠ QUANG CHIỂU</a:t>
            </a:r>
            <a:endParaRPr lang="en-US" b="1" dirty="0">
              <a:latin typeface="Times New Roman" panose="02020603050405020304" pitchFamily="18" charset="0"/>
              <a:cs typeface="Times New Roman" panose="02020603050405020304" pitchFamily="18" charset="0"/>
            </a:endParaRPr>
          </a:p>
        </p:txBody>
      </p:sp>
      <p:sp>
        <p:nvSpPr>
          <p:cNvPr id="8" name="TextBox 3"/>
          <p:cNvSpPr txBox="1"/>
          <p:nvPr/>
        </p:nvSpPr>
        <p:spPr>
          <a:xfrm>
            <a:off x="4664710" y="4123690"/>
            <a:ext cx="6554470" cy="368300"/>
          </a:xfrm>
          <a:prstGeom prst="rect">
            <a:avLst/>
          </a:prstGeom>
          <a:noFill/>
        </p:spPr>
        <p:txBody>
          <a:bodyPr wrap="square" rtlCol="0">
            <a:spAutoFit/>
          </a:bodyPr>
          <a:p>
            <a:pPr algn="l"/>
            <a:r>
              <a:rPr lang="en-US" b="1" dirty="0">
                <a:latin typeface="Times New Roman" panose="02020603050405020304" pitchFamily="18" charset="0"/>
                <a:cs typeface="Times New Roman" panose="02020603050405020304" pitchFamily="18" charset="0"/>
              </a:rPr>
              <a:t>NHÓM SV: NGUYỄN TRUNG TUYẾN - BÙI TRUNG QUỐC</a:t>
            </a:r>
            <a:endParaRPr lang="en-US" b="1" dirty="0">
              <a:latin typeface="Times New Roman" panose="02020603050405020304" pitchFamily="18" charset="0"/>
              <a:cs typeface="Times New Roman" panose="02020603050405020304" pitchFamily="18" charset="0"/>
            </a:endParaRPr>
          </a:p>
        </p:txBody>
      </p:sp>
      <p:sp>
        <p:nvSpPr>
          <p:cNvPr id="10" name="TextBox 3"/>
          <p:cNvSpPr txBox="1"/>
          <p:nvPr/>
        </p:nvSpPr>
        <p:spPr>
          <a:xfrm>
            <a:off x="2332318" y="3056442"/>
            <a:ext cx="8646458" cy="475615"/>
          </a:xfrm>
          <a:prstGeom prst="rect">
            <a:avLst/>
          </a:prstGeom>
          <a:noFill/>
        </p:spPr>
        <p:txBody>
          <a:bodyPr wrap="square" rtlCol="0">
            <a:spAutoFit/>
          </a:bodyPr>
          <a:p>
            <a:pPr algn="ctr"/>
            <a:r>
              <a:rPr lang="en-US" sz="2500" b="1" dirty="0">
                <a:latin typeface="Times New Roman" panose="02020603050405020304" pitchFamily="18" charset="0"/>
                <a:cs typeface="Times New Roman" panose="02020603050405020304" pitchFamily="18" charset="0"/>
              </a:rPr>
              <a:t>ĐỀ TÀI: XÂY DỰNG HỆ THỐNG ĐỀ XUẤT PHIM</a:t>
            </a:r>
            <a:endParaRPr lang="en-US" sz="25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Lọc cộng tác dựa trên người dùng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33832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User - User Collaborative Filtering (CF) là một kỹ thuật đề xuất dựa trên sự tương đồng giữa các người dùng.</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Phương pháp này được thực hiện bởi 3 bước:</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Chuẩn hóa ma trận Utility</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Tính độ tương đồng giữa các người dùng</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Dự đoán giá trị còn thiếu của ma trận</a:t>
            </a:r>
            <a:endParaRPr lang="en-GB"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9</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Lọc cộng tác dựa trên người dùng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2056765"/>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sym typeface="+mn-ea"/>
              </a:rPr>
              <a:t>Chuẩn hóa ma trận Utility: </a:t>
            </a:r>
            <a:endParaRPr lang="en-US" altLang="en-GB" sz="2500" dirty="0">
              <a:latin typeface="Times New Roman" panose="02020603050405020304" pitchFamily="18" charset="0"/>
              <a:cs typeface="Times New Roman" panose="02020603050405020304" pitchFamily="18" charset="0"/>
              <a:sym typeface="+mn-ea"/>
            </a:endParaRPr>
          </a:p>
          <a:p>
            <a:pPr lvl="1"/>
            <a:r>
              <a:rPr lang="en-US" altLang="en-GB" sz="2500" dirty="0">
                <a:latin typeface="Times New Roman" panose="02020603050405020304" pitchFamily="18" charset="0"/>
                <a:cs typeface="Times New Roman" panose="02020603050405020304" pitchFamily="18" charset="0"/>
                <a:sym typeface="+mn-ea"/>
              </a:rPr>
              <a:t>Tính trung bình đánh giá của mỗi người dùng</a:t>
            </a:r>
            <a:endParaRPr lang="en-US" altLang="en-GB" sz="2500" dirty="0">
              <a:latin typeface="Times New Roman" panose="02020603050405020304" pitchFamily="18" charset="0"/>
              <a:cs typeface="Times New Roman" panose="02020603050405020304" pitchFamily="18" charset="0"/>
              <a:sym typeface="+mn-ea"/>
            </a:endParaRPr>
          </a:p>
          <a:p>
            <a:pPr lvl="1"/>
            <a:r>
              <a:rPr lang="en-US" altLang="en-GB" sz="2500" dirty="0">
                <a:latin typeface="Times New Roman" panose="02020603050405020304" pitchFamily="18" charset="0"/>
                <a:cs typeface="Times New Roman" panose="02020603050405020304" pitchFamily="18" charset="0"/>
                <a:sym typeface="+mn-ea"/>
              </a:rPr>
              <a:t>Chuẩn hoá đánh giá bằng cách trừ trung bình đánh giá của người dùng.</a:t>
            </a:r>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10</a:t>
            </a:r>
            <a:endParaRPr lang="en-US"/>
          </a:p>
        </p:txBody>
      </p:sp>
      <p:pic>
        <p:nvPicPr>
          <p:cNvPr id="5" name="Picture 4"/>
          <p:cNvPicPr>
            <a:picLocks noChangeAspect="1"/>
          </p:cNvPicPr>
          <p:nvPr/>
        </p:nvPicPr>
        <p:blipFill>
          <a:blip r:embed="rId1"/>
          <a:stretch>
            <a:fillRect/>
          </a:stretch>
        </p:blipFill>
        <p:spPr>
          <a:xfrm>
            <a:off x="3801110" y="3261360"/>
            <a:ext cx="5933440" cy="3089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Lọc cộng tác dựa trên người dùng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176403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sym typeface="+mn-ea"/>
              </a:rPr>
              <a:t>Tính độ tương đồng giữa các người dùng: </a:t>
            </a:r>
            <a:r>
              <a:rPr lang="en-US" sz="2500" dirty="0">
                <a:latin typeface="Times New Roman" panose="02020603050405020304" pitchFamily="18" charset="0"/>
                <a:cs typeface="Times New Roman" panose="02020603050405020304" pitchFamily="18" charset="0"/>
              </a:rPr>
              <a:t>Sử dụng độ đo Cosine để tính sự tương đồng giữa hai người dùng</a:t>
            </a:r>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11</a:t>
            </a:r>
            <a:endParaRPr lang="en-US"/>
          </a:p>
        </p:txBody>
      </p:sp>
      <p:pic>
        <p:nvPicPr>
          <p:cNvPr id="4" name="Picture 3"/>
          <p:cNvPicPr>
            <a:picLocks noChangeAspect="1"/>
          </p:cNvPicPr>
          <p:nvPr/>
        </p:nvPicPr>
        <p:blipFill>
          <a:blip r:embed="rId1"/>
          <a:stretch>
            <a:fillRect/>
          </a:stretch>
        </p:blipFill>
        <p:spPr>
          <a:xfrm>
            <a:off x="4975225" y="2635885"/>
            <a:ext cx="3585845" cy="3756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Lọc cộng tác dựa trên người dùng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3098165"/>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sym typeface="+mn-ea"/>
              </a:rPr>
              <a:t>Dự đoán giá trị còn thiếu của ma trận:</a:t>
            </a:r>
            <a:endParaRPr lang="en-US" altLang="en-GB" sz="2500" dirty="0">
              <a:latin typeface="Times New Roman" panose="02020603050405020304" pitchFamily="18" charset="0"/>
              <a:cs typeface="Times New Roman" panose="02020603050405020304" pitchFamily="18" charset="0"/>
              <a:sym typeface="+mn-ea"/>
            </a:endParaRPr>
          </a:p>
          <a:p>
            <a:pPr lvl="1"/>
            <a:r>
              <a:rPr lang="en-US" altLang="en-GB" sz="2500" dirty="0">
                <a:latin typeface="Times New Roman" panose="02020603050405020304" pitchFamily="18" charset="0"/>
                <a:cs typeface="Times New Roman" panose="02020603050405020304" pitchFamily="18" charset="0"/>
              </a:rPr>
              <a:t>Lấy ra tất cả những người dùng đã đánh giá một item</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Tính độ tương đồng của user hiện tại với các user vừa lấy ra </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Chọn k người có độ tương đồng cao nhất</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Dự đoán giá trị khuyết theo công thức trung bình có trọng số dưới đây:</a:t>
            </a:r>
            <a:endParaRPr lang="en-GB"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12</a:t>
            </a:r>
            <a:endParaRPr lang="en-US"/>
          </a:p>
        </p:txBody>
      </p:sp>
      <p:pic>
        <p:nvPicPr>
          <p:cNvPr id="4" name="Picture 3"/>
          <p:cNvPicPr>
            <a:picLocks noChangeAspect="1"/>
          </p:cNvPicPr>
          <p:nvPr/>
        </p:nvPicPr>
        <p:blipFill>
          <a:blip r:embed="rId1"/>
          <a:stretch>
            <a:fillRect/>
          </a:stretch>
        </p:blipFill>
        <p:spPr>
          <a:xfrm>
            <a:off x="3980180" y="4384675"/>
            <a:ext cx="5580380" cy="1395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Lọc cộng tác dựa trên sản phẩm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522732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Item-Item Collaborative Filtering là một kỹ thuật đề xuất dựa trên sự tương đồng giữa các phim. </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Phương pháp này thường được sử dụng nhiều hơn trong thực tế do một số ưu điểm so với User-User CF:</a:t>
            </a:r>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Số lượng phim ít hơn số người dùng</a:t>
            </a:r>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Ma trận Utility ít sparse hơn theo hàng</a:t>
            </a:r>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Dễ cập nhật hơn</a:t>
            </a:r>
            <a:endParaRPr lang="en-US" sz="2500" dirty="0">
              <a:latin typeface="Times New Roman" panose="02020603050405020304" pitchFamily="18" charset="0"/>
              <a:cs typeface="Times New Roman" panose="02020603050405020304" pitchFamily="18" charset="0"/>
            </a:endParaRPr>
          </a:p>
          <a:p>
            <a:pPr lvl="0"/>
            <a:r>
              <a:rPr lang="en-US" sz="2500" dirty="0">
                <a:latin typeface="Times New Roman" panose="02020603050405020304" pitchFamily="18" charset="0"/>
                <a:cs typeface="Times New Roman" panose="02020603050405020304" pitchFamily="18" charset="0"/>
              </a:rPr>
              <a:t> Cách tính toán tương tự như lọc dựa trên người dùng nhưng thay vì tính trung bình đánh giá của mỗi người dùng thì sẽ tính trung bình đánh giá mỗi phim. </a:t>
            </a:r>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13</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Singular Value Decomposition(SVD)</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32000" y="1286510"/>
                <a:ext cx="9472295" cy="146431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SVD được dùng để phân rã ma trận có thể áp dụng lên ma trận R để biểu diễn nó dưới dạng tích của ba ma trận con: </a:t>
                </a:r>
                <a:endParaRPr lang="en-US" altLang="en-GB" sz="25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en-GB" sz="2500" i="1" dirty="0">
                          <a:latin typeface="Cambria Math" panose="02040503050406030204" charset="0"/>
                          <a:cs typeface="Cambria Math" panose="02040503050406030204" charset="0"/>
                        </a:rPr>
                        <m:t>𝑅</m:t>
                      </m:r>
                      <m:r>
                        <a:rPr lang="en-US" altLang="en-GB" sz="2500" i="1" dirty="0">
                          <a:latin typeface="Cambria Math" panose="02040503050406030204" charset="0"/>
                          <a:cs typeface="Cambria Math" panose="02040503050406030204" charset="0"/>
                        </a:rPr>
                        <m:t> </m:t>
                      </m:r>
                      <m:r>
                        <a:rPr lang="en-US" altLang="en-GB" sz="2500" i="1" dirty="0">
                          <a:latin typeface="Cambria Math" panose="02040503050406030204" charset="0"/>
                          <a:cs typeface="Cambria Math" panose="02040503050406030204" charset="0"/>
                        </a:rPr>
                        <m:t>= </m:t>
                      </m:r>
                      <m:r>
                        <a:rPr lang="en-US" altLang="en-GB" sz="2500" i="1" dirty="0">
                          <a:latin typeface="Cambria Math" panose="02040503050406030204" charset="0"/>
                          <a:cs typeface="Cambria Math" panose="02040503050406030204" charset="0"/>
                        </a:rPr>
                        <m:t>𝑈</m:t>
                      </m:r>
                      <m:r>
                        <a:rPr lang="en-US" altLang="en-GB" sz="2500" i="1" dirty="0">
                          <a:latin typeface="Cambria Math" panose="02040503050406030204" charset="0"/>
                          <a:cs typeface="Cambria Math" panose="02040503050406030204" charset="0"/>
                        </a:rPr>
                        <m:t>.</m:t>
                      </m:r>
                      <m:r>
                        <a:rPr lang="en-US" altLang="en-GB" sz="2500" i="1" dirty="0">
                          <a:latin typeface="Cambria Math" panose="02040503050406030204" charset="0"/>
                          <a:cs typeface="Cambria Math" panose="02040503050406030204" charset="0"/>
                        </a:rPr>
                        <m:t>𝐸</m:t>
                      </m:r>
                      <m:r>
                        <a:rPr lang="en-US" altLang="en-GB" sz="2500" i="1" dirty="0">
                          <a:latin typeface="Cambria Math" panose="02040503050406030204" charset="0"/>
                          <a:cs typeface="Cambria Math" panose="02040503050406030204" charset="0"/>
                        </a:rPr>
                        <m:t>.</m:t>
                      </m:r>
                      <m:r>
                        <a:rPr lang="en-US" altLang="en-GB" sz="2500" i="1" dirty="0">
                          <a:latin typeface="Cambria Math" panose="02040503050406030204" charset="0"/>
                          <a:cs typeface="Cambria Math" panose="02040503050406030204" charset="0"/>
                        </a:rPr>
                        <m:t>𝑉𝑡</m:t>
                      </m:r>
                    </m:oMath>
                  </m:oMathPara>
                </a14:m>
                <a:endParaRPr lang="en-US" altLang="en-GB" sz="2500" i="1" dirty="0">
                  <a:latin typeface="Cambria Math" panose="02040503050406030204" charset="0"/>
                  <a:cs typeface="Cambria Math" panose="02040503050406030204" charset="0"/>
                </a:endParaRPr>
              </a:p>
              <a:p>
                <a:pPr marL="0" indent="0">
                  <a:buNone/>
                </a:pPr>
                <a:endParaRPr lang="en-US" altLang="en-GB" sz="25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032000" y="1286510"/>
                <a:ext cx="9472295" cy="1464310"/>
              </a:xfrm>
              <a:blipFill rotWithShape="1">
                <a:blip r:embed="rId1"/>
                <a:stretch>
                  <a:fillRect b="-15872"/>
                </a:stretch>
              </a:blipFill>
            </p:spPr>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r>
              <a:rPr lang="en-US"/>
              <a:t>14</a:t>
            </a:r>
            <a:endParaRPr lang="en-US"/>
          </a:p>
        </p:txBody>
      </p:sp>
      <p:sp>
        <p:nvSpPr>
          <p:cNvPr id="4" name="Content Placeholder 2"/>
          <p:cNvSpPr>
            <a:spLocks noGrp="1"/>
          </p:cNvSpPr>
          <p:nvPr/>
        </p:nvSpPr>
        <p:spPr>
          <a:xfrm>
            <a:off x="2159000" y="2750185"/>
            <a:ext cx="9472295" cy="26377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panose="05000000000000000000" pitchFamily="2" charset="2"/>
              <a:buChar char="v"/>
              <a:defRPr sz="28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1000"/>
              </a:spcBef>
              <a:spcAft>
                <a:spcPts val="0"/>
              </a:spcAft>
              <a:buClr>
                <a:schemeClr val="accent1"/>
              </a:buClr>
              <a:buFont typeface="Wingdings" panose="05000000000000000000" pitchFamily="2" charset="2"/>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Trong đó: </a:t>
            </a:r>
            <a:endParaRPr lang="en-US" altLang="en-GB" sz="2500" dirty="0">
              <a:latin typeface="Times New Roman" panose="02020603050405020304" pitchFamily="18" charset="0"/>
              <a:cs typeface="Times New Roman" panose="02020603050405020304" pitchFamily="18" charset="0"/>
            </a:endParaRPr>
          </a:p>
          <a:p>
            <a:pPr lvl="1"/>
            <a:r>
              <a:rPr lang="en-US" altLang="en-GB" sz="2140" i="1" dirty="0">
                <a:latin typeface="Times New Roman" panose="02020603050405020304" pitchFamily="18" charset="0"/>
                <a:cs typeface="Times New Roman" panose="02020603050405020304" pitchFamily="18" charset="0"/>
              </a:rPr>
              <a:t>R: Ma trận người dùng - phim, kích thước m x n</a:t>
            </a:r>
            <a:endParaRPr lang="en-US" altLang="en-GB" sz="2140" i="1" dirty="0">
              <a:latin typeface="Times New Roman" panose="02020603050405020304" pitchFamily="18" charset="0"/>
              <a:cs typeface="Times New Roman" panose="02020603050405020304" pitchFamily="18" charset="0"/>
            </a:endParaRPr>
          </a:p>
          <a:p>
            <a:pPr lvl="1"/>
            <a:r>
              <a:rPr lang="en-US" altLang="en-GB" sz="2140" i="1" dirty="0">
                <a:latin typeface="Times New Roman" panose="02020603050405020304" pitchFamily="18" charset="0"/>
                <a:cs typeface="Times New Roman" panose="02020603050405020304" pitchFamily="18" charset="0"/>
              </a:rPr>
              <a:t>U: Ma trận m x k </a:t>
            </a:r>
            <a:endParaRPr lang="en-US" altLang="en-GB" sz="2140" i="1" dirty="0">
              <a:latin typeface="Times New Roman" panose="02020603050405020304" pitchFamily="18" charset="0"/>
              <a:cs typeface="Times New Roman" panose="02020603050405020304" pitchFamily="18" charset="0"/>
            </a:endParaRPr>
          </a:p>
          <a:p>
            <a:pPr lvl="1"/>
            <a:r>
              <a:rPr lang="en-US" altLang="en-GB" sz="2140" i="1" dirty="0">
                <a:latin typeface="Times New Roman" panose="02020603050405020304" pitchFamily="18" charset="0"/>
                <a:cs typeface="Times New Roman" panose="02020603050405020304" pitchFamily="18" charset="0"/>
              </a:rPr>
              <a:t>E: Ma trận đường chéo k x k</a:t>
            </a:r>
            <a:endParaRPr lang="en-US" altLang="en-GB" sz="2140" i="1" dirty="0">
              <a:latin typeface="Times New Roman" panose="02020603050405020304" pitchFamily="18" charset="0"/>
              <a:cs typeface="Times New Roman" panose="02020603050405020304" pitchFamily="18" charset="0"/>
            </a:endParaRPr>
          </a:p>
          <a:p>
            <a:pPr lvl="1"/>
            <a:r>
              <a:rPr lang="en-US" altLang="en-GB" sz="2140" i="1" dirty="0">
                <a:latin typeface="Times New Roman" panose="02020603050405020304" pitchFamily="18" charset="0"/>
                <a:cs typeface="Times New Roman" panose="02020603050405020304" pitchFamily="18" charset="0"/>
              </a:rPr>
              <a:t>Vt:  Ma trận k x n</a:t>
            </a:r>
            <a:endParaRPr lang="en-US" altLang="en-GB" sz="2140"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Phương pháp lọc dựa trên nội dung</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Xây dựng hệ thống đề xuất phim</a:t>
            </a:r>
            <a:endParaRPr lang="en-US" sz="3200" dirty="0" err="1">
              <a:solidFill>
                <a:srgbClr val="FF0000"/>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15</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Xây dựng hệ thống đề xuất phim</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16</a:t>
            </a:r>
            <a:endParaRPr lang="en-US">
              <a:latin typeface="Times New Roman" panose="02020603050405020304" pitchFamily="18" charset="0"/>
              <a:cs typeface="Times New Roman" panose="02020603050405020304" pitchFamily="18" charset="0"/>
            </a:endParaRPr>
          </a:p>
        </p:txBody>
      </p:sp>
      <p:sp>
        <p:nvSpPr>
          <p:cNvPr id="3" name="Rectangles 2"/>
          <p:cNvSpPr/>
          <p:nvPr/>
        </p:nvSpPr>
        <p:spPr>
          <a:xfrm>
            <a:off x="2382520" y="1367790"/>
            <a:ext cx="2326640" cy="121539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5" name="Text Box 4"/>
          <p:cNvSpPr txBox="1"/>
          <p:nvPr/>
        </p:nvSpPr>
        <p:spPr>
          <a:xfrm>
            <a:off x="2552700" y="1786890"/>
            <a:ext cx="198691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Thu thập dữ liệu</a:t>
            </a:r>
            <a:endParaRPr lang="en-US" sz="2000">
              <a:latin typeface="Times New Roman" panose="02020603050405020304" pitchFamily="18" charset="0"/>
              <a:cs typeface="Times New Roman" panose="02020603050405020304" pitchFamily="18" charset="0"/>
            </a:endParaRPr>
          </a:p>
        </p:txBody>
      </p:sp>
      <p:sp>
        <p:nvSpPr>
          <p:cNvPr id="6" name="Rectangles 5"/>
          <p:cNvSpPr/>
          <p:nvPr/>
        </p:nvSpPr>
        <p:spPr>
          <a:xfrm>
            <a:off x="5826125" y="1367790"/>
            <a:ext cx="2326640" cy="121539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7" name="Text Box 6"/>
          <p:cNvSpPr txBox="1"/>
          <p:nvPr/>
        </p:nvSpPr>
        <p:spPr>
          <a:xfrm>
            <a:off x="5904865" y="1786890"/>
            <a:ext cx="2324735" cy="372110"/>
          </a:xfrm>
          <a:prstGeom prst="rect">
            <a:avLst/>
          </a:prstGeom>
          <a:noFill/>
        </p:spPr>
        <p:txBody>
          <a:bodyPr wrap="square" rtlCol="0">
            <a:noAutofit/>
          </a:bodyPr>
          <a:p>
            <a:r>
              <a:rPr lang="en-US" sz="2000">
                <a:latin typeface="Times New Roman" panose="02020603050405020304" pitchFamily="18" charset="0"/>
                <a:cs typeface="Times New Roman" panose="02020603050405020304" pitchFamily="18" charset="0"/>
              </a:rPr>
              <a:t>Tiền xử lý dữ liệu</a:t>
            </a:r>
            <a:endParaRPr lang="en-US" sz="2000">
              <a:latin typeface="Times New Roman" panose="02020603050405020304" pitchFamily="18" charset="0"/>
              <a:cs typeface="Times New Roman" panose="02020603050405020304" pitchFamily="18" charset="0"/>
            </a:endParaRPr>
          </a:p>
        </p:txBody>
      </p:sp>
      <p:sp>
        <p:nvSpPr>
          <p:cNvPr id="8" name="Rectangles 7"/>
          <p:cNvSpPr/>
          <p:nvPr/>
        </p:nvSpPr>
        <p:spPr>
          <a:xfrm>
            <a:off x="5826125" y="4284980"/>
            <a:ext cx="2326640" cy="121539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9" name="Text Box 8"/>
          <p:cNvSpPr txBox="1"/>
          <p:nvPr/>
        </p:nvSpPr>
        <p:spPr>
          <a:xfrm>
            <a:off x="5825490" y="4399915"/>
            <a:ext cx="2327275" cy="981075"/>
          </a:xfrm>
          <a:prstGeom prst="rect">
            <a:avLst/>
          </a:prstGeom>
          <a:noFill/>
        </p:spPr>
        <p:txBody>
          <a:bodyPr wrap="square" rtlCol="0">
            <a:noAutofit/>
          </a:bodyPr>
          <a:p>
            <a:pPr algn="l"/>
            <a:r>
              <a:rPr lang="en-US" sz="2000">
                <a:latin typeface="Times New Roman" panose="02020603050405020304" pitchFamily="18" charset="0"/>
                <a:cs typeface="Times New Roman" panose="02020603050405020304" pitchFamily="18" charset="0"/>
              </a:rPr>
              <a:t>Áp dụng các phương pháp đề xuất</a:t>
            </a:r>
            <a:endParaRPr lang="en-US" sz="2000">
              <a:latin typeface="Times New Roman" panose="02020603050405020304" pitchFamily="18" charset="0"/>
              <a:cs typeface="Times New Roman" panose="02020603050405020304" pitchFamily="18" charset="0"/>
            </a:endParaRPr>
          </a:p>
        </p:txBody>
      </p:sp>
      <p:sp>
        <p:nvSpPr>
          <p:cNvPr id="12" name="Rectangles 11"/>
          <p:cNvSpPr/>
          <p:nvPr/>
        </p:nvSpPr>
        <p:spPr>
          <a:xfrm>
            <a:off x="9177655" y="4284980"/>
            <a:ext cx="2326640" cy="121539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5" name="Text Box 14"/>
          <p:cNvSpPr txBox="1"/>
          <p:nvPr/>
        </p:nvSpPr>
        <p:spPr>
          <a:xfrm>
            <a:off x="9363710" y="4488815"/>
            <a:ext cx="2327275" cy="807720"/>
          </a:xfrm>
          <a:prstGeom prst="rect">
            <a:avLst/>
          </a:prstGeom>
          <a:noFill/>
        </p:spPr>
        <p:txBody>
          <a:bodyPr wrap="square" rtlCol="0">
            <a:noAutofit/>
          </a:bodyPr>
          <a:p>
            <a:pPr algn="l"/>
            <a:r>
              <a:rPr lang="en-US" sz="2000">
                <a:latin typeface="Times New Roman" panose="02020603050405020304" pitchFamily="18" charset="0"/>
                <a:cs typeface="Times New Roman" panose="02020603050405020304" pitchFamily="18" charset="0"/>
              </a:rPr>
              <a:t>Hệ thống đề xuất phim</a:t>
            </a:r>
            <a:endParaRPr lang="en-US" sz="2000">
              <a:latin typeface="Times New Roman" panose="02020603050405020304" pitchFamily="18" charset="0"/>
              <a:cs typeface="Times New Roman" panose="02020603050405020304" pitchFamily="18" charset="0"/>
            </a:endParaRPr>
          </a:p>
        </p:txBody>
      </p:sp>
      <p:cxnSp>
        <p:nvCxnSpPr>
          <p:cNvPr id="16" name="Straight Arrow Connector 15"/>
          <p:cNvCxnSpPr>
            <a:stCxn id="3" idx="3"/>
            <a:endCxn id="7" idx="1"/>
          </p:cNvCxnSpPr>
          <p:nvPr/>
        </p:nvCxnSpPr>
        <p:spPr>
          <a:xfrm flipV="1">
            <a:off x="4709160" y="1972945"/>
            <a:ext cx="1195705" cy="25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Straight Arrow Connector 16"/>
          <p:cNvCxnSpPr>
            <a:stCxn id="6" idx="2"/>
            <a:endCxn id="8" idx="0"/>
          </p:cNvCxnSpPr>
          <p:nvPr/>
        </p:nvCxnSpPr>
        <p:spPr>
          <a:xfrm>
            <a:off x="6989445" y="2583180"/>
            <a:ext cx="0" cy="17018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Straight Arrow Connector 17"/>
          <p:cNvCxnSpPr>
            <a:stCxn id="9" idx="3"/>
            <a:endCxn id="12" idx="1"/>
          </p:cNvCxnSpPr>
          <p:nvPr/>
        </p:nvCxnSpPr>
        <p:spPr>
          <a:xfrm>
            <a:off x="8152765" y="4890770"/>
            <a:ext cx="1024890" cy="19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Thu thập dữ liệu</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33832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IMDb là một trong những trang web hàng đầu và phổ biến nhất trên thế giới về cơ sở dữ liệu phim.</a:t>
            </a:r>
            <a:endParaRPr lang="en-US" altLang="en-GB" sz="2500" dirty="0">
              <a:latin typeface="Times New Roman" panose="02020603050405020304" pitchFamily="18" charset="0"/>
              <a:cs typeface="Times New Roman" panose="02020603050405020304" pitchFamily="18" charset="0"/>
            </a:endParaRPr>
          </a:p>
          <a:p>
            <a:pPr marL="0" indent="0">
              <a:buNone/>
            </a:pPr>
            <a:endParaRPr lang="en-US" altLang="en-GB" sz="2140" dirty="0">
              <a:latin typeface="Times New Roman" panose="02020603050405020304" pitchFamily="18" charset="0"/>
              <a:cs typeface="Times New Roman" panose="02020603050405020304" pitchFamily="18" charset="0"/>
            </a:endParaRPr>
          </a:p>
          <a:p>
            <a:endParaRPr lang="en-GB" sz="2500" dirty="0">
              <a:latin typeface="Times New Roman" panose="02020603050405020304" pitchFamily="18" charset="0"/>
              <a:cs typeface="Times New Roman" panose="02020603050405020304" pitchFamily="18" charset="0"/>
            </a:endParaRPr>
          </a:p>
          <a:p>
            <a:pPr marL="0" indent="0" algn="just">
              <a:buNone/>
            </a:pPr>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17</a:t>
            </a:r>
            <a:endParaRPr lang="en-US"/>
          </a:p>
        </p:txBody>
      </p:sp>
      <p:sp>
        <p:nvSpPr>
          <p:cNvPr id="4" name="Rectangles 3"/>
          <p:cNvSpPr/>
          <p:nvPr/>
        </p:nvSpPr>
        <p:spPr>
          <a:xfrm>
            <a:off x="2419350" y="2971800"/>
            <a:ext cx="2470785" cy="91440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5" name="Text Box 4"/>
          <p:cNvSpPr txBox="1"/>
          <p:nvPr/>
        </p:nvSpPr>
        <p:spPr>
          <a:xfrm>
            <a:off x="2529840" y="3106420"/>
            <a:ext cx="2509520"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Xem mã nguồn HTML của web IMDb</a:t>
            </a:r>
            <a:endParaRPr lang="en-US">
              <a:latin typeface="Times New Roman" panose="02020603050405020304" pitchFamily="18" charset="0"/>
              <a:cs typeface="Times New Roman" panose="02020603050405020304" pitchFamily="18" charset="0"/>
            </a:endParaRPr>
          </a:p>
        </p:txBody>
      </p:sp>
      <p:sp>
        <p:nvSpPr>
          <p:cNvPr id="7" name="Rectangles 6"/>
          <p:cNvSpPr/>
          <p:nvPr/>
        </p:nvSpPr>
        <p:spPr>
          <a:xfrm>
            <a:off x="5385435" y="2971800"/>
            <a:ext cx="2470785" cy="91440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8" name="Text Box 7"/>
          <p:cNvSpPr txBox="1"/>
          <p:nvPr/>
        </p:nvSpPr>
        <p:spPr>
          <a:xfrm>
            <a:off x="5596255" y="3106420"/>
            <a:ext cx="2049145"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Cài đặt thư viện BeautifulSoup</a:t>
            </a:r>
            <a:endParaRPr lang="en-US">
              <a:latin typeface="Times New Roman" panose="02020603050405020304" pitchFamily="18" charset="0"/>
              <a:cs typeface="Times New Roman" panose="02020603050405020304" pitchFamily="18" charset="0"/>
            </a:endParaRPr>
          </a:p>
        </p:txBody>
      </p:sp>
      <p:sp>
        <p:nvSpPr>
          <p:cNvPr id="9" name="Rectangles 8"/>
          <p:cNvSpPr/>
          <p:nvPr/>
        </p:nvSpPr>
        <p:spPr>
          <a:xfrm>
            <a:off x="8481060" y="2971800"/>
            <a:ext cx="2470785" cy="91440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0" name="Text Box 9"/>
          <p:cNvSpPr txBox="1"/>
          <p:nvPr/>
        </p:nvSpPr>
        <p:spPr>
          <a:xfrm>
            <a:off x="8691880" y="3106420"/>
            <a:ext cx="2049145"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Viết và chạy code thu thập data</a:t>
            </a:r>
            <a:endParaRPr lang="en-US">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4964430" y="3429000"/>
            <a:ext cx="346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p:nvPr/>
        </p:nvCxnSpPr>
        <p:spPr>
          <a:xfrm>
            <a:off x="8032115" y="3429000"/>
            <a:ext cx="346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Thu thập dữ liệu</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18</a:t>
            </a:r>
            <a:endParaRPr lang="en-US"/>
          </a:p>
        </p:txBody>
      </p:sp>
      <p:graphicFrame>
        <p:nvGraphicFramePr>
          <p:cNvPr id="8" name="Object 7"/>
          <p:cNvGraphicFramePr/>
          <p:nvPr/>
        </p:nvGraphicFramePr>
        <p:xfrm>
          <a:off x="1311275" y="1286510"/>
          <a:ext cx="10672445" cy="5196840"/>
        </p:xfrm>
        <a:graphic>
          <a:graphicData uri="http://schemas.openxmlformats.org/presentationml/2006/ole">
            <mc:AlternateContent xmlns:mc="http://schemas.openxmlformats.org/markup-compatibility/2006">
              <mc:Choice xmlns:v="urn:schemas-microsoft-com:vml" Requires="v">
                <p:oleObj spid="_x0000_s9" name="" r:id="rId1" imgW="7421880" imgH="7679055" progId="Paint.Picture">
                  <p:embed/>
                </p:oleObj>
              </mc:Choice>
              <mc:Fallback>
                <p:oleObj name="" r:id="rId1" imgW="7421880" imgH="7679055" progId="Paint.Picture">
                  <p:embed/>
                  <p:pic>
                    <p:nvPicPr>
                      <p:cNvPr id="0" name="Picture 8"/>
                      <p:cNvPicPr/>
                      <p:nvPr/>
                    </p:nvPicPr>
                    <p:blipFill>
                      <a:blip r:embed="rId2"/>
                      <a:stretch>
                        <a:fillRect/>
                      </a:stretch>
                    </p:blipFill>
                    <p:spPr>
                      <a:xfrm>
                        <a:off x="1311275" y="1286510"/>
                        <a:ext cx="10672445" cy="51968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Tìm hiểu lý thuyết các phương pháp</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Thu thập dữ liệu</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19</a:t>
            </a:r>
            <a:endParaRPr lang="en-US"/>
          </a:p>
        </p:txBody>
      </p:sp>
      <p:pic>
        <p:nvPicPr>
          <p:cNvPr id="3" name="Picture 2"/>
          <p:cNvPicPr>
            <a:picLocks noChangeAspect="1"/>
          </p:cNvPicPr>
          <p:nvPr/>
        </p:nvPicPr>
        <p:blipFill>
          <a:blip r:embed="rId1"/>
          <a:stretch>
            <a:fillRect/>
          </a:stretch>
        </p:blipFill>
        <p:spPr>
          <a:xfrm>
            <a:off x="743585" y="1360170"/>
            <a:ext cx="10704830" cy="5078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Tiền xử lý dữ liệu</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744085"/>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Do dữ liệu thu thập được trên website IMDb chưa được đồng nhất nên cần phải thực hiện tiền xử lý dữ liệu.</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Dữ liệu sau khi thu thập được chứa thông tin của hơn 5200 bộ phim:</a:t>
            </a:r>
            <a:endParaRPr lang="en-US" altLang="en-GB"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20</a:t>
            </a:r>
            <a:endParaRPr lang="en-US"/>
          </a:p>
        </p:txBody>
      </p:sp>
      <p:graphicFrame>
        <p:nvGraphicFramePr>
          <p:cNvPr id="4" name="Table 3"/>
          <p:cNvGraphicFramePr/>
          <p:nvPr/>
        </p:nvGraphicFramePr>
        <p:xfrm>
          <a:off x="2503805" y="3010535"/>
          <a:ext cx="8533130" cy="2362200"/>
        </p:xfrm>
        <a:graphic>
          <a:graphicData uri="http://schemas.openxmlformats.org/drawingml/2006/table">
            <a:tbl>
              <a:tblPr firstRow="1" bandRow="1">
                <a:tableStyleId>{5C22544A-7EE6-4342-B048-85BDC9FD1C3A}</a:tableStyleId>
              </a:tblPr>
              <a:tblGrid>
                <a:gridCol w="4266565"/>
                <a:gridCol w="4266565"/>
              </a:tblGrid>
              <a:tr h="427990">
                <a:tc>
                  <a:txBody>
                    <a:bodyPr/>
                    <a:p>
                      <a:pPr marL="0" lvl="1">
                        <a:buNone/>
                      </a:pPr>
                      <a:r>
                        <a:rPr lang="en-US" altLang="en-GB" sz="2500" b="0" dirty="0">
                          <a:solidFill>
                            <a:schemeClr val="tx1"/>
                          </a:solidFill>
                          <a:latin typeface="Times New Roman" panose="02020603050405020304" pitchFamily="18" charset="0"/>
                          <a:cs typeface="Times New Roman" panose="02020603050405020304" pitchFamily="18" charset="0"/>
                          <a:sym typeface="+mn-ea"/>
                        </a:rPr>
                        <a:t>Title: Tên phim</a:t>
                      </a:r>
                      <a:endParaRPr lang="en-US" altLang="en-GB" sz="2500" b="0" dirty="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Director: Đạo diễn</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r h="381000">
                <a:tc>
                  <a:txBody>
                    <a:bodyPr/>
                    <a:p>
                      <a:pPr>
                        <a:buNone/>
                      </a:pPr>
                      <a:r>
                        <a:rPr lang="en-US" sz="2500" b="0">
                          <a:solidFill>
                            <a:schemeClr val="tx1"/>
                          </a:solidFill>
                          <a:latin typeface="Times New Roman" panose="02020603050405020304" pitchFamily="18" charset="0"/>
                          <a:cs typeface="Times New Roman" panose="02020603050405020304" pitchFamily="18" charset="0"/>
                        </a:rPr>
                        <a:t>Runtime: Thời lượng phim</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Stars: Diễn viên chính</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r h="381000">
                <a:tc>
                  <a:txBody>
                    <a:bodyPr/>
                    <a:p>
                      <a:pPr>
                        <a:buNone/>
                      </a:pPr>
                      <a:r>
                        <a:rPr lang="en-US" sz="2500" b="0">
                          <a:solidFill>
                            <a:schemeClr val="tx1"/>
                          </a:solidFill>
                          <a:latin typeface="Times New Roman" panose="02020603050405020304" pitchFamily="18" charset="0"/>
                          <a:cs typeface="Times New Roman" panose="02020603050405020304" pitchFamily="18" charset="0"/>
                        </a:rPr>
                        <a:t>Genre: Thể loại</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Year: Năm phát hành</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r h="381000">
                <a:tc>
                  <a:txBody>
                    <a:bodyPr/>
                    <a:p>
                      <a:pPr>
                        <a:buNone/>
                      </a:pPr>
                      <a:r>
                        <a:rPr lang="en-US" sz="2500" b="0">
                          <a:solidFill>
                            <a:schemeClr val="tx1"/>
                          </a:solidFill>
                          <a:latin typeface="Times New Roman" panose="02020603050405020304" pitchFamily="18" charset="0"/>
                          <a:cs typeface="Times New Roman" panose="02020603050405020304" pitchFamily="18" charset="0"/>
                        </a:rPr>
                        <a:t>Rating: Điểm đánh giá</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Img_link: Poster của phim</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r h="381000">
                <a:tc>
                  <a:txBody>
                    <a:bodyPr/>
                    <a:p>
                      <a:pPr>
                        <a:buNone/>
                      </a:pPr>
                      <a:r>
                        <a:rPr lang="en-US" sz="2500" b="0">
                          <a:solidFill>
                            <a:schemeClr val="tx1"/>
                          </a:solidFill>
                          <a:latin typeface="Times New Roman" panose="02020603050405020304" pitchFamily="18" charset="0"/>
                          <a:cs typeface="Times New Roman" panose="02020603050405020304" pitchFamily="18" charset="0"/>
                        </a:rPr>
                        <a:t>Description: Mô tả phim</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Votes: Số lượng bình chọn</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Tiền xử lý dữ liệu</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21</a:t>
            </a:r>
            <a:endParaRPr lang="en-US"/>
          </a:p>
        </p:txBody>
      </p:sp>
      <p:pic>
        <p:nvPicPr>
          <p:cNvPr id="5" name="Picture 4"/>
          <p:cNvPicPr>
            <a:picLocks noChangeAspect="1"/>
          </p:cNvPicPr>
          <p:nvPr/>
        </p:nvPicPr>
        <p:blipFill>
          <a:blip r:embed="rId1"/>
          <a:stretch>
            <a:fillRect/>
          </a:stretch>
        </p:blipFill>
        <p:spPr>
          <a:xfrm>
            <a:off x="447675" y="1891665"/>
            <a:ext cx="11296650" cy="4732655"/>
          </a:xfrm>
          <a:prstGeom prst="rect">
            <a:avLst/>
          </a:prstGeom>
        </p:spPr>
      </p:pic>
      <p:sp>
        <p:nvSpPr>
          <p:cNvPr id="7" name="Text Box 6"/>
          <p:cNvSpPr txBox="1"/>
          <p:nvPr/>
        </p:nvSpPr>
        <p:spPr>
          <a:xfrm>
            <a:off x="1863090" y="1286510"/>
            <a:ext cx="4064000" cy="475615"/>
          </a:xfrm>
          <a:prstGeom prst="rect">
            <a:avLst/>
          </a:prstGeom>
          <a:noFill/>
        </p:spPr>
        <p:txBody>
          <a:bodyPr wrap="square" rtlCol="0">
            <a:spAutoFit/>
          </a:bodyPr>
          <a:p>
            <a:r>
              <a:rPr lang="en-US" sz="2500">
                <a:latin typeface="Times New Roman" panose="02020603050405020304" pitchFamily="18" charset="0"/>
                <a:cs typeface="Times New Roman" panose="02020603050405020304" pitchFamily="18" charset="0"/>
              </a:rPr>
              <a:t>Dữ liệu trước khi tiền xử lý</a:t>
            </a:r>
            <a:endParaRPr lang="en-US" sz="25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Tiền xử lý dữ liệu</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22</a:t>
            </a:r>
            <a:endParaRPr lang="en-US"/>
          </a:p>
        </p:txBody>
      </p:sp>
      <p:sp>
        <p:nvSpPr>
          <p:cNvPr id="7" name="Text Box 6"/>
          <p:cNvSpPr txBox="1"/>
          <p:nvPr/>
        </p:nvSpPr>
        <p:spPr>
          <a:xfrm>
            <a:off x="1863090" y="1153160"/>
            <a:ext cx="4064000" cy="475615"/>
          </a:xfrm>
          <a:prstGeom prst="rect">
            <a:avLst/>
          </a:prstGeom>
          <a:noFill/>
        </p:spPr>
        <p:txBody>
          <a:bodyPr wrap="square" rtlCol="0">
            <a:spAutoFit/>
          </a:bodyPr>
          <a:p>
            <a:r>
              <a:rPr lang="en-US" sz="2500">
                <a:latin typeface="Times New Roman" panose="02020603050405020304" pitchFamily="18" charset="0"/>
                <a:cs typeface="Times New Roman" panose="02020603050405020304" pitchFamily="18" charset="0"/>
              </a:rPr>
              <a:t>Dữ liệu sau khi tiền xử lý</a:t>
            </a:r>
            <a:endParaRPr lang="en-US" sz="25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141730" y="1762125"/>
            <a:ext cx="9908540" cy="5009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Phương pháp lọc dựa trên nội dung</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23</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Xác định cảm xúc của mô tả phim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29260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Để có thể cung cấp cho người dùng một đề xuất hợp lý nhất, nhóm thực hiện việc xác định cảm xúc của mô tả của phim.</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sym typeface="+mn-ea"/>
              </a:rPr>
              <a:t>Phương pháp thực hiện:</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sym typeface="+mn-ea"/>
              </a:rPr>
              <a:t>Sử dụng SentimentIntensityAnalyzer từ thư viện nltk để xác định cảm xúc của mô tả phim.</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sym typeface="+mn-ea"/>
              </a:rPr>
              <a:t>Phân loại cảm xúc thành tích cực, trung bình, hoặc tiêu cực.</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Mục đích: </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So sánh cảm xúc của phim với điểm đánh giá.</a:t>
            </a: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24</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Xác định cảm xúc của mô tả phim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29260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Hàm thực hiện xác định cảm xúc của mô tả phim</a:t>
            </a:r>
            <a:endParaRPr lang="en-US" altLang="en-GB" sz="2500" dirty="0">
              <a:latin typeface="Times New Roman" panose="02020603050405020304" pitchFamily="18" charset="0"/>
              <a:cs typeface="Times New Roman" panose="02020603050405020304" pitchFamily="18" charset="0"/>
            </a:endParaRPr>
          </a:p>
          <a:p>
            <a:pPr marL="0" indent="0">
              <a:buNone/>
            </a:pP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25</a:t>
            </a:r>
            <a:endParaRPr lang="en-US"/>
          </a:p>
        </p:txBody>
      </p:sp>
      <p:pic>
        <p:nvPicPr>
          <p:cNvPr id="4" name="Picture 4"/>
          <p:cNvPicPr>
            <a:picLocks noChangeAspect="1"/>
          </p:cNvPicPr>
          <p:nvPr/>
        </p:nvPicPr>
        <p:blipFill>
          <a:blip r:embed="rId1"/>
          <a:stretch>
            <a:fillRect/>
          </a:stretch>
        </p:blipFill>
        <p:spPr>
          <a:xfrm>
            <a:off x="2658745" y="1995805"/>
            <a:ext cx="8218170" cy="42214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Xây dựng hệ thống đề xuất phim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292600"/>
          </a:xfrm>
        </p:spPr>
        <p:txBody>
          <a:bodyPr>
            <a:noAutofit/>
          </a:bodyPr>
          <a:lstStyle/>
          <a:p>
            <a:r>
              <a:rPr lang="en-GB" sz="2500" dirty="0">
                <a:latin typeface="Times New Roman" panose="02020603050405020304" pitchFamily="18" charset="0"/>
                <a:cs typeface="Times New Roman" panose="02020603050405020304" pitchFamily="18" charset="0"/>
              </a:rPr>
              <a:t>Để có thể đưa ra các phim có sự tương đồng cao và phù hợp với người dùng nhất thì nhóm chỉ sử dụng các thông tin: Title, Genre</a:t>
            </a:r>
            <a:r>
              <a:rPr lang="en-US" altLang="en-GB" sz="2500" dirty="0">
                <a:latin typeface="Times New Roman" panose="02020603050405020304" pitchFamily="18" charset="0"/>
                <a:cs typeface="Times New Roman" panose="02020603050405020304" pitchFamily="18" charset="0"/>
              </a:rPr>
              <a:t>1</a:t>
            </a:r>
            <a:r>
              <a:rPr lang="en-GB" sz="2500" dirty="0">
                <a:latin typeface="Times New Roman" panose="02020603050405020304" pitchFamily="18" charset="0"/>
                <a:cs typeface="Times New Roman" panose="02020603050405020304" pitchFamily="18" charset="0"/>
              </a:rPr>
              <a:t>, Genre2, Genre3, Stars1, Stars2, Stars3, Description. </a:t>
            </a:r>
            <a:endParaRPr 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Trong hệ thống đề xuất này, có ba chức năng chính:</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Thứ nhất: Đề xuất phim dựa vào phim người dùng chọn có trong bộ data.</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Thứ hai: Đề xuất phim dựa vào nội dung hoặc một đoạn văn bản người dùng nhập vào.</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Thứ ba: Đề xuất phim cho user mới sử dụng SVD </a:t>
            </a: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26</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Xây dựng hệ thống đề xuất phim</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27</a:t>
            </a:r>
            <a:endParaRPr lang="en-US"/>
          </a:p>
        </p:txBody>
      </p:sp>
      <p:sp>
        <p:nvSpPr>
          <p:cNvPr id="4" name="Rectangles 3"/>
          <p:cNvSpPr/>
          <p:nvPr/>
        </p:nvSpPr>
        <p:spPr>
          <a:xfrm>
            <a:off x="2100580" y="3261360"/>
            <a:ext cx="2378710" cy="98615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5" name="Text Box 4"/>
          <p:cNvSpPr txBox="1"/>
          <p:nvPr/>
        </p:nvSpPr>
        <p:spPr>
          <a:xfrm>
            <a:off x="2301240" y="3302000"/>
            <a:ext cx="2113915" cy="101473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Lấy thông tin phim người dùng chọn</a:t>
            </a:r>
            <a:endParaRPr lang="en-US" sz="2000">
              <a:latin typeface="Times New Roman" panose="02020603050405020304" pitchFamily="18" charset="0"/>
              <a:cs typeface="Times New Roman" panose="02020603050405020304" pitchFamily="18" charset="0"/>
            </a:endParaRPr>
          </a:p>
        </p:txBody>
      </p:sp>
      <p:sp>
        <p:nvSpPr>
          <p:cNvPr id="7" name="Rectangles 6"/>
          <p:cNvSpPr/>
          <p:nvPr/>
        </p:nvSpPr>
        <p:spPr>
          <a:xfrm>
            <a:off x="2100580" y="4858385"/>
            <a:ext cx="2378710" cy="98615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8" name="Text Box 7"/>
          <p:cNvSpPr txBox="1"/>
          <p:nvPr/>
        </p:nvSpPr>
        <p:spPr>
          <a:xfrm>
            <a:off x="2301240" y="4926330"/>
            <a:ext cx="1977390" cy="70675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Lấy thông tin người dùng nhập</a:t>
            </a:r>
            <a:endParaRPr lang="en-US" sz="2000">
              <a:latin typeface="Times New Roman" panose="02020603050405020304" pitchFamily="18" charset="0"/>
              <a:cs typeface="Times New Roman" panose="02020603050405020304" pitchFamily="18" charset="0"/>
            </a:endParaRPr>
          </a:p>
        </p:txBody>
      </p:sp>
      <p:sp>
        <p:nvSpPr>
          <p:cNvPr id="9" name="Rectangles 8"/>
          <p:cNvSpPr/>
          <p:nvPr/>
        </p:nvSpPr>
        <p:spPr>
          <a:xfrm>
            <a:off x="8646160" y="1112520"/>
            <a:ext cx="2378710" cy="98615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0" name="Text Box 9"/>
          <p:cNvSpPr txBox="1"/>
          <p:nvPr/>
        </p:nvSpPr>
        <p:spPr>
          <a:xfrm>
            <a:off x="8846820" y="1153160"/>
            <a:ext cx="2113915" cy="70675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Dữ liệu về 5200 Movies</a:t>
            </a:r>
            <a:endParaRPr lang="en-US" sz="2000">
              <a:latin typeface="Times New Roman" panose="02020603050405020304" pitchFamily="18" charset="0"/>
              <a:cs typeface="Times New Roman" panose="02020603050405020304" pitchFamily="18" charset="0"/>
            </a:endParaRPr>
          </a:p>
        </p:txBody>
      </p:sp>
      <p:sp>
        <p:nvSpPr>
          <p:cNvPr id="13" name="Rectangles 12"/>
          <p:cNvSpPr/>
          <p:nvPr/>
        </p:nvSpPr>
        <p:spPr>
          <a:xfrm>
            <a:off x="5570220" y="4316730"/>
            <a:ext cx="1383665" cy="43942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4" name="Text Box 13"/>
          <p:cNvSpPr txBox="1"/>
          <p:nvPr/>
        </p:nvSpPr>
        <p:spPr>
          <a:xfrm>
            <a:off x="5770880" y="4357370"/>
            <a:ext cx="118300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TF-IDF</a:t>
            </a:r>
            <a:endParaRPr lang="en-US" sz="2000">
              <a:latin typeface="Times New Roman" panose="02020603050405020304" pitchFamily="18" charset="0"/>
              <a:cs typeface="Times New Roman" panose="02020603050405020304" pitchFamily="18" charset="0"/>
            </a:endParaRPr>
          </a:p>
        </p:txBody>
      </p:sp>
      <p:sp>
        <p:nvSpPr>
          <p:cNvPr id="15" name="Rectangles 14"/>
          <p:cNvSpPr/>
          <p:nvPr/>
        </p:nvSpPr>
        <p:spPr>
          <a:xfrm>
            <a:off x="9211945" y="2745740"/>
            <a:ext cx="1383665" cy="43942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6" name="Text Box 15"/>
          <p:cNvSpPr txBox="1"/>
          <p:nvPr/>
        </p:nvSpPr>
        <p:spPr>
          <a:xfrm>
            <a:off x="9412605" y="2786380"/>
            <a:ext cx="118300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TF-IDF</a:t>
            </a:r>
            <a:endParaRPr lang="en-US" sz="2000">
              <a:latin typeface="Times New Roman" panose="02020603050405020304" pitchFamily="18" charset="0"/>
              <a:cs typeface="Times New Roman" panose="02020603050405020304" pitchFamily="18" charset="0"/>
            </a:endParaRPr>
          </a:p>
        </p:txBody>
      </p:sp>
      <p:sp>
        <p:nvSpPr>
          <p:cNvPr id="17" name="Rectangles 16"/>
          <p:cNvSpPr/>
          <p:nvPr/>
        </p:nvSpPr>
        <p:spPr>
          <a:xfrm>
            <a:off x="9211945" y="4316730"/>
            <a:ext cx="1383665" cy="43942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8" name="Text Box 17"/>
          <p:cNvSpPr txBox="1"/>
          <p:nvPr/>
        </p:nvSpPr>
        <p:spPr>
          <a:xfrm>
            <a:off x="9412605" y="4357370"/>
            <a:ext cx="118300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Cosine</a:t>
            </a:r>
            <a:endParaRPr lang="en-US" sz="2000">
              <a:latin typeface="Times New Roman" panose="02020603050405020304" pitchFamily="18" charset="0"/>
              <a:cs typeface="Times New Roman" panose="02020603050405020304" pitchFamily="18" charset="0"/>
            </a:endParaRPr>
          </a:p>
        </p:txBody>
      </p:sp>
      <p:sp>
        <p:nvSpPr>
          <p:cNvPr id="19" name="Rectangles 18"/>
          <p:cNvSpPr/>
          <p:nvPr/>
        </p:nvSpPr>
        <p:spPr>
          <a:xfrm>
            <a:off x="9211945" y="5485130"/>
            <a:ext cx="1881505" cy="101028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20" name="Text Box 19"/>
          <p:cNvSpPr txBox="1"/>
          <p:nvPr/>
        </p:nvSpPr>
        <p:spPr>
          <a:xfrm>
            <a:off x="9412605" y="5525770"/>
            <a:ext cx="1612265" cy="70675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Thông tin các phim đề xuất</a:t>
            </a:r>
            <a:endParaRPr lang="en-US" sz="2000">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4500245" y="3880485"/>
            <a:ext cx="1069975" cy="6559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Straight Arrow Connector 21"/>
          <p:cNvCxnSpPr/>
          <p:nvPr/>
        </p:nvCxnSpPr>
        <p:spPr>
          <a:xfrm flipV="1">
            <a:off x="4479290" y="4576445"/>
            <a:ext cx="1083310" cy="7512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Straight Arrow Connector 22"/>
          <p:cNvCxnSpPr>
            <a:stCxn id="14" idx="3"/>
            <a:endCxn id="17" idx="1"/>
          </p:cNvCxnSpPr>
          <p:nvPr/>
        </p:nvCxnSpPr>
        <p:spPr>
          <a:xfrm flipV="1">
            <a:off x="6953885" y="4536440"/>
            <a:ext cx="2258060" cy="203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Straight Arrow Connector 24"/>
          <p:cNvCxnSpPr>
            <a:stCxn id="9" idx="2"/>
            <a:endCxn id="16" idx="0"/>
          </p:cNvCxnSpPr>
          <p:nvPr/>
        </p:nvCxnSpPr>
        <p:spPr>
          <a:xfrm>
            <a:off x="9835515" y="2098675"/>
            <a:ext cx="168910" cy="6877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Straight Arrow Connector 25"/>
          <p:cNvCxnSpPr>
            <a:stCxn id="16" idx="2"/>
          </p:cNvCxnSpPr>
          <p:nvPr/>
        </p:nvCxnSpPr>
        <p:spPr>
          <a:xfrm flipH="1">
            <a:off x="9962515" y="3185160"/>
            <a:ext cx="41910" cy="11722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Straight Arrow Connector 26"/>
          <p:cNvCxnSpPr>
            <a:stCxn id="18" idx="2"/>
          </p:cNvCxnSpPr>
          <p:nvPr/>
        </p:nvCxnSpPr>
        <p:spPr>
          <a:xfrm flipH="1">
            <a:off x="9962515" y="4756150"/>
            <a:ext cx="41910" cy="7289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Chức năng thứ nhất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149987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Cho phép người dùng chọn một bộ phim có trong data, từ đó sẽ tính mức tương đồng của các thông tin phim đầu vào so với các phim trong data.</a:t>
            </a: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28</a:t>
            </a:r>
            <a:endParaRPr lang="en-US"/>
          </a:p>
        </p:txBody>
      </p:sp>
      <p:pic>
        <p:nvPicPr>
          <p:cNvPr id="4" name="Picture 1"/>
          <p:cNvPicPr>
            <a:picLocks noChangeAspect="1"/>
          </p:cNvPicPr>
          <p:nvPr/>
        </p:nvPicPr>
        <p:blipFill>
          <a:blip r:embed="rId1"/>
          <a:stretch>
            <a:fillRect/>
          </a:stretch>
        </p:blipFill>
        <p:spPr>
          <a:xfrm>
            <a:off x="2779395" y="2786380"/>
            <a:ext cx="7976870" cy="3366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Tìm hiểu lý thuyết các phương pháp</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Chức năng thứ hai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149987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Cho phép người dùng chọn nhập vào một đoạn văn bản, từ đó sẽ so sánh độ tương đồng của dữ liệu nhập đầu vào so với các phim có trong data.</a:t>
            </a: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29</a:t>
            </a:r>
            <a:endParaRPr lang="en-US"/>
          </a:p>
        </p:txBody>
      </p:sp>
      <p:pic>
        <p:nvPicPr>
          <p:cNvPr id="5" name="Picture 3"/>
          <p:cNvPicPr>
            <a:picLocks noChangeAspect="1"/>
          </p:cNvPicPr>
          <p:nvPr/>
        </p:nvPicPr>
        <p:blipFill>
          <a:blip r:embed="rId1"/>
          <a:stretch>
            <a:fillRect/>
          </a:stretch>
        </p:blipFill>
        <p:spPr>
          <a:xfrm>
            <a:off x="2594610" y="3004185"/>
            <a:ext cx="8350885" cy="26600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Chức năng thứ ba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314960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Trong chức năng này, nhóm đã tự sinh data về đánh giá phim của 2000 người dùng, mỗi người dùng đánh giá 70% số lượng phim.</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Tỉ lệ các đánh giá được chiếm tỉ lệ như sau:</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 40% cho điểm đánh giá là 5</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 20% cho điểm đánh giá là 3 và 4</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 10% cho điểm đánh giá 1 và 2</a:t>
            </a: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30</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Chức năng thứ ba</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31</a:t>
            </a:r>
            <a:endParaRPr lang="en-US"/>
          </a:p>
        </p:txBody>
      </p:sp>
      <p:pic>
        <p:nvPicPr>
          <p:cNvPr id="5" name="Picture 4"/>
          <p:cNvPicPr>
            <a:picLocks noChangeAspect="1"/>
          </p:cNvPicPr>
          <p:nvPr/>
        </p:nvPicPr>
        <p:blipFill>
          <a:blip r:embed="rId1"/>
          <a:stretch>
            <a:fillRect/>
          </a:stretch>
        </p:blipFill>
        <p:spPr>
          <a:xfrm>
            <a:off x="3924935" y="1286510"/>
            <a:ext cx="5690870" cy="5137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Phương pháp lọc dựa trên nội dung</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Demo hệ thống</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32</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Giao diện chạy trên web</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33</a:t>
            </a:r>
            <a:endParaRPr lang="en-US"/>
          </a:p>
        </p:txBody>
      </p:sp>
      <p:pic>
        <p:nvPicPr>
          <p:cNvPr id="4" name="Picture 5"/>
          <p:cNvPicPr>
            <a:picLocks noChangeAspect="1"/>
          </p:cNvPicPr>
          <p:nvPr/>
        </p:nvPicPr>
        <p:blipFill>
          <a:blip r:embed="rId1"/>
          <a:stretch>
            <a:fillRect/>
          </a:stretch>
        </p:blipFill>
        <p:spPr>
          <a:xfrm>
            <a:off x="1731645" y="1388110"/>
            <a:ext cx="9966325" cy="48234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33832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b="1" dirty="0">
                <a:latin typeface="Times New Roman" panose="02020603050405020304" pitchFamily="18" charset="0"/>
                <a:cs typeface="Times New Roman" panose="02020603050405020304" pitchFamily="18" charset="0"/>
              </a:rPr>
              <a:t>Lý do chọn đề tài:</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 Hệ thống đề xuất phim đóng vai trò quan trọng trong việc cung cấp trải nghiệm tốt hơn.</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 Các phương pháp đề xuất ngẫu nhiên như trước không đem lại hiệu quả nhiều.</a:t>
            </a:r>
            <a:endParaRPr 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a:t>
            </a:r>
            <a:r>
              <a:rPr lang="en-US" altLang="en-GB" sz="2500" b="1" dirty="0">
                <a:latin typeface="Times New Roman" panose="02020603050405020304" pitchFamily="18" charset="0"/>
                <a:cs typeface="Times New Roman" panose="02020603050405020304" pitchFamily="18" charset="0"/>
              </a:rPr>
              <a:t>Đối tượng và phạm vi nghiên cứu:</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 Nghiên cứu tập trung dựa trên bộ dữ liệu chứa thông tin về các bộ phim được nhóm thu thập tại website IMDb.</a:t>
            </a:r>
            <a:endParaRPr lang="en-GB" sz="2500" dirty="0">
              <a:latin typeface="Times New Roman" panose="02020603050405020304" pitchFamily="18" charset="0"/>
              <a:cs typeface="Times New Roman" panose="02020603050405020304" pitchFamily="18" charset="0"/>
            </a:endParaRPr>
          </a:p>
          <a:p>
            <a:endParaRPr lang="en-GB"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Tìm hiểu lý thuyết các phương pháp</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Phương pháp lọc dựa trên nội dung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33832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Lọc dựa trên nội dung một trong những kỹ thuật phổ biến trong hệ thống đề xuất.</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Kỹ thuật này dựa vào các đặc trưng và thông tin của các mục được đề xuất, chẳng hạn như mô tả, thể loại, diễn viên của phim hoặc từ khóa, nội dung của bài viết.</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Cách hoạt động: </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Sử dụng TF-IDF chuyển đặc trưng về dạng vector số.</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Tính độ đo Cosine của đầu vào so với dữ liệu.</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Chọn ra các phần tử có giá trị Cosine lớn nhất.</a:t>
            </a:r>
            <a:endParaRPr lang="en-US" altLang="en-GB" sz="2500" dirty="0">
              <a:latin typeface="Times New Roman" panose="02020603050405020304" pitchFamily="18" charset="0"/>
              <a:cs typeface="Times New Roman" panose="02020603050405020304" pitchFamily="18" charset="0"/>
            </a:endParaRPr>
          </a:p>
          <a:p>
            <a:pPr lvl="1"/>
            <a:endParaRPr lang="en-US" altLang="en-GB" sz="2500" dirty="0">
              <a:latin typeface="Times New Roman" panose="02020603050405020304" pitchFamily="18" charset="0"/>
              <a:cs typeface="Times New Roman" panose="02020603050405020304" pitchFamily="18" charset="0"/>
            </a:endParaRPr>
          </a:p>
          <a:p>
            <a:endParaRPr lang="en-GB"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5</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Kỹ thuật TF-IDF</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32000" y="1286510"/>
                <a:ext cx="9472295" cy="530860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TF-IDF là một kỹ thuật phổ biến trong lĩnh vực xử lý ngôn ngữ tự nhiên và khai thác dữ liệu văn bản.</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Có nhiệm vụ chuyển đổi văn bản thành vector số.</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TF-IDF được chia làm 2 thành phần chính: </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TF: đo lường tần suất xuất hiện của một từ trong một tài liệu cụ thể.</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IDF: đo lường tầm quan trọng của một từ trong toàn bộ tập hợp tài liệu.</a:t>
                </a:r>
                <a:endParaRPr lang="en-US" altLang="en-GB" sz="2500" dirty="0">
                  <a:latin typeface="Times New Roman" panose="02020603050405020304" pitchFamily="18" charset="0"/>
                  <a:cs typeface="Times New Roman" panose="02020603050405020304" pitchFamily="18" charset="0"/>
                </a:endParaRPr>
              </a:p>
              <a:p>
                <a:pPr marL="457200" lvl="1" indent="0">
                  <a:buNone/>
                </a:pPr>
                <a:endParaRPr lang="en-US" altLang="en-GB"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sz="2000" i="1" dirty="0">
                          <a:latin typeface="Cambria Math" panose="02040503050406030204" charset="0"/>
                          <a:cs typeface="Cambria Math" panose="02040503050406030204" charset="0"/>
                        </a:rPr>
                        <m:t>𝑇𝐹</m:t>
                      </m:r>
                      <m:r>
                        <a:rPr lang="en-US" sz="2000" i="1" dirty="0">
                          <a:latin typeface="Cambria Math" panose="02040503050406030204" charset="0"/>
                          <a:cs typeface="Cambria Math" panose="02040503050406030204" charset="0"/>
                        </a:rPr>
                        <m:t>(</m:t>
                      </m:r>
                      <m:r>
                        <a:rPr lang="en-US" sz="2000" i="1" dirty="0">
                          <a:latin typeface="Cambria Math" panose="02040503050406030204" charset="0"/>
                          <a:cs typeface="Cambria Math" panose="02040503050406030204" charset="0"/>
                        </a:rPr>
                        <m:t>𝑖</m:t>
                      </m:r>
                      <m:r>
                        <a:rPr lang="en-US" sz="2000" i="1" dirty="0">
                          <a:latin typeface="Cambria Math" panose="02040503050406030204" charset="0"/>
                          <a:cs typeface="Cambria Math" panose="02040503050406030204" charset="0"/>
                        </a:rPr>
                        <m:t>,</m:t>
                      </m:r>
                      <m:r>
                        <a:rPr lang="en-US" sz="2000" i="1" dirty="0">
                          <a:latin typeface="Cambria Math" panose="02040503050406030204" charset="0"/>
                          <a:cs typeface="Cambria Math" panose="02040503050406030204" charset="0"/>
                        </a:rPr>
                        <m:t>𝑑</m:t>
                      </m:r>
                      <m:r>
                        <a:rPr lang="en-US" sz="2000" i="1" dirty="0">
                          <a:latin typeface="Cambria Math" panose="02040503050406030204" charset="0"/>
                          <a:cs typeface="Cambria Math" panose="02040503050406030204" charset="0"/>
                        </a:rPr>
                        <m:t>)= </m:t>
                      </m:r>
                      <m:f>
                        <m:fPr>
                          <m:ctrlPr>
                            <a:rPr lang="en-US" sz="2000" i="1" dirty="0">
                              <a:latin typeface="Cambria Math" panose="02040503050406030204" charset="0"/>
                              <a:cs typeface="Cambria Math" panose="02040503050406030204" charset="0"/>
                            </a:rPr>
                          </m:ctrlPr>
                        </m:fPr>
                        <m:num>
                          <m:r>
                            <a:rPr lang="en-US" sz="2000" i="1" dirty="0">
                              <a:latin typeface="Cambria Math" panose="02040503050406030204" charset="0"/>
                              <a:cs typeface="Cambria Math" panose="02040503050406030204" charset="0"/>
                            </a:rPr>
                            <m:t>𝑠</m:t>
                          </m:r>
                          <m:r>
                            <a:rPr lang="en-US" sz="2000" i="1" dirty="0">
                              <a:latin typeface="Cambria Math" panose="02040503050406030204" charset="0"/>
                              <a:cs typeface="Cambria Math" panose="02040503050406030204" charset="0"/>
                            </a:rPr>
                            <m:t>ố </m:t>
                          </m:r>
                          <m:r>
                            <a:rPr lang="en-US" sz="2000" i="1" dirty="0">
                              <a:latin typeface="Cambria Math" panose="02040503050406030204" charset="0"/>
                              <a:cs typeface="Cambria Math" panose="02040503050406030204" charset="0"/>
                            </a:rPr>
                            <m:t>𝑙</m:t>
                          </m:r>
                          <m:r>
                            <a:rPr lang="en-US" sz="2000" i="1" dirty="0">
                              <a:latin typeface="Cambria Math" panose="02040503050406030204" charset="0"/>
                              <a:cs typeface="Cambria Math" panose="02040503050406030204" charset="0"/>
                            </a:rPr>
                            <m:t>ầ</m:t>
                          </m:r>
                          <m:r>
                            <a:rPr lang="en-US" sz="2000" i="1" dirty="0">
                              <a:latin typeface="Cambria Math" panose="02040503050406030204" charset="0"/>
                              <a:cs typeface="Cambria Math" panose="02040503050406030204" charset="0"/>
                            </a:rPr>
                            <m:t>𝑛</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ừ </m:t>
                          </m:r>
                          <m:r>
                            <a:rPr lang="en-US" sz="2000" i="1" dirty="0">
                              <a:latin typeface="Cambria Math" panose="02040503050406030204" charset="0"/>
                              <a:cs typeface="Cambria Math" panose="02040503050406030204" charset="0"/>
                            </a:rPr>
                            <m:t>𝑑</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𝑥𝑢</m:t>
                          </m:r>
                          <m:r>
                            <a:rPr lang="en-US" sz="2000" i="1" dirty="0">
                              <a:latin typeface="Cambria Math" panose="02040503050406030204" charset="0"/>
                              <a:cs typeface="Cambria Math" panose="02040503050406030204" charset="0"/>
                            </a:rPr>
                            <m:t>ấ</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ℎ𝑖</m:t>
                          </m:r>
                          <m:r>
                            <a:rPr lang="en-US" sz="2000" i="1" dirty="0">
                              <a:latin typeface="Cambria Math" panose="02040503050406030204" charset="0"/>
                              <a:cs typeface="Cambria Math" panose="02040503050406030204" charset="0"/>
                            </a:rPr>
                            <m:t>ệ</m:t>
                          </m:r>
                          <m:r>
                            <a:rPr lang="en-US" sz="2000" i="1" dirty="0">
                              <a:latin typeface="Cambria Math" panose="02040503050406030204" charset="0"/>
                              <a:cs typeface="Cambria Math" panose="02040503050406030204" charset="0"/>
                            </a:rPr>
                            <m:t>𝑛</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𝑡𝑟𝑜𝑛𝑔</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à</m:t>
                          </m:r>
                          <m:r>
                            <a:rPr lang="en-US" sz="2000" i="1" dirty="0">
                              <a:latin typeface="Cambria Math" panose="02040503050406030204" charset="0"/>
                              <a:cs typeface="Cambria Math" panose="02040503050406030204" charset="0"/>
                            </a:rPr>
                            <m:t>𝑖</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𝑙𝑖</m:t>
                          </m:r>
                          <m:r>
                            <a:rPr lang="en-US" sz="2000" i="1" dirty="0">
                              <a:latin typeface="Cambria Math" panose="02040503050406030204" charset="0"/>
                              <a:cs typeface="Cambria Math" panose="02040503050406030204" charset="0"/>
                            </a:rPr>
                            <m:t>ệ</m:t>
                          </m:r>
                          <m:r>
                            <a:rPr lang="en-US" sz="2000" i="1" dirty="0">
                              <a:latin typeface="Cambria Math" panose="02040503050406030204" charset="0"/>
                              <a:cs typeface="Cambria Math" panose="02040503050406030204" charset="0"/>
                            </a:rPr>
                            <m:t>𝑢</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𝑑</m:t>
                          </m:r>
                        </m:num>
                        <m:den>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ổ</m:t>
                          </m:r>
                          <m:r>
                            <a:rPr lang="en-US" sz="2000" i="1" dirty="0">
                              <a:latin typeface="Cambria Math" panose="02040503050406030204" charset="0"/>
                              <a:cs typeface="Cambria Math" panose="02040503050406030204" charset="0"/>
                            </a:rPr>
                            <m:t>𝑛𝑔</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𝑠</m:t>
                          </m:r>
                          <m:r>
                            <a:rPr lang="en-US" sz="2000" i="1" dirty="0">
                              <a:latin typeface="Cambria Math" panose="02040503050406030204" charset="0"/>
                              <a:cs typeface="Cambria Math" panose="02040503050406030204" charset="0"/>
                            </a:rPr>
                            <m:t>ố </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ừ </m:t>
                          </m:r>
                          <m:r>
                            <a:rPr lang="en-US" sz="2000" i="1" dirty="0">
                              <a:latin typeface="Cambria Math" panose="02040503050406030204" charset="0"/>
                              <a:cs typeface="Cambria Math" panose="02040503050406030204" charset="0"/>
                            </a:rPr>
                            <m:t>𝑡𝑟𝑜𝑛𝑔</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à</m:t>
                          </m:r>
                          <m:r>
                            <a:rPr lang="en-US" sz="2000" i="1" dirty="0">
                              <a:latin typeface="Cambria Math" panose="02040503050406030204" charset="0"/>
                              <a:cs typeface="Cambria Math" panose="02040503050406030204" charset="0"/>
                            </a:rPr>
                            <m:t>𝑖</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𝑙𝑖</m:t>
                          </m:r>
                          <m:r>
                            <a:rPr lang="en-US" sz="2000" i="1" dirty="0">
                              <a:latin typeface="Cambria Math" panose="02040503050406030204" charset="0"/>
                              <a:cs typeface="Cambria Math" panose="02040503050406030204" charset="0"/>
                            </a:rPr>
                            <m:t>ệ</m:t>
                          </m:r>
                          <m:r>
                            <a:rPr lang="en-US" sz="2000" i="1" dirty="0">
                              <a:latin typeface="Cambria Math" panose="02040503050406030204" charset="0"/>
                              <a:cs typeface="Cambria Math" panose="02040503050406030204" charset="0"/>
                            </a:rPr>
                            <m:t>𝑢</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𝑑</m:t>
                          </m:r>
                        </m:den>
                      </m:f>
                    </m:oMath>
                  </m:oMathPara>
                </a14:m>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032000" y="1286510"/>
                <a:ext cx="9472295" cy="5308600"/>
              </a:xfrm>
              <a:blipFill rotWithShape="1">
                <a:blip r:embed="rId1"/>
                <a:stretch>
                  <a:fillRect/>
                </a:stretch>
              </a:blipFill>
            </p:spPr>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r>
              <a:rPr lang="en-US"/>
              <a:t>6</a:t>
            </a:r>
            <a:endParaRPr lang="en-US"/>
          </a:p>
        </p:txBody>
      </p:sp>
      <mc:AlternateContent xmlns:mc="http://schemas.openxmlformats.org/markup-compatibility/2006">
        <mc:Choice xmlns:a14="http://schemas.microsoft.com/office/drawing/2010/main" Requires="a14">
          <p:sp>
            <p:nvSpPr>
              <p:cNvPr id="4" name="Text Box 3"/>
              <p:cNvSpPr txBox="1"/>
              <p:nvPr/>
            </p:nvSpPr>
            <p:spPr>
              <a:xfrm>
                <a:off x="8033004" y="4951666"/>
                <a:ext cx="3759835" cy="66865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Cambria Math" panose="02040503050406030204" charset="0"/>
                          <a:cs typeface="Cambria Math" panose="02040503050406030204" charset="0"/>
                        </a:rPr>
                        <m:t>𝐼𝐷𝐹</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𝑙𝑜𝑔</m:t>
                      </m:r>
                      <m:r>
                        <a:rPr lang="en-US" i="1">
                          <a:latin typeface="Cambria Math" panose="02040503050406030204" charset="0"/>
                          <a:cs typeface="Cambria Math" panose="02040503050406030204" charset="0"/>
                        </a:rPr>
                        <m:t>(</m:t>
                      </m:r>
                      <m:f>
                        <m:fPr>
                          <m:ctrlPr>
                            <a:rPr lang="en-US" i="1">
                              <a:latin typeface="Cambria Math" panose="02040503050406030204" charset="0"/>
                              <a:cs typeface="Cambria Math" panose="02040503050406030204" charset="0"/>
                            </a:rPr>
                          </m:ctrlPr>
                        </m:fPr>
                        <m:num>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ổ</m:t>
                          </m:r>
                          <m:r>
                            <a:rPr lang="en-US" i="1">
                              <a:latin typeface="Cambria Math" panose="02040503050406030204" charset="0"/>
                              <a:cs typeface="Cambria Math" panose="02040503050406030204" charset="0"/>
                            </a:rPr>
                            <m:t>𝑛𝑔</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𝑠</m:t>
                          </m:r>
                          <m:r>
                            <a:rPr lang="en-US" i="1">
                              <a:latin typeface="Cambria Math" panose="02040503050406030204" charset="0"/>
                              <a:cs typeface="Cambria Math" panose="02040503050406030204" charset="0"/>
                            </a:rPr>
                            <m:t>ố </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à</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𝑙𝑖</m:t>
                          </m:r>
                          <m:r>
                            <a:rPr lang="en-US" i="1">
                              <a:latin typeface="Cambria Math" panose="02040503050406030204" charset="0"/>
                              <a:cs typeface="Cambria Math" panose="02040503050406030204" charset="0"/>
                            </a:rPr>
                            <m:t>ệ</m:t>
                          </m:r>
                          <m:r>
                            <a:rPr lang="en-US" i="1">
                              <a:latin typeface="Cambria Math" panose="02040503050406030204" charset="0"/>
                              <a:cs typeface="Cambria Math" panose="02040503050406030204" charset="0"/>
                            </a:rPr>
                            <m:t>𝑢</m:t>
                          </m:r>
                        </m:num>
                        <m:den>
                          <m:r>
                            <a:rPr lang="en-US" i="1">
                              <a:latin typeface="Cambria Math" panose="02040503050406030204" charset="0"/>
                              <a:cs typeface="Cambria Math" panose="02040503050406030204" charset="0"/>
                            </a:rPr>
                            <m:t>𝑠</m:t>
                          </m:r>
                          <m:r>
                            <a:rPr lang="en-US" i="1">
                              <a:latin typeface="Cambria Math" panose="02040503050406030204" charset="0"/>
                              <a:cs typeface="Cambria Math" panose="02040503050406030204" charset="0"/>
                            </a:rPr>
                            <m:t>ố </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à</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𝑙𝑖</m:t>
                          </m:r>
                          <m:r>
                            <a:rPr lang="en-US" i="1">
                              <a:latin typeface="Cambria Math" panose="02040503050406030204" charset="0"/>
                              <a:cs typeface="Cambria Math" panose="02040503050406030204" charset="0"/>
                            </a:rPr>
                            <m:t>ệ</m:t>
                          </m:r>
                          <m:r>
                            <a:rPr lang="en-US" i="1">
                              <a:latin typeface="Cambria Math" panose="02040503050406030204" charset="0"/>
                              <a:cs typeface="Cambria Math" panose="02040503050406030204" charset="0"/>
                            </a:rPr>
                            <m:t>𝑢</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𝑐ℎ</m:t>
                          </m:r>
                          <m:r>
                            <a:rPr lang="en-US" i="1">
                              <a:latin typeface="Cambria Math" panose="02040503050406030204" charset="0"/>
                              <a:cs typeface="Cambria Math" panose="02040503050406030204" charset="0"/>
                            </a:rPr>
                            <m:t>ứ</m:t>
                          </m:r>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ừ </m:t>
                          </m:r>
                          <m:r>
                            <a:rPr lang="en-US" i="1">
                              <a:latin typeface="Cambria Math" panose="02040503050406030204" charset="0"/>
                              <a:cs typeface="Cambria Math" panose="02040503050406030204" charset="0"/>
                            </a:rPr>
                            <m:t>𝑡</m:t>
                          </m:r>
                        </m:den>
                      </m:f>
                      <m:r>
                        <a:rPr lang="en-US" i="1">
                          <a:latin typeface="Cambria Math" panose="02040503050406030204" charset="0"/>
                          <a:cs typeface="Cambria Math" panose="02040503050406030204" charset="0"/>
                        </a:rPr>
                        <m:t>)</m:t>
                      </m:r>
                    </m:oMath>
                  </m:oMathPara>
                </a14:m>
                <a:endParaRPr lang="en-US"/>
              </a:p>
            </p:txBody>
          </p:sp>
        </mc:Choice>
        <mc:Fallback>
          <p:sp>
            <p:nvSpPr>
              <p:cNvPr id="4" name="Text Box 3"/>
              <p:cNvSpPr txBox="1">
                <a:spLocks noRot="1" noChangeAspect="1" noMove="1" noResize="1" noEditPoints="1" noAdjustHandles="1" noChangeArrowheads="1" noChangeShapeType="1" noTextEdit="1"/>
              </p:cNvSpPr>
              <p:nvPr/>
            </p:nvSpPr>
            <p:spPr>
              <a:xfrm>
                <a:off x="8033004" y="4951666"/>
                <a:ext cx="3759835" cy="668655"/>
              </a:xfrm>
              <a:prstGeom prst="rect">
                <a:avLst/>
              </a:prstGeom>
              <a:blipFill rotWithShape="1">
                <a:blip r:embed="rId2"/>
                <a:stretch>
                  <a:fillRect l="-7" t="-85" r="7" b="8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Text Box 6"/>
              <p:cNvSpPr txBox="1"/>
              <p:nvPr/>
            </p:nvSpPr>
            <p:spPr>
              <a:xfrm>
                <a:off x="5682234" y="5841301"/>
                <a:ext cx="292354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Cambria Math" panose="02040503050406030204" charset="0"/>
                          <a:cs typeface="Cambria Math" panose="02040503050406030204" charset="0"/>
                        </a:rPr>
                        <m:t>𝑇𝐹𝐼𝐷𝐹</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𝑇𝐹</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𝑑</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𝐼𝐷𝐹</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oMath>
                  </m:oMathPara>
                </a14:m>
                <a:endParaRPr lang="en-US"/>
              </a:p>
            </p:txBody>
          </p:sp>
        </mc:Choice>
        <mc:Fallback>
          <p:sp>
            <p:nvSpPr>
              <p:cNvPr id="7" name="Text Box 6"/>
              <p:cNvSpPr txBox="1">
                <a:spLocks noRot="1" noChangeAspect="1" noMove="1" noResize="1" noEditPoints="1" noAdjustHandles="1" noChangeArrowheads="1" noChangeShapeType="1" noTextEdit="1"/>
              </p:cNvSpPr>
              <p:nvPr/>
            </p:nvSpPr>
            <p:spPr>
              <a:xfrm>
                <a:off x="5682234" y="5841301"/>
                <a:ext cx="2923540" cy="368300"/>
              </a:xfrm>
              <a:prstGeom prst="rect">
                <a:avLst/>
              </a:prstGeom>
              <a:blipFill rotWithShape="1">
                <a:blip r:embed="rId3"/>
                <a:stretch>
                  <a:fillRect l="-9" t="-155" r="9" b="155"/>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Độ đo Cosine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3225165"/>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Cosine đo lường góc giữa hai vector trong không gian đa chiều.</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Giá trị của Cosine nằm trong khoảng từ -1 đến 1:</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Nếu là -1: Hai vector hoàn toàn đối lập nhau</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Nếu là 0: Hai vector không tương quan</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Nếu là 1: Hai vector hoàn toàn giống nhau</a:t>
            </a:r>
            <a:endParaRPr lang="en-US" altLang="en-GB" sz="2500" dirty="0">
              <a:latin typeface="Times New Roman" panose="02020603050405020304" pitchFamily="18" charset="0"/>
              <a:cs typeface="Times New Roman" panose="02020603050405020304" pitchFamily="18" charset="0"/>
            </a:endParaRPr>
          </a:p>
          <a:p>
            <a:pPr lvl="0"/>
            <a:r>
              <a:rPr lang="en-US" altLang="en-GB" sz="2500" dirty="0">
                <a:latin typeface="Times New Roman" panose="02020603050405020304" pitchFamily="18" charset="0"/>
                <a:cs typeface="Times New Roman" panose="02020603050405020304" pitchFamily="18" charset="0"/>
              </a:rPr>
              <a:t> Công thức Cosine:</a:t>
            </a:r>
            <a:endParaRPr lang="en-US" altLang="en-GB" sz="2500" dirty="0">
              <a:latin typeface="Times New Roman" panose="02020603050405020304" pitchFamily="18" charset="0"/>
              <a:cs typeface="Times New Roman" panose="02020603050405020304" pitchFamily="18" charset="0"/>
            </a:endParaRPr>
          </a:p>
          <a:p>
            <a:pPr marL="0" indent="0" algn="just">
              <a:buNone/>
            </a:pPr>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7</a:t>
            </a:r>
            <a:endParaRPr lang="en-US"/>
          </a:p>
        </p:txBody>
      </p:sp>
      <mc:AlternateContent xmlns:mc="http://schemas.openxmlformats.org/markup-compatibility/2006">
        <mc:Choice xmlns:a14="http://schemas.microsoft.com/office/drawing/2010/main" Requires="a14">
          <p:sp>
            <p:nvSpPr>
              <p:cNvPr id="8" name="Text Box 7"/>
              <p:cNvSpPr txBox="1"/>
              <p:nvPr/>
            </p:nvSpPr>
            <p:spPr>
              <a:xfrm>
                <a:off x="4328795" y="4414520"/>
                <a:ext cx="4878070" cy="1104265"/>
              </a:xfrm>
              <a:prstGeom prst="rect">
                <a:avLst/>
              </a:prstGeom>
              <a:noFill/>
            </p:spPr>
            <p:txBody>
              <a:bodyPr wrap="none" rtlCol="0" anchor="t">
                <a:noAutofit/>
              </a:bodyPr>
              <a:p>
                <a:pPr algn="l"/>
                <a14:m>
                  <m:oMathPara xmlns:m="http://schemas.openxmlformats.org/officeDocument/2006/math">
                    <m:oMathParaPr>
                      <m:jc m:val="centerGroup"/>
                    </m:oMathParaPr>
                    <m:oMath xmlns:m="http://schemas.openxmlformats.org/officeDocument/2006/math">
                      <m:r>
                        <a:rPr lang="en-US" sz="2500" i="1">
                          <a:latin typeface="Cambria Math" panose="02040503050406030204" charset="0"/>
                          <a:ea typeface="MS Mincho" charset="0"/>
                          <a:cs typeface="Cambria Math" panose="02040503050406030204" charset="0"/>
                        </a:rPr>
                        <m:t>𝐶𝑜𝑠𝑖𝑛𝑒</m:t>
                      </m:r>
                      <m:r>
                        <a:rPr lang="en-US" sz="2500" i="1">
                          <a:latin typeface="Cambria Math" panose="02040503050406030204" charset="0"/>
                          <a:ea typeface="MS Mincho" charset="0"/>
                          <a:cs typeface="Cambria Math" panose="02040503050406030204" charset="0"/>
                        </a:rPr>
                        <m:t> </m:t>
                      </m:r>
                      <m:r>
                        <a:rPr lang="en-US" sz="2500" i="1">
                          <a:latin typeface="Cambria Math" panose="02040503050406030204" charset="0"/>
                          <a:ea typeface="MS Mincho" charset="0"/>
                          <a:cs typeface="Cambria Math" panose="02040503050406030204" charset="0"/>
                        </a:rPr>
                        <m:t>𝑆𝑖𝑚𝑖𝑙𝑎𝑟𝑖𝑡𝑦</m:t>
                      </m:r>
                      <m:r>
                        <a:rPr lang="en-US" sz="2500" i="1">
                          <a:latin typeface="Cambria Math" panose="02040503050406030204" charset="0"/>
                          <a:ea typeface="MS Mincho" charset="0"/>
                          <a:cs typeface="Cambria Math" panose="02040503050406030204" charset="0"/>
                        </a:rPr>
                        <m:t>= </m:t>
                      </m:r>
                      <m:f>
                        <m:fPr>
                          <m:ctrlPr>
                            <a:rPr lang="en-US" sz="2500" i="1">
                              <a:latin typeface="Cambria Math" panose="02040503050406030204" charset="0"/>
                              <a:ea typeface="MS Mincho" charset="0"/>
                              <a:cs typeface="Cambria Math" panose="02040503050406030204" charset="0"/>
                            </a:rPr>
                          </m:ctrlPr>
                        </m:fPr>
                        <m:num>
                          <m:r>
                            <a:rPr lang="en-US" sz="2500" i="1">
                              <a:latin typeface="Cambria Math" panose="02040503050406030204" charset="0"/>
                              <a:ea typeface="MS Mincho" charset="0"/>
                              <a:cs typeface="Cambria Math" panose="02040503050406030204" charset="0"/>
                            </a:rPr>
                            <m:t>𝐴</m:t>
                          </m:r>
                          <m:r>
                            <a:rPr lang="en-US" sz="2500" i="1">
                              <a:latin typeface="Cambria Math" panose="02040503050406030204" charset="0"/>
                              <a:ea typeface="MS Mincho" charset="0"/>
                              <a:cs typeface="Cambria Math" panose="02040503050406030204" charset="0"/>
                            </a:rPr>
                            <m:t>.</m:t>
                          </m:r>
                          <m:r>
                            <a:rPr lang="en-US" sz="2500" i="1">
                              <a:latin typeface="Cambria Math" panose="02040503050406030204" charset="0"/>
                              <a:ea typeface="MS Mincho" charset="0"/>
                              <a:cs typeface="Cambria Math" panose="02040503050406030204" charset="0"/>
                            </a:rPr>
                            <m:t>𝐵</m:t>
                          </m:r>
                        </m:num>
                        <m:den>
                          <m:r>
                            <a:rPr lang="en-US" sz="2500" i="1">
                              <a:latin typeface="Cambria Math" panose="02040503050406030204" charset="0"/>
                              <a:ea typeface="MS Mincho" charset="0"/>
                              <a:cs typeface="Cambria Math" panose="02040503050406030204" charset="0"/>
                            </a:rPr>
                            <m:t>||</m:t>
                          </m:r>
                          <m:r>
                            <a:rPr lang="en-US" sz="2500" i="1">
                              <a:latin typeface="Cambria Math" panose="02040503050406030204" charset="0"/>
                              <a:ea typeface="MS Mincho" charset="0"/>
                              <a:cs typeface="Cambria Math" panose="02040503050406030204" charset="0"/>
                            </a:rPr>
                            <m:t>𝐴</m:t>
                          </m:r>
                          <m:r>
                            <a:rPr lang="en-US" sz="2500" i="1">
                              <a:latin typeface="Cambria Math" panose="02040503050406030204" charset="0"/>
                              <a:ea typeface="MS Mincho" charset="0"/>
                              <a:cs typeface="Cambria Math" panose="02040503050406030204" charset="0"/>
                            </a:rPr>
                            <m:t>||.||</m:t>
                          </m:r>
                          <m:r>
                            <a:rPr lang="en-US" sz="2500" i="1">
                              <a:latin typeface="Cambria Math" panose="02040503050406030204" charset="0"/>
                              <a:ea typeface="MS Mincho" charset="0"/>
                              <a:cs typeface="Cambria Math" panose="02040503050406030204" charset="0"/>
                            </a:rPr>
                            <m:t>𝐵</m:t>
                          </m:r>
                          <m:r>
                            <a:rPr lang="en-US" sz="2500" i="1">
                              <a:latin typeface="Cambria Math" panose="02040503050406030204" charset="0"/>
                              <a:ea typeface="MS Mincho" charset="0"/>
                              <a:cs typeface="Cambria Math" panose="02040503050406030204" charset="0"/>
                            </a:rPr>
                            <m:t>||</m:t>
                          </m:r>
                        </m:den>
                      </m:f>
                    </m:oMath>
                  </m:oMathPara>
                </a14:m>
                <a:endParaRPr lang="en-US" sz="2500">
                  <a:latin typeface="Times New Roman" panose="02020603050405020304" pitchFamily="18" charset="0"/>
                  <a:cs typeface="Times New Roman" panose="02020603050405020304" pitchFamily="18" charset="0"/>
                </a:endParaRPr>
              </a:p>
            </p:txBody>
          </p:sp>
        </mc:Choice>
        <mc:Fallback>
          <p:sp>
            <p:nvSpPr>
              <p:cNvPr id="8" name="Text Box 7"/>
              <p:cNvSpPr txBox="1">
                <a:spLocks noRot="1" noChangeAspect="1" noMove="1" noResize="1" noEditPoints="1" noAdjustHandles="1" noChangeArrowheads="1" noChangeShapeType="1" noTextEdit="1"/>
              </p:cNvSpPr>
              <p:nvPr/>
            </p:nvSpPr>
            <p:spPr>
              <a:xfrm>
                <a:off x="4328795" y="4414520"/>
                <a:ext cx="4878070" cy="1104265"/>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Phương pháp lọc cộng tác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33832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Đây cũng là một trong những phương pháp thường được sử dụng trong hệ thống đề xuất.</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Ý tưởng chính của phương pháp này là dự đoán mức độ yêu thích của một user đối với một item dựa trên các user khác gần giống với user đang xét.</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Được chia làm 3 phương pháp nhỏ:</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Dựa trên người dùng (user)</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Dựa trên sản phẩm (item)</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Singular Value Decomposition(SVD)</a:t>
            </a:r>
            <a:endParaRPr lang="en-US" altLang="en-GB" sz="2500" dirty="0">
              <a:latin typeface="Times New Roman" panose="02020603050405020304" pitchFamily="18" charset="0"/>
              <a:cs typeface="Times New Roman" panose="02020603050405020304" pitchFamily="18" charset="0"/>
            </a:endParaRPr>
          </a:p>
          <a:p>
            <a:endParaRPr lang="en-GB"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8</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V S O _ x 0 0 2 0 _ i t e m _ x 0 0 2 0 _ i d   x m l n s = " 4 0 2 6 2 f 9 4 - 9 f 3 5 - 4 a c 3 - 9 a 9 0 - 6 9 0 1 6 5 a 1 6 6 b 7 "   x s i : n i l = " t r u e " / > < A s s e t i d _ x 0 0 2 0 _   x m l n s = " 4 0 2 6 2 f 9 4 - 9 f 3 5 - 4 a c 3 - 9 a 9 0 - 6 9 0 1 6 5 a 1 6 6 b 7 "   x s i : n i l = " t r u e " / > < I t e m _ x 0 0 2 0 _ D e t a i l s   x m l n s = " 4 0 2 6 2 f 9 4 - 9 f 3 5 - 4 a c 3 - 9 a 9 0 - 6 9 0 1 6 5 a 1 6 6 b 7 "   x s i : n i l = " t r u e " / > < T e m p l a t e _ x 0 0 2 0 _ d e t a i l s   x m l n s = " 4 0 2 6 2 f 9 4 - 9 f 3 5 - 4 a c 3 - 9 a 9 0 - 6 9 0 1 6 5 a 1 6 6 b 7 "   x s i : n i l = " t r u e " / > < / d o c u m e n t M a n a g e m e n t > < / p : p r o p e r t i e s > 
</file>

<file path=customXml/item2.xml>��< ? x m l   v e r s i o n = " 1 . 0 " ? > < c t : c o n t e n t T y p e S c h e m a   c t : _ = " "   m a : _ = " "   m a : c o n t e n t T y p e N a m e = " D o c u m e n t "   m a : c o n t e n t T y p e I D = " 0 x 0 1 0 1 0 0 A A 3 F 7 D 9 4 0 6 9 F F 6 4 A 8 6 F 7 D F F 5 6 D 6 0 E 3 B E "   m a : c o n t e n t T y p e V e r s i o n = " 6 "   m a : c o n t e n t T y p e D e s c r i p t i o n = " C r e a t e   a   n e w   d o c u m e n t . "   m a : c o n t e n t T y p e S c o p e = " "   m a : v e r s i o n I D = " c 3 2 3 0 2 c 7 7 d 4 0 8 5 e c f 4 9 5 b d d d b 7 f 5 e 8 8 9 "   x m l n s : c t = " h t t p : / / s c h e m a s . m i c r o s o f t . c o m / o f f i c e / 2 0 0 6 / m e t a d a t a / c o n t e n t T y p e "   x m l n s : m a = " h t t p : / / s c h e m a s . m i c r o s o f t . c o m / o f f i c e / 2 0 0 6 / m e t a d a t a / p r o p e r t i e s / m e t a A t t r i b u t e s " >  
 < x s d : s c h e m a   t a r g e t N a m e s p a c e = " h t t p : / / s c h e m a s . m i c r o s o f t . c o m / o f f i c e / 2 0 0 6 / m e t a d a t a / p r o p e r t i e s "   m a : r o o t = " t r u e "   m a : f i e l d s I D = " 4 a b 5 a e 4 6 b e 9 5 f 9 d 0 b e 6 1 0 7 e 8 2 0 0 b e 7 a 2 "   n s 2 : _ = " "   n s 3 : _ = " "   x m l n s : x s d = " h t t p : / / w w w . w 3 . o r g / 2 0 0 1 / X M L S c h e m a "   x m l n s : x s = " h t t p : / / w w w . w 3 . o r g / 2 0 0 1 / X M L S c h e m a "   x m l n s : p = " h t t p : / / s c h e m a s . m i c r o s o f t . c o m / o f f i c e / 2 0 0 6 / m e t a d a t a / p r o p e r t i e s "   x m l n s : n s 2 = " a 4 f 3 5 9 4 8 - e 6 1 9 - 4 1 b 3 - a a 2 9 - 2 2 8 7 8 b 0 9 c f d 2 "   x m l n s : n s 3 = " 4 0 2 6 2 f 9 4 - 9 f 3 5 - 4 a c 3 - 9 a 9 0 - 6 9 0 1 6 5 a 1 6 6 b 7 " >  
 < x s d : i m p o r t   n a m e s p a c e = " a 4 f 3 5 9 4 8 - e 6 1 9 - 4 1 b 3 - a a 2 9 - 2 2 8 7 8 b 0 9 c f d 2 " / >  
 < x s d : i m p o r t   n a m e s p a c e = " 4 0 2 6 2 f 9 4 - 9 f 3 5 - 4 a c 3 - 9 a 9 0 - 6 9 0 1 6 5 a 1 6 6 b 7 " / >  
 < x s d : e l e m e n t   n a m e = " p r o p e r t i e s " >  
 < x s d : c o m p l e x T y p e >  
 < x s d : s e q u e n c e >  
 < x s d : e l e m e n t   n a m e = " d o c u m e n t M a n a g e m e n t " >  
 < x s d : c o m p l e x T y p e >  
 < x s d : a l l >  
 < x s d : e l e m e n t   r e f = " n s 2 : S h a r e d W i t h U s e r s "   m i n O c c u r s = " 0 " / >  
 < x s d : e l e m e n t   r e f = " n s 2 : S h a r e d W i t h D e t a i l s "   m i n O c c u r s = " 0 " / >  
 < x s d : e l e m e n t   r e f = " n s 3 : V S O _ x 0 0 2 0 _ i t e m _ x 0 0 2 0 _ i d "   m i n O c c u r s = " 0 " / >  
 < x s d : e l e m e n t   r e f = " n s 3 : I t e m _ x 0 0 2 0 _ D e t a i l s "   m i n O c c u r s = " 0 " / >  
 < x s d : e l e m e n t   r e f = " n s 3 : T e m p l a t e _ x 0 0 2 0 _ d e t a i l s "   m i n O c c u r s = " 0 " / >  
 < x s d : e l e m e n t   r e f = " n s 3 : A s s e t i d _ x 0 0 2 0 _ "   m i n O c c u r s = " 0 " / >  
 < / x s d : a l l >  
 < / x s d : c o m p l e x T y p e >  
 < / x s d : e l e m e n t >  
 < / x s d : s e q u e n c e >  
 < / x s d : c o m p l e x T y p e >  
 < / x s d : e l e m e n t >  
 < / x s d : s c h e m a >  
 < x s d : s c h e m a   t a r g e t N a m e s p a c e = " a 4 f 3 5 9 4 8 - e 6 1 9 - 4 1 b 3 - a a 2 9 - 2 2 8 7 8 b 0 9 c f d 2 " 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8 " 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9 "   n i l l a b l e = " t r u e "   m a : d i s p l a y N a m e = " S h a r e d   W i t h   D e t a i l s "   m a : d e s c r i p t i o n = " "   m a : i n t e r n a l N a m e = " S h a r e d W i t h D e t a i l s "   m a : r e a d O n l y = " t r u e " >  
 < x s d : s i m p l e T y p e >  
 < x s d : r e s t r i c t i o n   b a s e = " d m s : N o t e " >  
 < x s d : m a x L e n g t h   v a l u e = " 2 5 5 " / >  
 < / x s d : r e s t r i c t i o n >  
 < / x s d : s i m p l e T y p e >  
 < / x s d : e l e m e n t >  
 < / x s d : s c h e m a >  
 < x s d : s c h e m a   t a r g e t N a m e s p a c e = " 4 0 2 6 2 f 9 4 - 9 f 3 5 - 4 a c 3 - 9 a 9 0 - 6 9 0 1 6 5 a 1 6 6 b 7 " 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V S O _ x 0 0 2 0 _ i t e m _ x 0 0 2 0 _ i d "   m a : i n d e x = " 1 0 "   n i l l a b l e = " t r u e "   m a : d i s p l a y N a m e = " V S O   i t e m   i d "   m a : d e s c r i p t i o n = " P l e a s e   a d d   t h e   b u g   n u m b e r   t o   r e f e r   t o   V S O   i t e m s . "   m a : i n t e r n a l N a m e = " V S O _ x 0 0 2 0 _ i t e m _ x 0 0 2 0 _ i d " >  
 < x s d : s i m p l e T y p e >  
 < x s d : r e s t r i c t i o n   b a s e = " d m s : T e x t " >  
 < x s d : m a x L e n g t h   v a l u e = " 2 5 5 " / >  
 < / x s d : r e s t r i c t i o n >  
 < / x s d : s i m p l e T y p e >  
 < / x s d : e l e m e n t >  
 < x s d : e l e m e n t   n a m e = " I t e m _ x 0 0 2 0 _ D e t a i l s "   m a : i n d e x = " 1 1 "   n i l l a b l e = " t r u e "   m a : d i s p l a y N a m e = " I t e m   D e t a i l s "   m a : i n t e r n a l N a m e = " I t e m _ x 0 0 2 0 _ D e t a i l s " >  
 < x s d : s i m p l e T y p e >  
 < x s d : r e s t r i c t i o n   b a s e = " d m s : N o t e " >  
 < x s d : m a x L e n g t h   v a l u e = " 2 5 5 " / >  
 < / x s d : r e s t r i c t i o n >  
 < / x s d : s i m p l e T y p e >  
 < / x s d : e l e m e n t >  
 < x s d : e l e m e n t   n a m e = " T e m p l a t e _ x 0 0 2 0 _ d e t a i l s "   m a : i n d e x = " 1 2 "   n i l l a b l e = " t r u e "   m a : d i s p l a y N a m e = " T e m p l a t e   d e t a i l s "   m a : i n t e r n a l N a m e = " T e m p l a t e _ x 0 0 2 0 _ d e t a i l s " >  
 < x s d : s i m p l e T y p e >  
 < x s d : r e s t r i c t i o n   b a s e = " d m s : T e x t " / >  
 < / x s d : s i m p l e T y p e >  
 < / x s d : e l e m e n t >  
 < x s d : e l e m e n t   n a m e = " A s s e t i d _ x 0 0 2 0 _ "   m a : i n d e x = " 1 3 "   n i l l a b l e = " t r u e "   m a : d i s p l a y N a m e = " A s s e t i d   "   m a : i n t e r n a l N a m e = " A s s e t i d _ x 0 0 2 0 _ " > 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EEFED04C-AD43-4E06-AD63-36D8B5E83787}">
  <ds:schemaRefs/>
</ds:datastoreItem>
</file>

<file path=customXml/itemProps2.xml><?xml version="1.0" encoding="utf-8"?>
<ds:datastoreItem xmlns:ds="http://schemas.openxmlformats.org/officeDocument/2006/customXml" ds:itemID="{B0710C29-A897-44AD-9F83-BE5F874C2AEE}">
  <ds:schemaRefs/>
</ds:datastoreItem>
</file>

<file path=customXml/itemProps3.xml><?xml version="1.0" encoding="utf-8"?>
<ds:datastoreItem xmlns:ds="http://schemas.openxmlformats.org/officeDocument/2006/customXml" ds:itemID="{4DEB5BEE-6806-4BF1-A9A7-4B4A72C0C6EB}">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7040</Words>
  <Application>WPS Presentation</Application>
  <PresentationFormat>Widescreen</PresentationFormat>
  <Paragraphs>348</Paragraphs>
  <Slides>34</Slides>
  <Notes>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9" baseType="lpstr">
      <vt:lpstr>Arial</vt:lpstr>
      <vt:lpstr>SimSun</vt:lpstr>
      <vt:lpstr>Wingdings</vt:lpstr>
      <vt:lpstr>Wingdings 3</vt:lpstr>
      <vt:lpstr>Arial</vt:lpstr>
      <vt:lpstr>Times New Roman</vt:lpstr>
      <vt:lpstr>Cambria Math</vt:lpstr>
      <vt:lpstr>MS Mincho</vt:lpstr>
      <vt:lpstr>Microsoft YaHei</vt:lpstr>
      <vt:lpstr>Arial Unicode MS</vt:lpstr>
      <vt:lpstr>Century Gothic</vt:lpstr>
      <vt:lpstr>Tahoma</vt:lpstr>
      <vt:lpstr>Segoe Print</vt:lpstr>
      <vt:lpstr>Wisp</vt:lpstr>
      <vt:lpstr>Paint.Picture</vt:lpstr>
      <vt:lpstr> BÁO CÁO ĐỒ ÁN TRÍ TUỆ NHÂN TẠO</vt:lpstr>
      <vt:lpstr>Nội dung</vt:lpstr>
      <vt:lpstr>Nội dung</vt:lpstr>
      <vt:lpstr>Giới thiệu</vt:lpstr>
      <vt:lpstr>Nội dung</vt:lpstr>
      <vt:lpstr>Phương pháp lọc dựa trên nội dung</vt:lpstr>
      <vt:lpstr>Kỹ thuật TF-IDF</vt:lpstr>
      <vt:lpstr>Độ đo Cosine</vt:lpstr>
      <vt:lpstr>Phương pháp lọc cộng tác</vt:lpstr>
      <vt:lpstr>Lọc cộng tác dựa trên người dùng</vt:lpstr>
      <vt:lpstr>Lọc cộng tác dựa trên người dùng</vt:lpstr>
      <vt:lpstr>Lọc cộng tác dựa trên người dùng</vt:lpstr>
      <vt:lpstr>Lọc cộng tác dựa trên người dùng</vt:lpstr>
      <vt:lpstr>Lọc cộng tác dựa trên sản phẩm</vt:lpstr>
      <vt:lpstr>Singular Value Decomposition(SVD)</vt:lpstr>
      <vt:lpstr>Nội dung</vt:lpstr>
      <vt:lpstr>Xây dựng hệ thống đề xuất phim</vt:lpstr>
      <vt:lpstr>Thu thập dữ liệu</vt:lpstr>
      <vt:lpstr>Thu thập dữ liệu</vt:lpstr>
      <vt:lpstr>Thu thập dữ liệu</vt:lpstr>
      <vt:lpstr>Tiền xử lý dữ liệu</vt:lpstr>
      <vt:lpstr>Tiền xử lý dữ liệu</vt:lpstr>
      <vt:lpstr>Tiền xử lý dữ liệu</vt:lpstr>
      <vt:lpstr>Nội dung</vt:lpstr>
      <vt:lpstr>Xác định cảm xúc của mô tả phim</vt:lpstr>
      <vt:lpstr>Xác định cảm xúc của mô tả phim</vt:lpstr>
      <vt:lpstr>Xây dựng hệ thống đề xuất phim</vt:lpstr>
      <vt:lpstr>Xây dựng hệ thống đề xuất phim</vt:lpstr>
      <vt:lpstr>Chức năng thứ nhất</vt:lpstr>
      <vt:lpstr>Chức năng thứ hai</vt:lpstr>
      <vt:lpstr>Chức năng thứ ba</vt:lpstr>
      <vt:lpstr>Chức năng thứ ba</vt:lpstr>
      <vt:lpstr>Nội dung</vt:lpstr>
      <vt:lpstr>Giao diện chạy trên web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TÌM ĐƯỜNG ĐI TỐN ÍT CHI PHÍ NHẤT CHO NGƯỜI DÙNG XE BUÝT TẠI HÀ NỘI</dc:title>
  <dc:creator>Tran Thom</dc:creator>
  <cp:lastModifiedBy>khenh</cp:lastModifiedBy>
  <cp:revision>143</cp:revision>
  <dcterms:created xsi:type="dcterms:W3CDTF">2018-05-01T08:32:00Z</dcterms:created>
  <dcterms:modified xsi:type="dcterms:W3CDTF">2024-06-02T14:31:38Z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74065696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23C3BA6ABB504C518E53FBF8DE0C3F56_12</vt:lpwstr>
  </property>
  <property fmtid="{D5CDD505-2E9C-101B-9397-08002B2CF9AE}" pid="13" name="KSOProductBuildVer">
    <vt:lpwstr>1033-12.2.0.16909</vt:lpwstr>
  </property>
</Properties>
</file>