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7"/>
  </p:handoutMasterIdLst>
  <p:sldIdLst>
    <p:sldId id="257" r:id="rId3"/>
    <p:sldId id="258" r:id="rId5"/>
    <p:sldId id="341" r:id="rId6"/>
    <p:sldId id="285" r:id="rId7"/>
    <p:sldId id="342" r:id="rId8"/>
    <p:sldId id="343" r:id="rId9"/>
    <p:sldId id="344" r:id="rId10"/>
    <p:sldId id="345" r:id="rId11"/>
    <p:sldId id="346" r:id="rId12"/>
    <p:sldId id="348" r:id="rId13"/>
    <p:sldId id="349" r:id="rId14"/>
    <p:sldId id="350" r:id="rId15"/>
    <p:sldId id="351" r:id="rId16"/>
    <p:sldId id="352" r:id="rId17"/>
    <p:sldId id="354" r:id="rId18"/>
    <p:sldId id="353" r:id="rId19"/>
    <p:sldId id="355" r:id="rId20"/>
    <p:sldId id="357" r:id="rId21"/>
    <p:sldId id="358" r:id="rId22"/>
    <p:sldId id="356" r:id="rId23"/>
    <p:sldId id="359" r:id="rId24"/>
    <p:sldId id="360" r:id="rId25"/>
    <p:sldId id="3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6740" autoAdjust="0"/>
  </p:normalViewPr>
  <p:slideViewPr>
    <p:cSldViewPr snapToGrid="0">
      <p:cViewPr varScale="1">
        <p:scale>
          <a:sx n="64" d="100"/>
          <a:sy n="64" d="100"/>
        </p:scale>
        <p:origin x="1350" y="60"/>
      </p:cViewPr>
      <p:guideLst/>
    </p:cSldViewPr>
  </p:slideViewPr>
  <p:notesTextViewPr>
    <p:cViewPr>
      <p:scale>
        <a:sx n="3" d="2"/>
        <a:sy n="3" d="2"/>
      </p:scale>
      <p:origin x="0" y="0"/>
    </p:cViewPr>
  </p:notesTextViewPr>
  <p:notesViewPr>
    <p:cSldViewPr snapToGrid="0">
      <p:cViewPr varScale="1">
        <p:scale>
          <a:sx n="79" d="100"/>
          <a:sy n="79"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customXml" Target="../customXml/item3.xml"/><Relationship Id="rId32" Type="http://schemas.openxmlformats.org/officeDocument/2006/relationships/customXml" Target="../customXml/item2.xml"/><Relationship Id="rId31" Type="http://schemas.openxmlformats.org/officeDocument/2006/relationships/customXml" Target="../customXml/item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57B527-9545-4A18-82C6-985C2D673EE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6BD15E-A83F-499B-AE2F-72149146BFF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2A402-9AEC-46CD-BFFB-8C45353B941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6FFF6-EFF5-46FA-B62C-F141E1274D5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6FFF6-EFF5-46FA-B62C-F141E1274D5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4300" b="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32DFD9F-C6F7-4825-AD03-4E5A39C19F68}" type="datetime1">
              <a:rPr lang="en-US" smtClean="0"/>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vi-VN"/>
              <a:t>Trần Thị Thơm - 64A - CNTT</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lvl1pPr>
              <a:defRPr>
                <a:latin typeface="Arial" panose="020B0604020202020204" pitchFamily="34" charset="0"/>
                <a:cs typeface="Arial" panose="020B0604020202020204" pitchFamily="34" charset="0"/>
              </a:defRPr>
            </a:lvl1p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A8D570E-1581-4871-8BB7-1FD2416BD08A}"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16AC570-7F26-462F-B097-E683E7EAADBF}"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1CF334-2D5C-4859-84A6-CA7E6E43FAEB}"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FCE00EAE-BEE0-435B-B8FD-790E562D7A5A}"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09CFEBE-3A9C-465C-A9B7-48416BFC9A68}"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C305F793-C461-403D-A89D-C35849544280}"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3BB52F4-F408-411F-B71E-88A224712DE1}"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463D18-53FC-4F3E-9022-9F9A5410F589}"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5945" y="335878"/>
            <a:ext cx="9468667" cy="950690"/>
          </a:xfrm>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2032000" y="1286568"/>
            <a:ext cx="9472612" cy="4818697"/>
          </a:xfrm>
        </p:spPr>
        <p:txBody>
          <a:bodyPr/>
          <a:lstStyle>
            <a:lvl1pPr marL="342900" indent="-342900">
              <a:buFont typeface="Wingdings" panose="05000000000000000000" pitchFamily="2" charset="2"/>
              <a:buChar char="v"/>
              <a:defRPr sz="2800">
                <a:solidFill>
                  <a:schemeClr val="tx1">
                    <a:lumMod val="85000"/>
                    <a:lumOff val="15000"/>
                  </a:schemeClr>
                </a:solidFill>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85000"/>
                    <a:lumOff val="15000"/>
                  </a:schemeClr>
                </a:solidFill>
                <a:latin typeface="Arial" panose="020B0604020202020204" pitchFamily="34" charset="0"/>
                <a:cs typeface="Arial" panose="020B0604020202020204" pitchFamily="34" charset="0"/>
              </a:defRPr>
            </a:lvl3pPr>
            <a:lvl4pPr>
              <a:defRPr>
                <a:solidFill>
                  <a:schemeClr val="tx1">
                    <a:lumMod val="85000"/>
                    <a:lumOff val="15000"/>
                  </a:schemeClr>
                </a:solidFill>
                <a:latin typeface="Arial" panose="020B0604020202020204" pitchFamily="34" charset="0"/>
                <a:cs typeface="Arial" panose="020B0604020202020204" pitchFamily="34" charset="0"/>
              </a:defRPr>
            </a:lvl4pPr>
            <a:lvl5pPr>
              <a:defRPr>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10361612" y="6395477"/>
            <a:ext cx="1146283" cy="370396"/>
          </a:xfrm>
        </p:spPr>
        <p:txBody>
          <a:bodyPr/>
          <a:lstStyle>
            <a:lvl1pPr>
              <a:defRPr>
                <a:latin typeface="Arial" panose="020B0604020202020204" pitchFamily="34" charset="0"/>
                <a:cs typeface="Arial" panose="020B0604020202020204" pitchFamily="34" charset="0"/>
              </a:defRPr>
            </a:lvl1pPr>
          </a:lstStyle>
          <a:p>
            <a:fld id="{12017022-115F-405D-8299-832DA377B384}" type="datetime1">
              <a:rPr lang="en-US" smtClean="0"/>
            </a:fld>
            <a:endParaRPr lang="en-US"/>
          </a:p>
        </p:txBody>
      </p:sp>
      <p:sp>
        <p:nvSpPr>
          <p:cNvPr id="5" name="Footer Placeholder 4"/>
          <p:cNvSpPr>
            <a:spLocks noGrp="1"/>
          </p:cNvSpPr>
          <p:nvPr>
            <p:ph type="ftr" sz="quarter" idx="11"/>
          </p:nvPr>
        </p:nvSpPr>
        <p:spPr>
          <a:xfrm>
            <a:off x="2032000" y="6400848"/>
            <a:ext cx="8177211" cy="365125"/>
          </a:xfrm>
        </p:spPr>
        <p:txBody>
          <a:bodyPr/>
          <a:lstStyle>
            <a:lvl1pPr>
              <a:defRPr>
                <a:latin typeface="Arial" panose="020B0604020202020204" pitchFamily="34" charset="0"/>
                <a:cs typeface="Arial" panose="020B0604020202020204" pitchFamily="34" charset="0"/>
              </a:defRPr>
            </a:lvl1pPr>
          </a:lstStyle>
          <a:p>
            <a:r>
              <a:rPr lang="vi-VN"/>
              <a:t>Trần Thị Thơm - 64A - CNTT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
        <p:nvSpPr>
          <p:cNvPr id="9" name="Rectangle 8"/>
          <p:cNvSpPr/>
          <p:nvPr userDrawn="1"/>
        </p:nvSpPr>
        <p:spPr>
          <a:xfrm>
            <a:off x="4429297" y="927591"/>
            <a:ext cx="4678017" cy="68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C9E64-304C-4CA9-B82B-16DF0751A768}" type="datetime1">
              <a:rPr lang="en-US" smtClean="0"/>
            </a:fld>
            <a:endParaRPr lang="en-US"/>
          </a:p>
        </p:txBody>
      </p:sp>
      <p:sp>
        <p:nvSpPr>
          <p:cNvPr id="5" name="Footer Placeholder 4"/>
          <p:cNvSpPr>
            <a:spLocks noGrp="1"/>
          </p:cNvSpPr>
          <p:nvPr>
            <p:ph type="ftr" sz="quarter" idx="11"/>
          </p:nvPr>
        </p:nvSpPr>
        <p:spPr/>
        <p:txBody>
          <a:bodyPr/>
          <a:lstStyle/>
          <a:p>
            <a:r>
              <a:rPr lang="vi-VN"/>
              <a:t>Trần Thị Thơm - 64A - CNTT</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01078" y="304803"/>
            <a:ext cx="9503533" cy="1020418"/>
          </a:xfrm>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sz="half" idx="1" hasCustomPrompt="1"/>
          </p:nvPr>
        </p:nvSpPr>
        <p:spPr>
          <a:xfrm>
            <a:off x="2001077" y="1332599"/>
            <a:ext cx="4611757" cy="4578623"/>
          </a:xfrm>
        </p:spPr>
        <p:txBody>
          <a:bodyPr>
            <a:normAutofit/>
          </a:bodyPr>
          <a:lstStyle>
            <a:lvl1pPr marL="342900" indent="-342900">
              <a:buFont typeface="Wingdings" panose="05000000000000000000" pitchFamily="2" charset="2"/>
              <a:buChar char="v"/>
              <a:defRPr sz="2800">
                <a:solidFill>
                  <a:schemeClr val="tx1">
                    <a:lumMod val="85000"/>
                    <a:lumOff val="15000"/>
                  </a:schemeClr>
                </a:solidFill>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85000"/>
                    <a:lumOff val="15000"/>
                  </a:schemeClr>
                </a:solidFill>
                <a:latin typeface="Arial" panose="020B0604020202020204" pitchFamily="34" charset="0"/>
                <a:cs typeface="Arial" panose="020B0604020202020204" pitchFamily="34" charset="0"/>
              </a:defRPr>
            </a:lvl3pPr>
            <a:lvl4pPr>
              <a:defRPr>
                <a:solidFill>
                  <a:schemeClr val="tx1">
                    <a:lumMod val="85000"/>
                    <a:lumOff val="15000"/>
                  </a:schemeClr>
                </a:solidFill>
                <a:latin typeface="Arial" panose="020B0604020202020204" pitchFamily="34" charset="0"/>
                <a:cs typeface="Arial" panose="020B0604020202020204" pitchFamily="34" charset="0"/>
              </a:defRPr>
            </a:lvl4pPr>
            <a:lvl5pPr>
              <a:defRPr>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 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930887" y="1325221"/>
            <a:ext cx="4573724" cy="4578623"/>
          </a:xfrm>
        </p:spPr>
        <p:txBody>
          <a:bodyPr>
            <a:normAutofit/>
          </a:bodyPr>
          <a:lstStyle>
            <a:lvl1pPr marL="342900" indent="-342900">
              <a:buFont typeface="Wingdings" panose="05000000000000000000" pitchFamily="2" charset="2"/>
              <a:buChar char="v"/>
              <a:defRPr sz="2800">
                <a:solidFill>
                  <a:schemeClr val="tx1">
                    <a:lumMod val="85000"/>
                    <a:lumOff val="15000"/>
                  </a:schemeClr>
                </a:solidFill>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2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85000"/>
                    <a:lumOff val="15000"/>
                  </a:schemeClr>
                </a:solidFill>
                <a:latin typeface="Arial" panose="020B0604020202020204" pitchFamily="34" charset="0"/>
                <a:cs typeface="Arial" panose="020B0604020202020204" pitchFamily="34" charset="0"/>
              </a:defRPr>
            </a:lvl3pPr>
            <a:lvl4pPr>
              <a:defRPr>
                <a:solidFill>
                  <a:schemeClr val="tx1">
                    <a:lumMod val="85000"/>
                    <a:lumOff val="15000"/>
                  </a:schemeClr>
                </a:solidFill>
                <a:latin typeface="Arial" panose="020B0604020202020204" pitchFamily="34" charset="0"/>
                <a:cs typeface="Arial" panose="020B0604020202020204" pitchFamily="34" charset="0"/>
              </a:defRPr>
            </a:lvl4pPr>
            <a:lvl5pPr>
              <a:defRPr>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a:xfrm>
            <a:off x="10361612" y="6435233"/>
            <a:ext cx="1146283" cy="370396"/>
          </a:xfrm>
        </p:spPr>
        <p:txBody>
          <a:bodyPr/>
          <a:lstStyle>
            <a:lvl1pPr>
              <a:defRPr>
                <a:latin typeface="Arial" panose="020B0604020202020204" pitchFamily="34" charset="0"/>
                <a:cs typeface="Arial" panose="020B0604020202020204" pitchFamily="34" charset="0"/>
              </a:defRPr>
            </a:lvl1pPr>
          </a:lstStyle>
          <a:p>
            <a:fld id="{95607012-CD63-4567-8A1F-B15840AC6B21}" type="datetime1">
              <a:rPr lang="en-US" smtClean="0"/>
            </a:fld>
            <a:endParaRPr lang="en-US"/>
          </a:p>
        </p:txBody>
      </p:sp>
      <p:sp>
        <p:nvSpPr>
          <p:cNvPr id="6" name="Footer Placeholder 5"/>
          <p:cNvSpPr>
            <a:spLocks noGrp="1"/>
          </p:cNvSpPr>
          <p:nvPr>
            <p:ph type="ftr" sz="quarter" idx="11"/>
          </p:nvPr>
        </p:nvSpPr>
        <p:spPr>
          <a:xfrm>
            <a:off x="2001078" y="6440604"/>
            <a:ext cx="8208133" cy="365125"/>
          </a:xfrm>
        </p:spPr>
        <p:txBody>
          <a:bodyPr/>
          <a:lstStyle>
            <a:lvl1pPr>
              <a:defRPr>
                <a:latin typeface="Arial" panose="020B0604020202020204" pitchFamily="34" charset="0"/>
                <a:cs typeface="Arial" panose="020B0604020202020204" pitchFamily="34" charset="0"/>
              </a:defRPr>
            </a:lvl1pPr>
          </a:lstStyle>
          <a:p>
            <a:r>
              <a:rPr lang="vi-VN"/>
              <a:t>Trần Thị Thơm - 64A - CNTT</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1CF334-2D5C-4859-84A6-CA7E6E43FAEB}" type="slidenum">
              <a:rPr lang="en-US" smtClean="0"/>
            </a:fld>
            <a:endParaRPr lang="en-US"/>
          </a:p>
        </p:txBody>
      </p:sp>
      <p:sp>
        <p:nvSpPr>
          <p:cNvPr id="2" name="Rectangle 1"/>
          <p:cNvSpPr/>
          <p:nvPr userDrawn="1"/>
        </p:nvSpPr>
        <p:spPr>
          <a:xfrm>
            <a:off x="4241557" y="893499"/>
            <a:ext cx="502257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25A346C-01D3-4DDE-A694-95AF75C5B7DA}" type="datetime1">
              <a:rPr lang="en-US" smtClean="0"/>
            </a:fld>
            <a:endParaRPr lang="en-US"/>
          </a:p>
        </p:txBody>
      </p:sp>
      <p:sp>
        <p:nvSpPr>
          <p:cNvPr id="8" name="Footer Placeholder 7"/>
          <p:cNvSpPr>
            <a:spLocks noGrp="1"/>
          </p:cNvSpPr>
          <p:nvPr>
            <p:ph type="ftr" sz="quarter" idx="11"/>
          </p:nvPr>
        </p:nvSpPr>
        <p:spPr/>
        <p:txBody>
          <a:bodyPr/>
          <a:lstStyle/>
          <a:p>
            <a:r>
              <a:rPr lang="vi-VN"/>
              <a:t>Trần Thị Thơm - 64A - CNTT</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16B9A-C109-4AFD-AD65-38B6F69E6995}" type="datetime1">
              <a:rPr lang="en-US" smtClean="0"/>
            </a:fld>
            <a:endParaRPr lang="en-US"/>
          </a:p>
        </p:txBody>
      </p:sp>
      <p:sp>
        <p:nvSpPr>
          <p:cNvPr id="4" name="Footer Placeholder 3"/>
          <p:cNvSpPr>
            <a:spLocks noGrp="1"/>
          </p:cNvSpPr>
          <p:nvPr>
            <p:ph type="ftr" sz="quarter" idx="11"/>
          </p:nvPr>
        </p:nvSpPr>
        <p:spPr/>
        <p:txBody>
          <a:bodyPr/>
          <a:lstStyle/>
          <a:p>
            <a:r>
              <a:rPr lang="vi-VN"/>
              <a:t>Trần Thị Thơm - 64A - CNTT</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BE8E0-E9E2-48AB-A621-A76A2291C597}" type="datetime1">
              <a:rPr lang="en-US" smtClean="0"/>
            </a:fld>
            <a:endParaRPr lang="en-US"/>
          </a:p>
        </p:txBody>
      </p:sp>
      <p:sp>
        <p:nvSpPr>
          <p:cNvPr id="3" name="Footer Placeholder 2"/>
          <p:cNvSpPr>
            <a:spLocks noGrp="1"/>
          </p:cNvSpPr>
          <p:nvPr>
            <p:ph type="ftr" sz="quarter" idx="11"/>
          </p:nvPr>
        </p:nvSpPr>
        <p:spPr/>
        <p:txBody>
          <a:bodyPr/>
          <a:lstStyle/>
          <a:p>
            <a:r>
              <a:rPr lang="vi-VN"/>
              <a:t>Trần Thị Thơm - 64A - CNTT</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3513C79-7505-43CA-9EE5-8E2704251533}"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B48B61-2661-4F8B-861F-4DB017CF72A3}" type="datetime1">
              <a:rPr lang="en-US" smtClean="0"/>
            </a:fld>
            <a:endParaRPr lang="en-US"/>
          </a:p>
        </p:txBody>
      </p:sp>
      <p:sp>
        <p:nvSpPr>
          <p:cNvPr id="6" name="Footer Placeholder 5"/>
          <p:cNvSpPr>
            <a:spLocks noGrp="1"/>
          </p:cNvSpPr>
          <p:nvPr>
            <p:ph type="ftr" sz="quarter" idx="11"/>
          </p:nvPr>
        </p:nvSpPr>
        <p:spPr/>
        <p:txBody>
          <a:bodyPr/>
          <a:lstStyle/>
          <a:p>
            <a:r>
              <a:rPr lang="vi-VN"/>
              <a:t>Trần Thị Thơm - 64A - CNTT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C239F4-C050-4C8C-B650-3B3B35695FF0}" type="datetime1">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Trần Thị Thơm - 64A - CNTT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1CF334-2D5C-4859-84A6-CA7E6E43FAE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1650" y="1369060"/>
            <a:ext cx="9514205" cy="775970"/>
          </a:xfrm>
        </p:spPr>
        <p:txBody>
          <a:bodyPr>
            <a:normAutofit fontScale="90000"/>
          </a:bodyPr>
          <a:lstStyle/>
          <a:p>
            <a:pPr algn="ct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BÁO CÁO ĐỒ ÁN TRÍ TUỆ NHÂN TẠO</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05318" y="174812"/>
            <a:ext cx="8646458" cy="860425"/>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ĐẠI HỌC THỦY LỢI</a:t>
            </a:r>
            <a:endParaRPr lang="en-US" sz="2500" b="1" dirty="0">
              <a:latin typeface="Times New Roman" panose="02020603050405020304" pitchFamily="18" charset="0"/>
              <a:cs typeface="Times New Roman" panose="02020603050405020304" pitchFamily="18" charset="0"/>
            </a:endParaRPr>
          </a:p>
          <a:p>
            <a:pPr algn="ctr"/>
            <a:r>
              <a:rPr lang="en-US" sz="2500" b="1" dirty="0">
                <a:latin typeface="Times New Roman" panose="02020603050405020304" pitchFamily="18" charset="0"/>
                <a:cs typeface="Times New Roman" panose="02020603050405020304" pitchFamily="18" charset="0"/>
              </a:rPr>
              <a:t>KHOA CÔNG NGHỆ THÔNG TIN</a:t>
            </a:r>
            <a:endParaRPr lang="en-US" sz="25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643798" y="5909670"/>
            <a:ext cx="5636526" cy="368300"/>
          </a:xfrm>
          <a:prstGeom prst="rect">
            <a:avLst/>
          </a:prstGeom>
          <a:noFill/>
        </p:spPr>
        <p:txBody>
          <a:bodyPr wrap="square" rtlCol="0">
            <a:spAutoFit/>
          </a:bodyPr>
          <a:lstStyle/>
          <a:p>
            <a:pPr algn="ctr"/>
            <a:r>
              <a:rPr lang="en-US" b="1" dirty="0" err="1">
                <a:latin typeface="Times New Roman" panose="02020603050405020304" pitchFamily="18" charset="0"/>
                <a:cs typeface="Times New Roman" panose="02020603050405020304" pitchFamily="18" charset="0"/>
              </a:rPr>
              <a:t>Hà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tháng</a:t>
            </a:r>
            <a:r>
              <a:rPr lang="en-US" b="1" dirty="0">
                <a:latin typeface="Times New Roman" panose="02020603050405020304" pitchFamily="18" charset="0"/>
                <a:cs typeface="Times New Roman" panose="02020603050405020304" pitchFamily="18" charset="0"/>
              </a:rPr>
              <a:t> 05 năm 2024</a:t>
            </a:r>
            <a:endParaRPr lang="en-US" b="1" dirty="0">
              <a:latin typeface="Times New Roman" panose="02020603050405020304" pitchFamily="18" charset="0"/>
              <a:cs typeface="Times New Roman" panose="02020603050405020304" pitchFamily="18" charset="0"/>
            </a:endParaRPr>
          </a:p>
        </p:txBody>
      </p:sp>
      <p:sp>
        <p:nvSpPr>
          <p:cNvPr id="7" name="TextBox 3"/>
          <p:cNvSpPr txBox="1"/>
          <p:nvPr/>
        </p:nvSpPr>
        <p:spPr>
          <a:xfrm>
            <a:off x="4664710" y="4699000"/>
            <a:ext cx="4843145" cy="368300"/>
          </a:xfrm>
          <a:prstGeom prst="rect">
            <a:avLst/>
          </a:prstGeom>
          <a:noFill/>
        </p:spPr>
        <p:txBody>
          <a:bodyPr wrap="square" rtlCol="0">
            <a:spAutoFit/>
          </a:bodyPr>
          <a:lstStyle/>
          <a:p>
            <a:pPr algn="l"/>
            <a:r>
              <a:rPr lang="en-US" b="1" dirty="0">
                <a:latin typeface="Times New Roman" panose="02020603050405020304" pitchFamily="18" charset="0"/>
                <a:cs typeface="Times New Roman" panose="02020603050405020304" pitchFamily="18" charset="0"/>
              </a:rPr>
              <a:t>GVHD: TS. TẠ QUANG CHIỂU</a:t>
            </a:r>
            <a:endParaRPr lang="en-US" b="1" dirty="0">
              <a:latin typeface="Times New Roman" panose="02020603050405020304" pitchFamily="18" charset="0"/>
              <a:cs typeface="Times New Roman" panose="02020603050405020304" pitchFamily="18" charset="0"/>
            </a:endParaRPr>
          </a:p>
        </p:txBody>
      </p:sp>
      <p:sp>
        <p:nvSpPr>
          <p:cNvPr id="8" name="TextBox 3"/>
          <p:cNvSpPr txBox="1"/>
          <p:nvPr/>
        </p:nvSpPr>
        <p:spPr>
          <a:xfrm>
            <a:off x="4664710" y="4123690"/>
            <a:ext cx="6554470" cy="368300"/>
          </a:xfrm>
          <a:prstGeom prst="rect">
            <a:avLst/>
          </a:prstGeom>
          <a:noFill/>
        </p:spPr>
        <p:txBody>
          <a:bodyPr wrap="square" rtlCol="0">
            <a:spAutoFit/>
          </a:bodyPr>
          <a:p>
            <a:pPr algn="l"/>
            <a:r>
              <a:rPr lang="en-US" b="1" dirty="0">
                <a:latin typeface="Times New Roman" panose="02020603050405020304" pitchFamily="18" charset="0"/>
                <a:cs typeface="Times New Roman" panose="02020603050405020304" pitchFamily="18" charset="0"/>
              </a:rPr>
              <a:t>NHÓM SV: NGUYỄN TRUNG TUYẾN - BÙI TRUNG QUỐC</a:t>
            </a:r>
            <a:endParaRPr lang="en-US" b="1" dirty="0">
              <a:latin typeface="Times New Roman" panose="02020603050405020304" pitchFamily="18" charset="0"/>
              <a:cs typeface="Times New Roman" panose="02020603050405020304" pitchFamily="18" charset="0"/>
            </a:endParaRPr>
          </a:p>
        </p:txBody>
      </p:sp>
      <p:sp>
        <p:nvSpPr>
          <p:cNvPr id="10" name="TextBox 3"/>
          <p:cNvSpPr txBox="1"/>
          <p:nvPr/>
        </p:nvSpPr>
        <p:spPr>
          <a:xfrm>
            <a:off x="2332318" y="3056442"/>
            <a:ext cx="8646458" cy="475615"/>
          </a:xfrm>
          <a:prstGeom prst="rect">
            <a:avLst/>
          </a:prstGeom>
          <a:noFill/>
        </p:spPr>
        <p:txBody>
          <a:bodyPr wrap="square" rtlCol="0">
            <a:spAutoFit/>
          </a:bodyPr>
          <a:p>
            <a:pPr algn="ctr"/>
            <a:r>
              <a:rPr lang="en-US" sz="2500" b="1" dirty="0">
                <a:latin typeface="Times New Roman" panose="02020603050405020304" pitchFamily="18" charset="0"/>
                <a:cs typeface="Times New Roman" panose="02020603050405020304" pitchFamily="18" charset="0"/>
              </a:rPr>
              <a:t>ĐỀ TÀI: XÂY DỰNG HỆ THỐNG ĐỀ XUẤT PHIM</a:t>
            </a:r>
            <a:endParaRPr lang="en-US" sz="25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Thu thập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9</a:t>
            </a:r>
            <a:endParaRPr lang="en-US"/>
          </a:p>
        </p:txBody>
      </p:sp>
      <p:graphicFrame>
        <p:nvGraphicFramePr>
          <p:cNvPr id="8" name="Object 7"/>
          <p:cNvGraphicFramePr/>
          <p:nvPr/>
        </p:nvGraphicFramePr>
        <p:xfrm>
          <a:off x="1311275" y="1286510"/>
          <a:ext cx="10672445" cy="5196840"/>
        </p:xfrm>
        <a:graphic>
          <a:graphicData uri="http://schemas.openxmlformats.org/presentationml/2006/ole">
            <mc:AlternateContent xmlns:mc="http://schemas.openxmlformats.org/markup-compatibility/2006">
              <mc:Choice xmlns:v="urn:schemas-microsoft-com:vml" Requires="v">
                <p:oleObj spid="_x0000_s9" name="" r:id="rId1" imgW="7421880" imgH="7679055" progId="Paint.Picture">
                  <p:embed/>
                </p:oleObj>
              </mc:Choice>
              <mc:Fallback>
                <p:oleObj name="" r:id="rId1" imgW="7421880" imgH="7679055" progId="Paint.Picture">
                  <p:embed/>
                  <p:pic>
                    <p:nvPicPr>
                      <p:cNvPr id="0" name="Picture 8"/>
                      <p:cNvPicPr/>
                      <p:nvPr/>
                    </p:nvPicPr>
                    <p:blipFill>
                      <a:blip r:embed="rId2"/>
                      <a:stretch>
                        <a:fillRect/>
                      </a:stretch>
                    </p:blipFill>
                    <p:spPr>
                      <a:xfrm>
                        <a:off x="1311275" y="1286510"/>
                        <a:ext cx="10672445" cy="51968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Thu thập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10</a:t>
            </a:r>
            <a:endParaRPr lang="en-US"/>
          </a:p>
        </p:txBody>
      </p:sp>
      <p:pic>
        <p:nvPicPr>
          <p:cNvPr id="3" name="Picture 2"/>
          <p:cNvPicPr>
            <a:picLocks noChangeAspect="1"/>
          </p:cNvPicPr>
          <p:nvPr/>
        </p:nvPicPr>
        <p:blipFill>
          <a:blip r:embed="rId1"/>
          <a:stretch>
            <a:fillRect/>
          </a:stretch>
        </p:blipFill>
        <p:spPr>
          <a:xfrm>
            <a:off x="743585" y="1360170"/>
            <a:ext cx="10704830" cy="5078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Tiền xử lý dữ liệu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744085"/>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Do dữ liệu thu thập được trên website IMDb chưa được đồng nhất nên cần phải thực hiện tiền xử lý dữ liệu.</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Dữ liệu sau khi thu thập được chứa thông tin của hơn 5200 bộ phim:</a:t>
            </a:r>
            <a:endParaRPr lang="en-US" alt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11</a:t>
            </a:r>
            <a:endParaRPr lang="en-US"/>
          </a:p>
        </p:txBody>
      </p:sp>
      <p:graphicFrame>
        <p:nvGraphicFramePr>
          <p:cNvPr id="4" name="Table 3"/>
          <p:cNvGraphicFramePr/>
          <p:nvPr/>
        </p:nvGraphicFramePr>
        <p:xfrm>
          <a:off x="2503805" y="3010535"/>
          <a:ext cx="8533130" cy="2362200"/>
        </p:xfrm>
        <a:graphic>
          <a:graphicData uri="http://schemas.openxmlformats.org/drawingml/2006/table">
            <a:tbl>
              <a:tblPr firstRow="1" bandRow="1">
                <a:tableStyleId>{5C22544A-7EE6-4342-B048-85BDC9FD1C3A}</a:tableStyleId>
              </a:tblPr>
              <a:tblGrid>
                <a:gridCol w="4266565"/>
                <a:gridCol w="4266565"/>
              </a:tblGrid>
              <a:tr h="427990">
                <a:tc>
                  <a:txBody>
                    <a:bodyPr/>
                    <a:p>
                      <a:pPr marL="0" lvl="1">
                        <a:buNone/>
                      </a:pPr>
                      <a:r>
                        <a:rPr lang="en-US" altLang="en-GB" sz="2500" b="0" dirty="0">
                          <a:solidFill>
                            <a:schemeClr val="tx1"/>
                          </a:solidFill>
                          <a:latin typeface="Times New Roman" panose="02020603050405020304" pitchFamily="18" charset="0"/>
                          <a:cs typeface="Times New Roman" panose="02020603050405020304" pitchFamily="18" charset="0"/>
                          <a:sym typeface="+mn-ea"/>
                        </a:rPr>
                        <a:t>Title: Tên phim</a:t>
                      </a:r>
                      <a:endParaRPr lang="en-US" altLang="en-GB" sz="2500" b="0" dirty="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Director: Đạo diễn</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Runtime: Thời lượng phim</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Stars: Diễn viên chính</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Genre: Thể loại</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Year: Năm phát hành</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Rating: Điểm đánh giá</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Img_link: Poster của phim</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r h="381000">
                <a:tc>
                  <a:txBody>
                    <a:bodyPr/>
                    <a:p>
                      <a:pPr>
                        <a:buNone/>
                      </a:pPr>
                      <a:r>
                        <a:rPr lang="en-US" sz="2500" b="0">
                          <a:solidFill>
                            <a:schemeClr val="tx1"/>
                          </a:solidFill>
                          <a:latin typeface="Times New Roman" panose="02020603050405020304" pitchFamily="18" charset="0"/>
                          <a:cs typeface="Times New Roman" panose="02020603050405020304" pitchFamily="18" charset="0"/>
                        </a:rPr>
                        <a:t>Description: Mô tả phim</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c>
                  <a:txBody>
                    <a:bodyPr/>
                    <a:p>
                      <a:pPr>
                        <a:buNone/>
                      </a:pPr>
                      <a:r>
                        <a:rPr lang="en-US" sz="2500" b="0">
                          <a:solidFill>
                            <a:schemeClr val="tx1"/>
                          </a:solidFill>
                          <a:latin typeface="Times New Roman" panose="02020603050405020304" pitchFamily="18" charset="0"/>
                          <a:cs typeface="Times New Roman" panose="02020603050405020304" pitchFamily="18" charset="0"/>
                        </a:rPr>
                        <a:t>Votes: Số lượng bình chọn</a:t>
                      </a:r>
                      <a:endParaRPr lang="en-US" sz="2500" b="0">
                        <a:solidFill>
                          <a:schemeClr val="tx1"/>
                        </a:solidFill>
                        <a:latin typeface="Times New Roman" panose="02020603050405020304" pitchFamily="18" charset="0"/>
                        <a:cs typeface="Times New Roman" panose="02020603050405020304" pitchFamily="18" charset="0"/>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Tiền xử lý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12</a:t>
            </a:r>
            <a:endParaRPr lang="en-US"/>
          </a:p>
        </p:txBody>
      </p:sp>
      <p:pic>
        <p:nvPicPr>
          <p:cNvPr id="5" name="Picture 4"/>
          <p:cNvPicPr>
            <a:picLocks noChangeAspect="1"/>
          </p:cNvPicPr>
          <p:nvPr/>
        </p:nvPicPr>
        <p:blipFill>
          <a:blip r:embed="rId1"/>
          <a:stretch>
            <a:fillRect/>
          </a:stretch>
        </p:blipFill>
        <p:spPr>
          <a:xfrm>
            <a:off x="447675" y="1891665"/>
            <a:ext cx="11296650" cy="4732655"/>
          </a:xfrm>
          <a:prstGeom prst="rect">
            <a:avLst/>
          </a:prstGeom>
        </p:spPr>
      </p:pic>
      <p:sp>
        <p:nvSpPr>
          <p:cNvPr id="7" name="Text Box 6"/>
          <p:cNvSpPr txBox="1"/>
          <p:nvPr/>
        </p:nvSpPr>
        <p:spPr>
          <a:xfrm>
            <a:off x="1863090" y="1286510"/>
            <a:ext cx="4064000" cy="475615"/>
          </a:xfrm>
          <a:prstGeom prst="rect">
            <a:avLst/>
          </a:prstGeom>
          <a:noFill/>
        </p:spPr>
        <p:txBody>
          <a:bodyPr wrap="square" rtlCol="0">
            <a:spAutoFit/>
          </a:bodyPr>
          <a:p>
            <a:r>
              <a:rPr lang="en-US" sz="2500">
                <a:latin typeface="Times New Roman" panose="02020603050405020304" pitchFamily="18" charset="0"/>
                <a:cs typeface="Times New Roman" panose="02020603050405020304" pitchFamily="18" charset="0"/>
              </a:rPr>
              <a:t>Dữ liệu trước khi tiền xử lý</a:t>
            </a:r>
            <a:endParaRPr lang="en-US" sz="25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Tiền xử lý dữ liệu</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13</a:t>
            </a:r>
            <a:endParaRPr lang="en-US"/>
          </a:p>
        </p:txBody>
      </p:sp>
      <p:sp>
        <p:nvSpPr>
          <p:cNvPr id="7" name="Text Box 6"/>
          <p:cNvSpPr txBox="1"/>
          <p:nvPr/>
        </p:nvSpPr>
        <p:spPr>
          <a:xfrm>
            <a:off x="1863090" y="1153160"/>
            <a:ext cx="4064000" cy="475615"/>
          </a:xfrm>
          <a:prstGeom prst="rect">
            <a:avLst/>
          </a:prstGeom>
          <a:noFill/>
        </p:spPr>
        <p:txBody>
          <a:bodyPr wrap="square" rtlCol="0">
            <a:spAutoFit/>
          </a:bodyPr>
          <a:p>
            <a:r>
              <a:rPr lang="en-US" sz="2500">
                <a:latin typeface="Times New Roman" panose="02020603050405020304" pitchFamily="18" charset="0"/>
                <a:cs typeface="Times New Roman" panose="02020603050405020304" pitchFamily="18" charset="0"/>
              </a:rPr>
              <a:t>Dữ liệu sau khi tiền xử lý</a:t>
            </a:r>
            <a:endParaRPr lang="en-US" sz="25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141730" y="1762125"/>
            <a:ext cx="9908540" cy="5009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14</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Xác định cảm xúc của mô tả phim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292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Để có thể cung cấp cho người dùng một đề xuất hợp lý nhất, nhóm thực hiện việc xác định cảm xúc của mô tả của phim.</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sym typeface="+mn-ea"/>
              </a:rPr>
              <a:t>Phương pháp thực hiện:</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sym typeface="+mn-ea"/>
              </a:rPr>
              <a:t>Sử dụng SentimentIntensityAnalyzer từ thư viện nltk để xác định cảm xúc của mô tả phim.</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sym typeface="+mn-ea"/>
              </a:rPr>
              <a:t>Phân loại cảm xúc thành tích cực, trung bình, hoặc tiêu cực.</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Mục đích: </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So sánh cảm xúc của phim với điểm đánh giá.</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15</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Xác định cảm xúc của mô tả phim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292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Hàm thực hiện xác định cảm xúc của mô tả phim</a:t>
            </a:r>
            <a:endParaRPr lang="en-US" altLang="en-GB" sz="2500" dirty="0">
              <a:latin typeface="Times New Roman" panose="02020603050405020304" pitchFamily="18" charset="0"/>
              <a:cs typeface="Times New Roman" panose="02020603050405020304" pitchFamily="18" charset="0"/>
            </a:endParaRPr>
          </a:p>
          <a:p>
            <a:pPr marL="0" indent="0">
              <a:buNone/>
            </a:pP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16</a:t>
            </a:r>
            <a:endParaRPr lang="en-US"/>
          </a:p>
        </p:txBody>
      </p:sp>
      <p:pic>
        <p:nvPicPr>
          <p:cNvPr id="4" name="Picture 4"/>
          <p:cNvPicPr>
            <a:picLocks noChangeAspect="1"/>
          </p:cNvPicPr>
          <p:nvPr/>
        </p:nvPicPr>
        <p:blipFill>
          <a:blip r:embed="rId1"/>
          <a:stretch>
            <a:fillRect/>
          </a:stretch>
        </p:blipFill>
        <p:spPr>
          <a:xfrm>
            <a:off x="2658745" y="1995805"/>
            <a:ext cx="8218170" cy="42214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Xây dựng hệ thống đề xuất phim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292600"/>
          </a:xfrm>
        </p:spPr>
        <p:txBody>
          <a:bodyPr>
            <a:noAutofit/>
          </a:bodyPr>
          <a:lstStyle/>
          <a:p>
            <a:r>
              <a:rPr lang="en-GB" sz="2500" dirty="0">
                <a:latin typeface="Times New Roman" panose="02020603050405020304" pitchFamily="18" charset="0"/>
                <a:cs typeface="Times New Roman" panose="02020603050405020304" pitchFamily="18" charset="0"/>
              </a:rPr>
              <a:t>Để có thể đưa ra các phim có sự tương đồng cao và phù hợp với người dùng nhất thì nhóm chỉ sử dụng các thông tin: Title, Genre</a:t>
            </a:r>
            <a:r>
              <a:rPr lang="en-US" altLang="en-GB" sz="2500" dirty="0">
                <a:latin typeface="Times New Roman" panose="02020603050405020304" pitchFamily="18" charset="0"/>
                <a:cs typeface="Times New Roman" panose="02020603050405020304" pitchFamily="18" charset="0"/>
              </a:rPr>
              <a:t>1</a:t>
            </a:r>
            <a:r>
              <a:rPr lang="en-GB" sz="2500" dirty="0">
                <a:latin typeface="Times New Roman" panose="02020603050405020304" pitchFamily="18" charset="0"/>
                <a:cs typeface="Times New Roman" panose="02020603050405020304" pitchFamily="18" charset="0"/>
              </a:rPr>
              <a:t>, Genre2, Genre3, Stars1, Stars2, Stars3, Description. </a:t>
            </a:r>
            <a:endParaRPr 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Trong hệ thống đề xuất này, có hai chức năng chính:</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Thứ nhất: Đề xuất phim dựa vào phim người dùng chọn có trong bộ data.</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Thứ hai: Đề xuất phim dựa vào nội dung hoặc một đoạn văn bản người dùng nhập vào.</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17</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Xây dựng hệ thống đề xuất phim</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18</a:t>
            </a:r>
            <a:endParaRPr lang="en-US"/>
          </a:p>
        </p:txBody>
      </p:sp>
      <p:sp>
        <p:nvSpPr>
          <p:cNvPr id="4" name="Rectangles 3"/>
          <p:cNvSpPr/>
          <p:nvPr/>
        </p:nvSpPr>
        <p:spPr>
          <a:xfrm>
            <a:off x="2100580" y="3261360"/>
            <a:ext cx="2378710" cy="98615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5" name="Text Box 4"/>
          <p:cNvSpPr txBox="1"/>
          <p:nvPr/>
        </p:nvSpPr>
        <p:spPr>
          <a:xfrm>
            <a:off x="2301240" y="3302000"/>
            <a:ext cx="2113915" cy="101473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Lấy thông tin phim người dùng chọn</a:t>
            </a:r>
            <a:endParaRPr lang="en-US" sz="2000">
              <a:latin typeface="Times New Roman" panose="02020603050405020304" pitchFamily="18" charset="0"/>
              <a:cs typeface="Times New Roman" panose="02020603050405020304" pitchFamily="18" charset="0"/>
            </a:endParaRPr>
          </a:p>
        </p:txBody>
      </p:sp>
      <p:sp>
        <p:nvSpPr>
          <p:cNvPr id="7" name="Rectangles 6"/>
          <p:cNvSpPr/>
          <p:nvPr/>
        </p:nvSpPr>
        <p:spPr>
          <a:xfrm>
            <a:off x="2100580" y="4858385"/>
            <a:ext cx="2378710" cy="98615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8" name="Text Box 7"/>
          <p:cNvSpPr txBox="1"/>
          <p:nvPr/>
        </p:nvSpPr>
        <p:spPr>
          <a:xfrm>
            <a:off x="2301240" y="4926330"/>
            <a:ext cx="1977390"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Lấy thông tin người dùng nhập</a:t>
            </a:r>
            <a:endParaRPr lang="en-US" sz="2000">
              <a:latin typeface="Times New Roman" panose="02020603050405020304" pitchFamily="18" charset="0"/>
              <a:cs typeface="Times New Roman" panose="02020603050405020304" pitchFamily="18" charset="0"/>
            </a:endParaRPr>
          </a:p>
        </p:txBody>
      </p:sp>
      <p:sp>
        <p:nvSpPr>
          <p:cNvPr id="9" name="Rectangles 8"/>
          <p:cNvSpPr/>
          <p:nvPr/>
        </p:nvSpPr>
        <p:spPr>
          <a:xfrm>
            <a:off x="8646160" y="1112520"/>
            <a:ext cx="2378710" cy="98615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0" name="Text Box 9"/>
          <p:cNvSpPr txBox="1"/>
          <p:nvPr/>
        </p:nvSpPr>
        <p:spPr>
          <a:xfrm>
            <a:off x="8846820" y="1153160"/>
            <a:ext cx="2113915"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Dữ liệu về 5200 Movies</a:t>
            </a:r>
            <a:endParaRPr lang="en-US" sz="2000">
              <a:latin typeface="Times New Roman" panose="02020603050405020304" pitchFamily="18" charset="0"/>
              <a:cs typeface="Times New Roman" panose="02020603050405020304" pitchFamily="18" charset="0"/>
            </a:endParaRPr>
          </a:p>
        </p:txBody>
      </p:sp>
      <p:sp>
        <p:nvSpPr>
          <p:cNvPr id="13" name="Rectangles 12"/>
          <p:cNvSpPr/>
          <p:nvPr/>
        </p:nvSpPr>
        <p:spPr>
          <a:xfrm>
            <a:off x="5570220" y="4316730"/>
            <a:ext cx="1383665" cy="43942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4" name="Text Box 13"/>
          <p:cNvSpPr txBox="1"/>
          <p:nvPr/>
        </p:nvSpPr>
        <p:spPr>
          <a:xfrm>
            <a:off x="5770880" y="4357370"/>
            <a:ext cx="118300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TF-IDF</a:t>
            </a:r>
            <a:endParaRPr lang="en-US" sz="2000">
              <a:latin typeface="Times New Roman" panose="02020603050405020304" pitchFamily="18" charset="0"/>
              <a:cs typeface="Times New Roman" panose="02020603050405020304" pitchFamily="18" charset="0"/>
            </a:endParaRPr>
          </a:p>
        </p:txBody>
      </p:sp>
      <p:sp>
        <p:nvSpPr>
          <p:cNvPr id="15" name="Rectangles 14"/>
          <p:cNvSpPr/>
          <p:nvPr/>
        </p:nvSpPr>
        <p:spPr>
          <a:xfrm>
            <a:off x="9211945" y="2745740"/>
            <a:ext cx="1383665" cy="43942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6" name="Text Box 15"/>
          <p:cNvSpPr txBox="1"/>
          <p:nvPr/>
        </p:nvSpPr>
        <p:spPr>
          <a:xfrm>
            <a:off x="9412605" y="2786380"/>
            <a:ext cx="118300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TF-IDF</a:t>
            </a:r>
            <a:endParaRPr lang="en-US" sz="2000">
              <a:latin typeface="Times New Roman" panose="02020603050405020304" pitchFamily="18" charset="0"/>
              <a:cs typeface="Times New Roman" panose="02020603050405020304" pitchFamily="18" charset="0"/>
            </a:endParaRPr>
          </a:p>
        </p:txBody>
      </p:sp>
      <p:sp>
        <p:nvSpPr>
          <p:cNvPr id="17" name="Rectangles 16"/>
          <p:cNvSpPr/>
          <p:nvPr/>
        </p:nvSpPr>
        <p:spPr>
          <a:xfrm>
            <a:off x="9211945" y="4316730"/>
            <a:ext cx="1383665" cy="43942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8" name="Text Box 17"/>
          <p:cNvSpPr txBox="1"/>
          <p:nvPr/>
        </p:nvSpPr>
        <p:spPr>
          <a:xfrm>
            <a:off x="9412605" y="4357370"/>
            <a:ext cx="1183005" cy="398780"/>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Cosine</a:t>
            </a:r>
            <a:endParaRPr lang="en-US" sz="2000">
              <a:latin typeface="Times New Roman" panose="02020603050405020304" pitchFamily="18" charset="0"/>
              <a:cs typeface="Times New Roman" panose="02020603050405020304" pitchFamily="18" charset="0"/>
            </a:endParaRPr>
          </a:p>
        </p:txBody>
      </p:sp>
      <p:sp>
        <p:nvSpPr>
          <p:cNvPr id="19" name="Rectangles 18"/>
          <p:cNvSpPr/>
          <p:nvPr/>
        </p:nvSpPr>
        <p:spPr>
          <a:xfrm>
            <a:off x="9211945" y="5485130"/>
            <a:ext cx="1881505" cy="1010285"/>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20" name="Text Box 19"/>
          <p:cNvSpPr txBox="1"/>
          <p:nvPr/>
        </p:nvSpPr>
        <p:spPr>
          <a:xfrm>
            <a:off x="9412605" y="5525770"/>
            <a:ext cx="1612265"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Thông tin các phim đề xuất</a:t>
            </a:r>
            <a:endParaRPr lang="en-US" sz="200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4500245" y="3880485"/>
            <a:ext cx="1069975" cy="6559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Straight Arrow Connector 21"/>
          <p:cNvCxnSpPr/>
          <p:nvPr/>
        </p:nvCxnSpPr>
        <p:spPr>
          <a:xfrm flipV="1">
            <a:off x="4479290" y="4576445"/>
            <a:ext cx="1083310" cy="7512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a:stCxn id="14" idx="3"/>
            <a:endCxn id="17" idx="1"/>
          </p:cNvCxnSpPr>
          <p:nvPr/>
        </p:nvCxnSpPr>
        <p:spPr>
          <a:xfrm flipV="1">
            <a:off x="6953885" y="4536440"/>
            <a:ext cx="2258060" cy="203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Straight Arrow Connector 24"/>
          <p:cNvCxnSpPr>
            <a:stCxn id="9" idx="2"/>
            <a:endCxn id="16" idx="0"/>
          </p:cNvCxnSpPr>
          <p:nvPr/>
        </p:nvCxnSpPr>
        <p:spPr>
          <a:xfrm>
            <a:off x="9835515" y="2098675"/>
            <a:ext cx="168910" cy="6877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Straight Arrow Connector 25"/>
          <p:cNvCxnSpPr>
            <a:stCxn id="16" idx="2"/>
          </p:cNvCxnSpPr>
          <p:nvPr/>
        </p:nvCxnSpPr>
        <p:spPr>
          <a:xfrm flipH="1">
            <a:off x="9962515" y="3185160"/>
            <a:ext cx="41910" cy="11722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Straight Arrow Connector 26"/>
          <p:cNvCxnSpPr>
            <a:stCxn id="18" idx="2"/>
          </p:cNvCxnSpPr>
          <p:nvPr/>
        </p:nvCxnSpPr>
        <p:spPr>
          <a:xfrm flipH="1">
            <a:off x="9962515" y="4756150"/>
            <a:ext cx="41910" cy="7289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Chức năng thứ nhất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149987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Cho phép người dùng chọn một bộ phim có trong data, từ đó sẽ tính mức tương đồng của các thông tin phim đầu vào so với các phim trong data.</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19</a:t>
            </a:r>
            <a:endParaRPr lang="en-US"/>
          </a:p>
        </p:txBody>
      </p:sp>
      <p:pic>
        <p:nvPicPr>
          <p:cNvPr id="4" name="Picture 1"/>
          <p:cNvPicPr>
            <a:picLocks noChangeAspect="1"/>
          </p:cNvPicPr>
          <p:nvPr/>
        </p:nvPicPr>
        <p:blipFill>
          <a:blip r:embed="rId1"/>
          <a:stretch>
            <a:fillRect/>
          </a:stretch>
        </p:blipFill>
        <p:spPr>
          <a:xfrm>
            <a:off x="2779395" y="2786380"/>
            <a:ext cx="7976870" cy="3366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Chức năng thứ hai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149987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Cho phép người dùng chọn nhập vào một đoạn văn bản, từ đó sẽ so sánh độ tương đồng của dữ liệu nhập đầu vào so với các phim có trong data.</a:t>
            </a:r>
            <a:endParaRPr lang="en-US" altLang="en-GB"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20</a:t>
            </a:r>
            <a:endParaRPr lang="en-US"/>
          </a:p>
        </p:txBody>
      </p:sp>
      <p:pic>
        <p:nvPicPr>
          <p:cNvPr id="5" name="Picture 3"/>
          <p:cNvPicPr>
            <a:picLocks noChangeAspect="1"/>
          </p:cNvPicPr>
          <p:nvPr/>
        </p:nvPicPr>
        <p:blipFill>
          <a:blip r:embed="rId1"/>
          <a:stretch>
            <a:fillRect/>
          </a:stretch>
        </p:blipFill>
        <p:spPr>
          <a:xfrm>
            <a:off x="2594610" y="3004185"/>
            <a:ext cx="8350885" cy="26600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Demo hệ thống</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21</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Giao diện chạy trên web</a:t>
            </a: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22</a:t>
            </a:r>
            <a:endParaRPr lang="en-US"/>
          </a:p>
        </p:txBody>
      </p:sp>
      <p:pic>
        <p:nvPicPr>
          <p:cNvPr id="4" name="Picture 5"/>
          <p:cNvPicPr>
            <a:picLocks noChangeAspect="1"/>
          </p:cNvPicPr>
          <p:nvPr/>
        </p:nvPicPr>
        <p:blipFill>
          <a:blip r:embed="rId1"/>
          <a:stretch>
            <a:fillRect/>
          </a:stretch>
        </p:blipFill>
        <p:spPr>
          <a:xfrm>
            <a:off x="1731645" y="1388110"/>
            <a:ext cx="9966325" cy="48234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Giới thiệu</a:t>
            </a:r>
            <a:endParaRPr lang="en-US" sz="3200" dirty="0">
              <a:solidFill>
                <a:srgbClr val="FF0000"/>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b="1" dirty="0">
                <a:latin typeface="Times New Roman" panose="02020603050405020304" pitchFamily="18" charset="0"/>
                <a:cs typeface="Times New Roman" panose="02020603050405020304" pitchFamily="18" charset="0"/>
              </a:rPr>
              <a:t>Lý do chọn đề tài:</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Hệ thống đề xuất phim đóng vai trò quan trọng trong việc cung cấp trải nghiệm tốt hơn.</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Các phương pháp đề xuất ngẫu nhiên như trước không đem lại hiệu quả nhiều</a:t>
            </a:r>
            <a:endParaRPr lang="en-US" altLang="en-GB" sz="2500" dirty="0">
              <a:latin typeface="Times New Roman" panose="02020603050405020304" pitchFamily="18" charset="0"/>
              <a:cs typeface="Times New Roman" panose="02020603050405020304" pitchFamily="18" charset="0"/>
            </a:endParaRPr>
          </a:p>
          <a:p>
            <a:pPr lvl="1"/>
            <a:endParaRPr 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a:t>
            </a:r>
            <a:r>
              <a:rPr lang="en-US" altLang="en-GB" sz="2500" b="1" dirty="0">
                <a:latin typeface="Times New Roman" panose="02020603050405020304" pitchFamily="18" charset="0"/>
                <a:cs typeface="Times New Roman" panose="02020603050405020304" pitchFamily="18" charset="0"/>
              </a:rPr>
              <a:t>Đối tượng và phạm vi nghiên cứu:</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 Nghiên cứu tập trung dựa trên bộ dữ liệu chưa thông tin về các bộ phim thu thập tại website IMDb.</a:t>
            </a:r>
            <a:endParaRPr lang="en-GB" sz="250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Phương pháp lọc dựa trên nội dung</a:t>
            </a:r>
            <a:endParaRPr lang="en-US" sz="3200" dirty="0" err="1">
              <a:solidFill>
                <a:srgbClr val="FF0000"/>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Xây dựng hệ thống đề xuất phim</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Kỹ thuật TF-IDF</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32000" y="1286510"/>
                <a:ext cx="9472295" cy="530860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TF-IDF là một kỹ thuật phổ biến trong lĩnh vực xử lý ngôn ngữ tự nhiên và khai thác dữ liệu văn bản.</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Có nhiệm vụ chuyển đổi văn bản thành vector số.</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TF-IDF được chia làm 2 thành phần chính: </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TF: đo lường tần suất xuất hiện của một từ trong một tài liệu cụ thể.</a:t>
                </a:r>
                <a:endParaRPr lang="en-US" altLang="en-GB" sz="2500" dirty="0">
                  <a:latin typeface="Times New Roman" panose="02020603050405020304" pitchFamily="18" charset="0"/>
                  <a:cs typeface="Times New Roman" panose="02020603050405020304" pitchFamily="18" charset="0"/>
                </a:endParaRPr>
              </a:p>
              <a:p>
                <a:pPr lvl="1"/>
                <a:r>
                  <a:rPr lang="en-US" altLang="en-GB" sz="2500" dirty="0">
                    <a:latin typeface="Times New Roman" panose="02020603050405020304" pitchFamily="18" charset="0"/>
                    <a:cs typeface="Times New Roman" panose="02020603050405020304" pitchFamily="18" charset="0"/>
                  </a:rPr>
                  <a:t>IDF: đo lường tầm quan trọng của một từ trong toàn bộ tập hợp tài liệu.</a:t>
                </a:r>
                <a:endParaRPr lang="en-US" altLang="en-GB" sz="2500" dirty="0">
                  <a:latin typeface="Times New Roman" panose="02020603050405020304" pitchFamily="18" charset="0"/>
                  <a:cs typeface="Times New Roman" panose="02020603050405020304" pitchFamily="18" charset="0"/>
                </a:endParaRPr>
              </a:p>
              <a:p>
                <a:pPr marL="457200" lvl="1" indent="0">
                  <a:buNone/>
                </a:pPr>
                <a:endParaRPr lang="en-US" altLang="en-GB" sz="25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sz="2000" i="1" dirty="0">
                          <a:latin typeface="Cambria Math" panose="02040503050406030204" charset="0"/>
                          <a:cs typeface="Cambria Math" panose="02040503050406030204" charset="0"/>
                        </a:rPr>
                        <m:t>𝑇𝐹</m:t>
                      </m:r>
                      <m:r>
                        <a:rPr lang="en-US" sz="2000" i="1" dirty="0">
                          <a:latin typeface="Cambria Math" panose="02040503050406030204" charset="0"/>
                          <a:cs typeface="Cambria Math" panose="02040503050406030204" charset="0"/>
                        </a:rPr>
                        <m:t>(</m:t>
                      </m:r>
                      <m:r>
                        <a:rPr lang="en-US" sz="2000" i="1" dirty="0">
                          <a:latin typeface="Cambria Math" panose="02040503050406030204" charset="0"/>
                          <a:cs typeface="Cambria Math" panose="02040503050406030204" charset="0"/>
                        </a:rPr>
                        <m:t>𝑖</m:t>
                      </m:r>
                      <m:r>
                        <a:rPr lang="en-US" sz="2000" i="1" dirty="0">
                          <a:latin typeface="Cambria Math" panose="02040503050406030204" charset="0"/>
                          <a:cs typeface="Cambria Math" panose="02040503050406030204" charset="0"/>
                        </a:rPr>
                        <m:t>,</m:t>
                      </m:r>
                      <m:r>
                        <a:rPr lang="en-US" sz="2000" i="1" dirty="0">
                          <a:latin typeface="Cambria Math" panose="02040503050406030204" charset="0"/>
                          <a:cs typeface="Cambria Math" panose="02040503050406030204" charset="0"/>
                        </a:rPr>
                        <m:t>𝑑</m:t>
                      </m:r>
                      <m:r>
                        <a:rPr lang="en-US" sz="2000" i="1" dirty="0">
                          <a:latin typeface="Cambria Math" panose="02040503050406030204" charset="0"/>
                          <a:cs typeface="Cambria Math" panose="02040503050406030204" charset="0"/>
                        </a:rPr>
                        <m:t>)= </m:t>
                      </m:r>
                      <m:f>
                        <m:fPr>
                          <m:ctrlPr>
                            <a:rPr lang="en-US" sz="2000" i="1" dirty="0">
                              <a:latin typeface="Cambria Math" panose="02040503050406030204" charset="0"/>
                              <a:cs typeface="Cambria Math" panose="02040503050406030204" charset="0"/>
                            </a:rPr>
                          </m:ctrlPr>
                        </m:fPr>
                        <m:num>
                          <m:r>
                            <a:rPr lang="en-US" sz="2000" i="1" dirty="0">
                              <a:latin typeface="Cambria Math" panose="02040503050406030204" charset="0"/>
                              <a:cs typeface="Cambria Math" panose="02040503050406030204" charset="0"/>
                            </a:rPr>
                            <m:t>𝑠</m:t>
                          </m:r>
                          <m:r>
                            <a:rPr lang="en-US" sz="2000" i="1" dirty="0">
                              <a:latin typeface="Cambria Math" panose="02040503050406030204" charset="0"/>
                              <a:cs typeface="Cambria Math" panose="02040503050406030204" charset="0"/>
                            </a:rPr>
                            <m:t>ố </m:t>
                          </m:r>
                          <m:r>
                            <a:rPr lang="en-US" sz="2000" i="1" dirty="0">
                              <a:latin typeface="Cambria Math" panose="02040503050406030204" charset="0"/>
                              <a:cs typeface="Cambria Math" panose="02040503050406030204" charset="0"/>
                            </a:rPr>
                            <m:t>𝑙</m:t>
                          </m:r>
                          <m:r>
                            <a:rPr lang="en-US" sz="2000" i="1" dirty="0">
                              <a:latin typeface="Cambria Math" panose="02040503050406030204" charset="0"/>
                              <a:cs typeface="Cambria Math" panose="02040503050406030204" charset="0"/>
                            </a:rPr>
                            <m:t>ầ</m:t>
                          </m:r>
                          <m:r>
                            <a:rPr lang="en-US" sz="2000" i="1" dirty="0">
                              <a:latin typeface="Cambria Math" panose="02040503050406030204" charset="0"/>
                              <a:cs typeface="Cambria Math" panose="02040503050406030204" charset="0"/>
                            </a:rPr>
                            <m:t>𝑛</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ừ </m:t>
                          </m:r>
                          <m:r>
                            <a:rPr lang="en-US" sz="2000" i="1" dirty="0">
                              <a:latin typeface="Cambria Math" panose="02040503050406030204" charset="0"/>
                              <a:cs typeface="Cambria Math" panose="02040503050406030204" charset="0"/>
                            </a:rPr>
                            <m:t>𝑑</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𝑥𝑢</m:t>
                          </m:r>
                          <m:r>
                            <a:rPr lang="en-US" sz="2000" i="1" dirty="0">
                              <a:latin typeface="Cambria Math" panose="02040503050406030204" charset="0"/>
                              <a:cs typeface="Cambria Math" panose="02040503050406030204" charset="0"/>
                            </a:rPr>
                            <m:t>ấ</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ℎ𝑖</m:t>
                          </m:r>
                          <m:r>
                            <a:rPr lang="en-US" sz="2000" i="1" dirty="0">
                              <a:latin typeface="Cambria Math" panose="02040503050406030204" charset="0"/>
                              <a:cs typeface="Cambria Math" panose="02040503050406030204" charset="0"/>
                            </a:rPr>
                            <m:t>ệ</m:t>
                          </m:r>
                          <m:r>
                            <a:rPr lang="en-US" sz="2000" i="1" dirty="0">
                              <a:latin typeface="Cambria Math" panose="02040503050406030204" charset="0"/>
                              <a:cs typeface="Cambria Math" panose="02040503050406030204" charset="0"/>
                            </a:rPr>
                            <m:t>𝑛</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𝑡𝑟𝑜𝑛𝑔</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à</m:t>
                          </m:r>
                          <m:r>
                            <a:rPr lang="en-US" sz="2000" i="1" dirty="0">
                              <a:latin typeface="Cambria Math" panose="02040503050406030204" charset="0"/>
                              <a:cs typeface="Cambria Math" panose="02040503050406030204" charset="0"/>
                            </a:rPr>
                            <m:t>𝑖</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𝑙𝑖</m:t>
                          </m:r>
                          <m:r>
                            <a:rPr lang="en-US" sz="2000" i="1" dirty="0">
                              <a:latin typeface="Cambria Math" panose="02040503050406030204" charset="0"/>
                              <a:cs typeface="Cambria Math" panose="02040503050406030204" charset="0"/>
                            </a:rPr>
                            <m:t>ệ</m:t>
                          </m:r>
                          <m:r>
                            <a:rPr lang="en-US" sz="2000" i="1" dirty="0">
                              <a:latin typeface="Cambria Math" panose="02040503050406030204" charset="0"/>
                              <a:cs typeface="Cambria Math" panose="02040503050406030204" charset="0"/>
                            </a:rPr>
                            <m:t>𝑢</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𝑑</m:t>
                          </m:r>
                        </m:num>
                        <m:den>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ổ</m:t>
                          </m:r>
                          <m:r>
                            <a:rPr lang="en-US" sz="2000" i="1" dirty="0">
                              <a:latin typeface="Cambria Math" panose="02040503050406030204" charset="0"/>
                              <a:cs typeface="Cambria Math" panose="02040503050406030204" charset="0"/>
                            </a:rPr>
                            <m:t>𝑛𝑔</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𝑠</m:t>
                          </m:r>
                          <m:r>
                            <a:rPr lang="en-US" sz="2000" i="1" dirty="0">
                              <a:latin typeface="Cambria Math" panose="02040503050406030204" charset="0"/>
                              <a:cs typeface="Cambria Math" panose="02040503050406030204" charset="0"/>
                            </a:rPr>
                            <m:t>ố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ừ </m:t>
                          </m:r>
                          <m:r>
                            <a:rPr lang="en-US" sz="2000" i="1" dirty="0">
                              <a:latin typeface="Cambria Math" panose="02040503050406030204" charset="0"/>
                              <a:cs typeface="Cambria Math" panose="02040503050406030204" charset="0"/>
                            </a:rPr>
                            <m:t>𝑡𝑟𝑜𝑛𝑔</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𝑡</m:t>
                          </m:r>
                          <m:r>
                            <a:rPr lang="en-US" sz="2000" i="1" dirty="0">
                              <a:latin typeface="Cambria Math" panose="02040503050406030204" charset="0"/>
                              <a:cs typeface="Cambria Math" panose="02040503050406030204" charset="0"/>
                            </a:rPr>
                            <m:t>à</m:t>
                          </m:r>
                          <m:r>
                            <a:rPr lang="en-US" sz="2000" i="1" dirty="0">
                              <a:latin typeface="Cambria Math" panose="02040503050406030204" charset="0"/>
                              <a:cs typeface="Cambria Math" panose="02040503050406030204" charset="0"/>
                            </a:rPr>
                            <m:t>𝑖</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𝑙𝑖</m:t>
                          </m:r>
                          <m:r>
                            <a:rPr lang="en-US" sz="2000" i="1" dirty="0">
                              <a:latin typeface="Cambria Math" panose="02040503050406030204" charset="0"/>
                              <a:cs typeface="Cambria Math" panose="02040503050406030204" charset="0"/>
                            </a:rPr>
                            <m:t>ệ</m:t>
                          </m:r>
                          <m:r>
                            <a:rPr lang="en-US" sz="2000" i="1" dirty="0">
                              <a:latin typeface="Cambria Math" panose="02040503050406030204" charset="0"/>
                              <a:cs typeface="Cambria Math" panose="02040503050406030204" charset="0"/>
                            </a:rPr>
                            <m:t>𝑢</m:t>
                          </m:r>
                          <m:r>
                            <a:rPr lang="en-US" sz="2000" i="1" dirty="0">
                              <a:latin typeface="Cambria Math" panose="02040503050406030204" charset="0"/>
                              <a:cs typeface="Cambria Math" panose="02040503050406030204" charset="0"/>
                            </a:rPr>
                            <m:t> </m:t>
                          </m:r>
                          <m:r>
                            <a:rPr lang="en-US" sz="2000" i="1" dirty="0">
                              <a:latin typeface="Cambria Math" panose="02040503050406030204" charset="0"/>
                              <a:cs typeface="Cambria Math" panose="02040503050406030204" charset="0"/>
                            </a:rPr>
                            <m:t>𝑑</m:t>
                          </m:r>
                        </m:den>
                      </m:f>
                    </m:oMath>
                  </m:oMathPara>
                </a14:m>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032000" y="1286510"/>
                <a:ext cx="9472295" cy="5308600"/>
              </a:xfrm>
              <a:blipFill rotWithShape="1">
                <a:blip r:embed="rId1"/>
                <a:stretch>
                  <a:fillRect/>
                </a:stretch>
              </a:blipFill>
            </p:spPr>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r>
              <a:rPr lang="en-US"/>
              <a:t>5</a:t>
            </a:r>
            <a:endParaRPr lang="en-US"/>
          </a:p>
        </p:txBody>
      </p:sp>
      <mc:AlternateContent xmlns:mc="http://schemas.openxmlformats.org/markup-compatibility/2006">
        <mc:Choice xmlns:a14="http://schemas.microsoft.com/office/drawing/2010/main" Requires="a14">
          <p:sp>
            <p:nvSpPr>
              <p:cNvPr id="4" name="Text Box 3"/>
              <p:cNvSpPr txBox="1"/>
              <p:nvPr/>
            </p:nvSpPr>
            <p:spPr>
              <a:xfrm>
                <a:off x="8033004" y="4951666"/>
                <a:ext cx="3759835" cy="66865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rPr>
                        <m:t>𝐼𝐷𝐹</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𝑙𝑜𝑔</m:t>
                      </m:r>
                      <m:r>
                        <a:rPr lang="en-US" i="1">
                          <a:latin typeface="Cambria Math" panose="02040503050406030204"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ổ</m:t>
                          </m:r>
                          <m:r>
                            <a:rPr lang="en-US" i="1">
                              <a:latin typeface="Cambria Math" panose="02040503050406030204" charset="0"/>
                              <a:cs typeface="Cambria Math" panose="02040503050406030204" charset="0"/>
                            </a:rPr>
                            <m:t>𝑛𝑔</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𝑠</m:t>
                          </m:r>
                          <m:r>
                            <a:rPr lang="en-US" i="1">
                              <a:latin typeface="Cambria Math" panose="02040503050406030204" charset="0"/>
                              <a:cs typeface="Cambria Math" panose="02040503050406030204" charset="0"/>
                            </a:rPr>
                            <m:t>ố </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à</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𝑙𝑖</m:t>
                          </m:r>
                          <m:r>
                            <a:rPr lang="en-US" i="1">
                              <a:latin typeface="Cambria Math" panose="02040503050406030204" charset="0"/>
                              <a:cs typeface="Cambria Math" panose="02040503050406030204" charset="0"/>
                            </a:rPr>
                            <m:t>ệ</m:t>
                          </m:r>
                          <m:r>
                            <a:rPr lang="en-US" i="1">
                              <a:latin typeface="Cambria Math" panose="02040503050406030204" charset="0"/>
                              <a:cs typeface="Cambria Math" panose="02040503050406030204" charset="0"/>
                            </a:rPr>
                            <m:t>𝑢</m:t>
                          </m:r>
                        </m:num>
                        <m:den>
                          <m:r>
                            <a:rPr lang="en-US" i="1">
                              <a:latin typeface="Cambria Math" panose="02040503050406030204" charset="0"/>
                              <a:cs typeface="Cambria Math" panose="02040503050406030204" charset="0"/>
                            </a:rPr>
                            <m:t>𝑠</m:t>
                          </m:r>
                          <m:r>
                            <a:rPr lang="en-US" i="1">
                              <a:latin typeface="Cambria Math" panose="02040503050406030204" charset="0"/>
                              <a:cs typeface="Cambria Math" panose="02040503050406030204" charset="0"/>
                            </a:rPr>
                            <m:t>ố </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à</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𝑙𝑖</m:t>
                          </m:r>
                          <m:r>
                            <a:rPr lang="en-US" i="1">
                              <a:latin typeface="Cambria Math" panose="02040503050406030204" charset="0"/>
                              <a:cs typeface="Cambria Math" panose="02040503050406030204" charset="0"/>
                            </a:rPr>
                            <m:t>ệ</m:t>
                          </m:r>
                          <m:r>
                            <a:rPr lang="en-US" i="1">
                              <a:latin typeface="Cambria Math" panose="02040503050406030204" charset="0"/>
                              <a:cs typeface="Cambria Math" panose="02040503050406030204" charset="0"/>
                            </a:rPr>
                            <m:t>𝑢</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𝑐ℎ</m:t>
                          </m:r>
                          <m:r>
                            <a:rPr lang="en-US" i="1">
                              <a:latin typeface="Cambria Math" panose="02040503050406030204" charset="0"/>
                              <a:cs typeface="Cambria Math" panose="02040503050406030204" charset="0"/>
                            </a:rPr>
                            <m:t>ứ</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ừ </m:t>
                          </m:r>
                          <m:r>
                            <a:rPr lang="en-US" i="1">
                              <a:latin typeface="Cambria Math" panose="02040503050406030204" charset="0"/>
                              <a:cs typeface="Cambria Math" panose="02040503050406030204" charset="0"/>
                            </a:rPr>
                            <m:t>𝑡</m:t>
                          </m:r>
                        </m:den>
                      </m:f>
                      <m:r>
                        <a:rPr lang="en-US" i="1">
                          <a:latin typeface="Cambria Math" panose="02040503050406030204" charset="0"/>
                          <a:cs typeface="Cambria Math" panose="02040503050406030204" charset="0"/>
                        </a:rPr>
                        <m:t>)</m:t>
                      </m:r>
                    </m:oMath>
                  </m:oMathPara>
                </a14:m>
                <a:endParaRPr lang="en-US"/>
              </a:p>
            </p:txBody>
          </p:sp>
        </mc:Choice>
        <mc:Fallback>
          <p:sp>
            <p:nvSpPr>
              <p:cNvPr id="4" name="Text Box 3"/>
              <p:cNvSpPr txBox="1">
                <a:spLocks noRot="1" noChangeAspect="1" noMove="1" noResize="1" noEditPoints="1" noAdjustHandles="1" noChangeArrowheads="1" noChangeShapeType="1" noTextEdit="1"/>
              </p:cNvSpPr>
              <p:nvPr/>
            </p:nvSpPr>
            <p:spPr>
              <a:xfrm>
                <a:off x="8033004" y="4951666"/>
                <a:ext cx="3759835" cy="668655"/>
              </a:xfrm>
              <a:prstGeom prst="rect">
                <a:avLst/>
              </a:prstGeom>
              <a:blipFill rotWithShape="1">
                <a:blip r:embed="rId2"/>
                <a:stretch>
                  <a:fillRect l="-7" t="-85" r="-601" b="8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1"/>
              <p:nvPr/>
            </p:nvSpPr>
            <p:spPr>
              <a:xfrm>
                <a:off x="5682234" y="5841301"/>
                <a:ext cx="292354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rPr>
                        <m:t>𝑇𝐹𝐼𝐷𝐹</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𝑇𝐹</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𝑑</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 </m:t>
                      </m:r>
                      <m:r>
                        <a:rPr lang="en-US" i="1">
                          <a:latin typeface="Cambria Math" panose="02040503050406030204" charset="0"/>
                          <a:cs typeface="Cambria Math" panose="02040503050406030204" charset="0"/>
                        </a:rPr>
                        <m:t>𝐼𝐷𝐹</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oMath>
                  </m:oMathPara>
                </a14:m>
                <a:endParaRPr lang="en-US"/>
              </a:p>
            </p:txBody>
          </p:sp>
        </mc:Choice>
        <mc:Fallback>
          <p:sp>
            <p:nvSpPr>
              <p:cNvPr id="7" name="Text Box 6"/>
              <p:cNvSpPr txBox="1">
                <a:spLocks noRot="1" noChangeAspect="1" noMove="1" noResize="1" noEditPoints="1" noAdjustHandles="1" noChangeArrowheads="1" noChangeShapeType="1" noTextEdit="1"/>
              </p:cNvSpPr>
              <p:nvPr/>
            </p:nvSpPr>
            <p:spPr>
              <a:xfrm>
                <a:off x="5682234" y="5841301"/>
                <a:ext cx="2923540" cy="368300"/>
              </a:xfrm>
              <a:prstGeom prst="rect">
                <a:avLst/>
              </a:prstGeom>
              <a:blipFill rotWithShape="1">
                <a:blip r:embed="rId3"/>
                <a:stretch>
                  <a:fillRect l="-9" t="-155" r="-773" b="155"/>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Phương pháp lọc dựa trên nội dung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Lọc dựa trên nội dung một trong những kỹ thuật phổ biến trong hệ thống đề xuất.</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Kỹ thuật này dựa vào các đặc trưng và thông tin của các mục được đề xuất, chẳng hạn như mô tả, thể loại, diễn viên cho phim hoặc từ khóa, nội dung cho bài viết.</a:t>
            </a:r>
            <a:endParaRPr lang="en-US" altLang="en-GB" sz="2500" dirty="0">
              <a:latin typeface="Times New Roman" panose="02020603050405020304" pitchFamily="18" charset="0"/>
              <a:cs typeface="Times New Roman" panose="02020603050405020304" pitchFamily="18" charset="0"/>
            </a:endParaRPr>
          </a:p>
          <a:p>
            <a:r>
              <a:rPr lang="en-US" altLang="en-GB" sz="2500" dirty="0">
                <a:latin typeface="Times New Roman" panose="02020603050405020304" pitchFamily="18" charset="0"/>
                <a:cs typeface="Times New Roman" panose="02020603050405020304" pitchFamily="18" charset="0"/>
              </a:rPr>
              <a:t> Cách hoạt động: </a:t>
            </a:r>
            <a:endParaRPr lang="en-US" altLang="en-GB" sz="2500" dirty="0">
              <a:latin typeface="Times New Roman" panose="02020603050405020304" pitchFamily="18" charset="0"/>
              <a:cs typeface="Times New Roman" panose="02020603050405020304" pitchFamily="18" charset="0"/>
            </a:endParaRPr>
          </a:p>
          <a:p>
            <a:pPr lvl="1"/>
            <a:r>
              <a:rPr lang="en-US" altLang="en-GB" sz="2140" dirty="0">
                <a:latin typeface="Times New Roman" panose="02020603050405020304" pitchFamily="18" charset="0"/>
                <a:cs typeface="Times New Roman" panose="02020603050405020304" pitchFamily="18" charset="0"/>
              </a:rPr>
              <a:t>Sử dụng TF-IDF chuyển đặc trưng về dạng vector số.</a:t>
            </a:r>
            <a:endParaRPr lang="en-US" altLang="en-GB" sz="2140" dirty="0">
              <a:latin typeface="Times New Roman" panose="02020603050405020304" pitchFamily="18" charset="0"/>
              <a:cs typeface="Times New Roman" panose="02020603050405020304" pitchFamily="18" charset="0"/>
            </a:endParaRPr>
          </a:p>
          <a:p>
            <a:pPr lvl="1"/>
            <a:r>
              <a:rPr lang="en-US" altLang="en-GB" sz="2140" dirty="0">
                <a:latin typeface="Times New Roman" panose="02020603050405020304" pitchFamily="18" charset="0"/>
                <a:cs typeface="Times New Roman" panose="02020603050405020304" pitchFamily="18" charset="0"/>
              </a:rPr>
              <a:t>Tính độ đo Cosine của đầu vào so với dữ liệu.</a:t>
            </a:r>
            <a:endParaRPr lang="en-US" altLang="en-GB" sz="2140" dirty="0">
              <a:latin typeface="Times New Roman" panose="02020603050405020304" pitchFamily="18" charset="0"/>
              <a:cs typeface="Times New Roman" panose="02020603050405020304" pitchFamily="18" charset="0"/>
            </a:endParaRPr>
          </a:p>
          <a:p>
            <a:pPr lvl="1"/>
            <a:r>
              <a:rPr lang="en-US" altLang="en-GB" sz="2140" dirty="0">
                <a:latin typeface="Times New Roman" panose="02020603050405020304" pitchFamily="18" charset="0"/>
                <a:cs typeface="Times New Roman" panose="02020603050405020304" pitchFamily="18" charset="0"/>
              </a:rPr>
              <a:t>Chọn ra các phần tử có giá trị Cosine lớn nhất.</a:t>
            </a:r>
            <a:endParaRPr lang="en-US" altLang="en-GB" sz="2140" dirty="0">
              <a:latin typeface="Times New Roman" panose="02020603050405020304" pitchFamily="18" charset="0"/>
              <a:cs typeface="Times New Roman" panose="02020603050405020304" pitchFamily="18" charset="0"/>
            </a:endParaRPr>
          </a:p>
          <a:p>
            <a:pPr lvl="1"/>
            <a:endParaRPr lang="en-US" altLang="en-GB" sz="214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6</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2152650" y="2115185"/>
            <a:ext cx="8331835" cy="2627630"/>
          </a:xfrm>
        </p:spPr>
        <p:txBody>
          <a:bodyPr>
            <a:normAutofit/>
          </a:bodyPr>
          <a:lstStyle/>
          <a:p>
            <a:pPr lvl="0"/>
            <a:r>
              <a:rPr lang="en-US" sz="3200" dirty="0">
                <a:latin typeface="Times New Roman" panose="02020603050405020304" pitchFamily="18" charset="0"/>
                <a:cs typeface="Times New Roman" panose="02020603050405020304" pitchFamily="18" charset="0"/>
              </a:rPr>
              <a:t> Giới thiệu</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a:solidFill>
                  <a:schemeClr val="tx1">
                    <a:lumMod val="85000"/>
                    <a:lumOff val="15000"/>
                  </a:schemeClr>
                </a:solidFill>
                <a:latin typeface="Times New Roman" panose="02020603050405020304" pitchFamily="18" charset="0"/>
                <a:cs typeface="Times New Roman" panose="02020603050405020304" pitchFamily="18" charset="0"/>
              </a:rPr>
              <a:t> Phương pháp lọc dựa trên nội dung</a:t>
            </a:r>
            <a:endParaRPr lang="en-US" sz="3200" dirty="0" err="1">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US" sz="3200" dirty="0" err="1">
                <a:solidFill>
                  <a:schemeClr val="tx1">
                    <a:lumMod val="85000"/>
                    <a:lumOff val="15000"/>
                  </a:schemeClr>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Xây dựng hệ thống đề xuất phim</a:t>
            </a:r>
            <a:endParaRPr lang="en-US" sz="3200" dirty="0" err="1">
              <a:solidFill>
                <a:srgbClr val="FF0000"/>
              </a:solidFill>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Demo hệ thống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a:latin typeface="Times New Roman" panose="02020603050405020304" pitchFamily="18" charset="0"/>
                <a:cs typeface="Times New Roman" panose="02020603050405020304" pitchFamily="18" charset="0"/>
              </a:rPr>
              <a:t>7</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Thu thập dữ liệu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2000" y="1286510"/>
            <a:ext cx="9472295" cy="4338320"/>
          </a:xfrm>
        </p:spPr>
        <p:txBody>
          <a:bodyPr>
            <a:noAutofit/>
          </a:bodyPr>
          <a:lstStyle/>
          <a:p>
            <a:r>
              <a:rPr lang="en-GB" sz="2500" dirty="0">
                <a:latin typeface="Times New Roman" panose="02020603050405020304" pitchFamily="18" charset="0"/>
                <a:cs typeface="Times New Roman" panose="02020603050405020304" pitchFamily="18" charset="0"/>
              </a:rPr>
              <a:t> </a:t>
            </a:r>
            <a:r>
              <a:rPr lang="en-US" altLang="en-GB" sz="2500" dirty="0">
                <a:latin typeface="Times New Roman" panose="02020603050405020304" pitchFamily="18" charset="0"/>
                <a:cs typeface="Times New Roman" panose="02020603050405020304" pitchFamily="18" charset="0"/>
              </a:rPr>
              <a:t>IMDb là một trong những trang web hàng đầu và phổ biến nhất trên thế giới về cơ sở dữ liệu phim.</a:t>
            </a:r>
            <a:endParaRPr lang="en-US" altLang="en-GB" sz="2500" dirty="0">
              <a:latin typeface="Times New Roman" panose="02020603050405020304" pitchFamily="18" charset="0"/>
              <a:cs typeface="Times New Roman" panose="02020603050405020304" pitchFamily="18" charset="0"/>
            </a:endParaRPr>
          </a:p>
          <a:p>
            <a:pPr marL="0" indent="0">
              <a:buNone/>
            </a:pPr>
            <a:endParaRPr lang="en-US" altLang="en-GB" sz="214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a:t>8</a:t>
            </a:r>
            <a:endParaRPr lang="en-US"/>
          </a:p>
        </p:txBody>
      </p:sp>
      <p:sp>
        <p:nvSpPr>
          <p:cNvPr id="4" name="Rectangles 3"/>
          <p:cNvSpPr/>
          <p:nvPr/>
        </p:nvSpPr>
        <p:spPr>
          <a:xfrm>
            <a:off x="2419350" y="2971800"/>
            <a:ext cx="2470785" cy="91440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5" name="Text Box 4"/>
          <p:cNvSpPr txBox="1"/>
          <p:nvPr/>
        </p:nvSpPr>
        <p:spPr>
          <a:xfrm>
            <a:off x="2529840" y="3106420"/>
            <a:ext cx="2509520"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Xem mã nguồn HTML của web IMDb</a:t>
            </a:r>
            <a:endParaRPr lang="en-US">
              <a:latin typeface="Times New Roman" panose="02020603050405020304" pitchFamily="18" charset="0"/>
              <a:cs typeface="Times New Roman" panose="02020603050405020304" pitchFamily="18" charset="0"/>
            </a:endParaRPr>
          </a:p>
        </p:txBody>
      </p:sp>
      <p:sp>
        <p:nvSpPr>
          <p:cNvPr id="7" name="Rectangles 6"/>
          <p:cNvSpPr/>
          <p:nvPr/>
        </p:nvSpPr>
        <p:spPr>
          <a:xfrm>
            <a:off x="5385435" y="2971800"/>
            <a:ext cx="2470785" cy="91440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8" name="Text Box 7"/>
          <p:cNvSpPr txBox="1"/>
          <p:nvPr/>
        </p:nvSpPr>
        <p:spPr>
          <a:xfrm>
            <a:off x="5596255" y="3106420"/>
            <a:ext cx="2049145"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Cài đặt thư viện BeautifulSoup</a:t>
            </a:r>
            <a:endParaRPr lang="en-US">
              <a:latin typeface="Times New Roman" panose="02020603050405020304" pitchFamily="18" charset="0"/>
              <a:cs typeface="Times New Roman" panose="02020603050405020304" pitchFamily="18" charset="0"/>
            </a:endParaRPr>
          </a:p>
        </p:txBody>
      </p:sp>
      <p:sp>
        <p:nvSpPr>
          <p:cNvPr id="9" name="Rectangles 8"/>
          <p:cNvSpPr/>
          <p:nvPr/>
        </p:nvSpPr>
        <p:spPr>
          <a:xfrm>
            <a:off x="8481060" y="2971800"/>
            <a:ext cx="2470785" cy="91440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0" name="Text Box 9"/>
          <p:cNvSpPr txBox="1"/>
          <p:nvPr/>
        </p:nvSpPr>
        <p:spPr>
          <a:xfrm>
            <a:off x="8691880" y="3106420"/>
            <a:ext cx="2049145"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Viết và chạy code thu thập data</a:t>
            </a:r>
            <a:endParaRPr lang="en-US">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4964430" y="3429000"/>
            <a:ext cx="346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a:off x="8032115" y="3429000"/>
            <a:ext cx="34607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V S O _ x 0 0 2 0 _ i t e m _ x 0 0 2 0 _ i d   x m l n s = " 4 0 2 6 2 f 9 4 - 9 f 3 5 - 4 a c 3 - 9 a 9 0 - 6 9 0 1 6 5 a 1 6 6 b 7 "   x s i : n i l = " t r u e " / > < A s s e t i d _ x 0 0 2 0 _   x m l n s = " 4 0 2 6 2 f 9 4 - 9 f 3 5 - 4 a c 3 - 9 a 9 0 - 6 9 0 1 6 5 a 1 6 6 b 7 "   x s i : n i l = " t r u e " / > < I t e m _ x 0 0 2 0 _ D e t a i l s   x m l n s = " 4 0 2 6 2 f 9 4 - 9 f 3 5 - 4 a c 3 - 9 a 9 0 - 6 9 0 1 6 5 a 1 6 6 b 7 "   x s i : n i l = " t r u e " / > < T e m p l a t e _ x 0 0 2 0 _ d e t a i l s   x m l n s = " 4 0 2 6 2 f 9 4 - 9 f 3 5 - 4 a c 3 - 9 a 9 0 - 6 9 0 1 6 5 a 1 6 6 b 7 "   x s i : n i l = " t r u e " / > < / d o c u m e n t M a n a g e m e n t > < / p : p r o p e r t i e s > 
</file>

<file path=customXml/item2.xml>��< ? x m l   v e r s i o n = " 1 . 0 " ? > < c t : c o n t e n t T y p e S c h e m a   c t : _ = " "   m a : _ = " "   m a : c o n t e n t T y p e N a m e = " D o c u m e n t "   m a : c o n t e n t T y p e I D = " 0 x 0 1 0 1 0 0 A A 3 F 7 D 9 4 0 6 9 F F 6 4 A 8 6 F 7 D F F 5 6 D 6 0 E 3 B E "   m a : c o n t e n t T y p e V e r s i o n = " 6 "   m a : c o n t e n t T y p e D e s c r i p t i o n = " C r e a t e   a   n e w   d o c u m e n t . "   m a : c o n t e n t T y p e S c o p e = " "   m a : v e r s i o n I D = " c 3 2 3 0 2 c 7 7 d 4 0 8 5 e c f 4 9 5 b d d d b 7 f 5 e 8 8 9 "   x m l n s : c t = " h t t p : / / s c h e m a s . m i c r o s o f t . c o m / o f f i c e / 2 0 0 6 / m e t a d a t a / c o n t e n t T y p e "   x m l n s : m a = " h t t p : / / s c h e m a s . m i c r o s o f t . c o m / o f f i c e / 2 0 0 6 / m e t a d a t a / p r o p e r t i e s / m e t a A t t r i b u t e s " >  
 < x s d : s c h e m a   t a r g e t N a m e s p a c e = " h t t p : / / s c h e m a s . m i c r o s o f t . c o m / o f f i c e / 2 0 0 6 / m e t a d a t a / p r o p e r t i e s "   m a : r o o t = " t r u e "   m a : f i e l d s I D = " 4 a b 5 a e 4 6 b e 9 5 f 9 d 0 b e 6 1 0 7 e 8 2 0 0 b e 7 a 2 "   n s 2 : _ = " "   n s 3 : _ = " "   x m l n s : x s d = " h t t p : / / w w w . w 3 . o r g / 2 0 0 1 / X M L S c h e m a "   x m l n s : x s = " h t t p : / / w w w . w 3 . o r g / 2 0 0 1 / X M L S c h e m a "   x m l n s : p = " h t t p : / / s c h e m a s . m i c r o s o f t . c o m / o f f i c e / 2 0 0 6 / m e t a d a t a / p r o p e r t i e s "   x m l n s : n s 2 = " a 4 f 3 5 9 4 8 - e 6 1 9 - 4 1 b 3 - a a 2 9 - 2 2 8 7 8 b 0 9 c f d 2 "   x m l n s : n s 3 = " 4 0 2 6 2 f 9 4 - 9 f 3 5 - 4 a c 3 - 9 a 9 0 - 6 9 0 1 6 5 a 1 6 6 b 7 " >  
 < x s d : i m p o r t   n a m e s p a c e = " a 4 f 3 5 9 4 8 - e 6 1 9 - 4 1 b 3 - a a 2 9 - 2 2 8 7 8 b 0 9 c f d 2 " / >  
 < x s d : i m p o r t   n a m e s p a c e = " 4 0 2 6 2 f 9 4 - 9 f 3 5 - 4 a c 3 - 9 a 9 0 - 6 9 0 1 6 5 a 1 6 6 b 7 " / >  
 < x s d : e l e m e n t   n a m e = " p r o p e r t i e s " >  
 < x s d : c o m p l e x T y p e >  
 < x s d : s e q u e n c e >  
 < x s d : e l e m e n t   n a m e = " d o c u m e n t M a n a g e m e n t " >  
 < x s d : c o m p l e x T y p e >  
 < x s d : a l l >  
 < x s d : e l e m e n t   r e f = " n s 2 : S h a r e d W i t h U s e r s "   m i n O c c u r s = " 0 " / >  
 < x s d : e l e m e n t   r e f = " n s 2 : S h a r e d W i t h D e t a i l s "   m i n O c c u r s = " 0 " / >  
 < x s d : e l e m e n t   r e f = " n s 3 : V S O _ x 0 0 2 0 _ i t e m _ x 0 0 2 0 _ i d "   m i n O c c u r s = " 0 " / >  
 < x s d : e l e m e n t   r e f = " n s 3 : I t e m _ x 0 0 2 0 _ D e t a i l s "   m i n O c c u r s = " 0 " / >  
 < x s d : e l e m e n t   r e f = " n s 3 : T e m p l a t e _ x 0 0 2 0 _ d e t a i l s "   m i n O c c u r s = " 0 " / >  
 < x s d : e l e m e n t   r e f = " n s 3 : A s s e t i d _ x 0 0 2 0 _ "   m i n O c c u r s = " 0 " / >  
 < / x s d : a l l >  
 < / x s d : c o m p l e x T y p e >  
 < / x s d : e l e m e n t >  
 < / x s d : s e q u e n c e >  
 < / x s d : c o m p l e x T y p e >  
 < / x s d : e l e m e n t >  
 < / x s d : s c h e m a >  
 < x s d : s c h e m a   t a r g e t N a m e s p a c e = " a 4 f 3 5 9 4 8 - e 6 1 9 - 4 1 b 3 - a a 2 9 - 2 2 8 7 8 b 0 9 c f d 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8 " 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9 "   n i l l a b l e = " t r u e "   m a : d i s p l a y N a m e = " S h a r e d   W i t h   D e t a i l s "   m a : d e s c r i p t i o n = " "   m a : i n t e r n a l N a m e = " S h a r e d W i t h D e t a i l s "   m a : r e a d O n l y = " t r u e " >  
 < x s d : s i m p l e T y p e >  
 < x s d : r e s t r i c t i o n   b a s e = " d m s : N o t e " >  
 < x s d : m a x L e n g t h   v a l u e = " 2 5 5 " / >  
 < / x s d : r e s t r i c t i o n >  
 < / x s d : s i m p l e T y p e >  
 < / x s d : e l e m e n t >  
 < / x s d : s c h e m a >  
 < x s d : s c h e m a   t a r g e t N a m e s p a c e = " 4 0 2 6 2 f 9 4 - 9 f 3 5 - 4 a c 3 - 9 a 9 0 - 6 9 0 1 6 5 a 1 6 6 b 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V S O _ x 0 0 2 0 _ i t e m _ x 0 0 2 0 _ i d "   m a : i n d e x = " 1 0 "   n i l l a b l e = " t r u e "   m a : d i s p l a y N a m e = " V S O   i t e m   i d "   m a : d e s c r i p t i o n = " P l e a s e   a d d   t h e   b u g   n u m b e r   t o   r e f e r   t o   V S O   i t e m s . "   m a : i n t e r n a l N a m e = " V S O _ x 0 0 2 0 _ i t e m _ x 0 0 2 0 _ i d " >  
 < x s d : s i m p l e T y p e >  
 < x s d : r e s t r i c t i o n   b a s e = " d m s : T e x t " >  
 < x s d : m a x L e n g t h   v a l u e = " 2 5 5 " / >  
 < / x s d : r e s t r i c t i o n >  
 < / x s d : s i m p l e T y p e >  
 < / x s d : e l e m e n t >  
 < x s d : e l e m e n t   n a m e = " I t e m _ x 0 0 2 0 _ D e t a i l s "   m a : i n d e x = " 1 1 "   n i l l a b l e = " t r u e "   m a : d i s p l a y N a m e = " I t e m   D e t a i l s "   m a : i n t e r n a l N a m e = " I t e m _ x 0 0 2 0 _ D e t a i l s " >  
 < x s d : s i m p l e T y p e >  
 < x s d : r e s t r i c t i o n   b a s e = " d m s : N o t e " >  
 < x s d : m a x L e n g t h   v a l u e = " 2 5 5 " / >  
 < / x s d : r e s t r i c t i o n >  
 < / x s d : s i m p l e T y p e >  
 < / x s d : e l e m e n t >  
 < x s d : e l e m e n t   n a m e = " T e m p l a t e _ x 0 0 2 0 _ d e t a i l s "   m a : i n d e x = " 1 2 "   n i l l a b l e = " t r u e "   m a : d i s p l a y N a m e = " T e m p l a t e   d e t a i l s "   m a : i n t e r n a l N a m e = " T e m p l a t e _ x 0 0 2 0 _ d e t a i l s " >  
 < x s d : s i m p l e T y p e >  
 < x s d : r e s t r i c t i o n   b a s e = " d m s : T e x t " / >  
 < / x s d : s i m p l e T y p e >  
 < / x s d : e l e m e n t >  
 < x s d : e l e m e n t   n a m e = " A s s e t i d _ x 0 0 2 0 _ "   m a : i n d e x = " 1 3 "   n i l l a b l e = " t r u e "   m a : d i s p l a y N a m e = " A s s e t i d   "   m a : i n t e r n a l N a m e = " A s s e t i d _ x 0 0 2 0 _ " > 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EEFED04C-AD43-4E06-AD63-36D8B5E83787}">
  <ds:schemaRefs/>
</ds:datastoreItem>
</file>

<file path=customXml/itemProps2.xml><?xml version="1.0" encoding="utf-8"?>
<ds:datastoreItem xmlns:ds="http://schemas.openxmlformats.org/officeDocument/2006/customXml" ds:itemID="{B0710C29-A897-44AD-9F83-BE5F874C2AEE}">
  <ds:schemaRefs/>
</ds:datastoreItem>
</file>

<file path=customXml/itemProps3.xml><?xml version="1.0" encoding="utf-8"?>
<ds:datastoreItem xmlns:ds="http://schemas.openxmlformats.org/officeDocument/2006/customXml" ds:itemID="{4DEB5BEE-6806-4BF1-A9A7-4B4A72C0C6EB}">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4239</Words>
  <Application>WPS Presentation</Application>
  <PresentationFormat>Widescreen</PresentationFormat>
  <Paragraphs>234</Paragraphs>
  <Slides>23</Slides>
  <Notes>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7" baseType="lpstr">
      <vt:lpstr>Arial</vt:lpstr>
      <vt:lpstr>SimSun</vt:lpstr>
      <vt:lpstr>Wingdings</vt:lpstr>
      <vt:lpstr>Wingdings 3</vt:lpstr>
      <vt:lpstr>Symbol</vt:lpstr>
      <vt:lpstr>Arial</vt:lpstr>
      <vt:lpstr>Times New Roman</vt:lpstr>
      <vt:lpstr>Microsoft YaHei</vt:lpstr>
      <vt:lpstr>Arial Unicode MS</vt:lpstr>
      <vt:lpstr>Century Gothic</vt:lpstr>
      <vt:lpstr>Tahoma</vt:lpstr>
      <vt:lpstr>Cambria Math</vt:lpstr>
      <vt:lpstr>Wisp</vt:lpstr>
      <vt:lpstr>Paint.Picture</vt:lpstr>
      <vt:lpstr> TRẢI NGHIỆM PYTHON CƠ BẢN</vt:lpstr>
      <vt:lpstr>Nội dung</vt:lpstr>
      <vt:lpstr>Nội dung</vt:lpstr>
      <vt:lpstr>Làm quen với Python</vt:lpstr>
      <vt:lpstr>Nội dung</vt:lpstr>
      <vt:lpstr>Giới thiệu</vt:lpstr>
      <vt:lpstr>Giới thiệu</vt:lpstr>
      <vt:lpstr>Nội dung</vt:lpstr>
      <vt:lpstr>Phương pháp lọc dựa trên nội dung</vt:lpstr>
      <vt:lpstr>Thu thập dữ liệu</vt:lpstr>
      <vt:lpstr>Thu thập dữ liệu</vt:lpstr>
      <vt:lpstr>Phương pháp lọc dựa trên nội dung</vt:lpstr>
      <vt:lpstr>Tiền xử lý dữ liệu</vt:lpstr>
      <vt:lpstr>Tiền xử lý dữ liệu</vt:lpstr>
      <vt:lpstr>Nội dung</vt:lpstr>
      <vt:lpstr>Tiền xử lý dữ liệu</vt:lpstr>
      <vt:lpstr>Xác định cảm xúc của mô tả phim</vt:lpstr>
      <vt:lpstr>Xác định cảm xúc của mô tả phim</vt:lpstr>
      <vt:lpstr>Xây dựng hệ thống đề xuất phim</vt:lpstr>
      <vt:lpstr>Xác định cảm xúc của mô tả phim</vt:lpstr>
      <vt:lpstr>Chức năng thứ nhất</vt:lpstr>
      <vt:lpstr>Nội dung</vt:lpstr>
      <vt:lpstr>Chức năng thứ hai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ĐƯỜNG ĐI TỐN ÍT CHI PHÍ NHẤT CHO NGƯỜI DÙNG XE BUÝT TẠI HÀ NỘI</dc:title>
  <dc:creator>Tran Thom</dc:creator>
  <cp:lastModifiedBy>Tuyến Nguyễn Trung</cp:lastModifiedBy>
  <cp:revision>141</cp:revision>
  <dcterms:created xsi:type="dcterms:W3CDTF">2018-05-01T08:32:00Z</dcterms:created>
  <dcterms:modified xsi:type="dcterms:W3CDTF">2024-05-23T03:44:17Z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74065696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23C3BA6ABB504C518E53FBF8DE0C3F56_12</vt:lpwstr>
  </property>
  <property fmtid="{D5CDD505-2E9C-101B-9397-08002B2CF9AE}" pid="13" name="KSOProductBuildVer">
    <vt:lpwstr>1033-12.2.0.16909</vt:lpwstr>
  </property>
</Properties>
</file>