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216774" y="0"/>
            <a:ext cx="1927225" cy="6858000"/>
          </a:xfrm>
          <a:custGeom>
            <a:avLst/>
            <a:gdLst/>
            <a:ahLst/>
            <a:cxnLst/>
            <a:rect l="l" t="t" r="r" b="b"/>
            <a:pathLst>
              <a:path w="1927225" h="6858000">
                <a:moveTo>
                  <a:pt x="1927225" y="0"/>
                </a:moveTo>
                <a:lnTo>
                  <a:pt x="0" y="0"/>
                </a:lnTo>
                <a:lnTo>
                  <a:pt x="892175" y="4337050"/>
                </a:lnTo>
                <a:lnTo>
                  <a:pt x="254000" y="6857999"/>
                </a:lnTo>
                <a:lnTo>
                  <a:pt x="1927225" y="6857999"/>
                </a:lnTo>
                <a:lnTo>
                  <a:pt x="19272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74763" y="0"/>
            <a:ext cx="1461516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827519" y="0"/>
            <a:ext cx="1354454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79335" y="0"/>
            <a:ext cx="1097279" cy="6857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444" y="682497"/>
            <a:ext cx="7157110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25142"/>
            <a:ext cx="9144000" cy="5333365"/>
          </a:xfrm>
          <a:custGeom>
            <a:avLst/>
            <a:gdLst/>
            <a:ahLst/>
            <a:cxnLst/>
            <a:rect l="l" t="t" r="r" b="b"/>
            <a:pathLst>
              <a:path w="9144000" h="5333365">
                <a:moveTo>
                  <a:pt x="0" y="5332856"/>
                </a:moveTo>
                <a:lnTo>
                  <a:pt x="9144000" y="5332856"/>
                </a:lnTo>
                <a:lnTo>
                  <a:pt x="9144000" y="0"/>
                </a:lnTo>
                <a:lnTo>
                  <a:pt x="0" y="0"/>
                </a:lnTo>
                <a:lnTo>
                  <a:pt x="0" y="533285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371600"/>
          </a:xfrm>
          <a:custGeom>
            <a:avLst/>
            <a:gdLst/>
            <a:ahLst/>
            <a:cxnLst/>
            <a:rect l="l" t="t" r="r" b="b"/>
            <a:pathLst>
              <a:path w="9144000" h="1371600">
                <a:moveTo>
                  <a:pt x="9144000" y="0"/>
                </a:moveTo>
                <a:lnTo>
                  <a:pt x="0" y="0"/>
                </a:lnTo>
                <a:lnTo>
                  <a:pt x="0" y="1371600"/>
                </a:lnTo>
                <a:lnTo>
                  <a:pt x="9144000" y="1371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371586"/>
            <a:ext cx="9144000" cy="71755"/>
          </a:xfrm>
          <a:custGeom>
            <a:avLst/>
            <a:gdLst/>
            <a:ahLst/>
            <a:cxnLst/>
            <a:rect l="l" t="t" r="r" b="b"/>
            <a:pathLst>
              <a:path w="9144000" h="71755">
                <a:moveTo>
                  <a:pt x="0" y="71373"/>
                </a:moveTo>
                <a:lnTo>
                  <a:pt x="9144000" y="71373"/>
                </a:lnTo>
                <a:lnTo>
                  <a:pt x="9144000" y="0"/>
                </a:lnTo>
                <a:lnTo>
                  <a:pt x="0" y="0"/>
                </a:lnTo>
                <a:lnTo>
                  <a:pt x="0" y="71373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442959"/>
            <a:ext cx="9144000" cy="82550"/>
          </a:xfrm>
          <a:custGeom>
            <a:avLst/>
            <a:gdLst/>
            <a:ahLst/>
            <a:cxnLst/>
            <a:rect l="l" t="t" r="r" b="b"/>
            <a:pathLst>
              <a:path w="9144000" h="82550">
                <a:moveTo>
                  <a:pt x="9144000" y="0"/>
                </a:moveTo>
                <a:lnTo>
                  <a:pt x="0" y="0"/>
                </a:lnTo>
                <a:lnTo>
                  <a:pt x="0" y="82182"/>
                </a:lnTo>
                <a:lnTo>
                  <a:pt x="9144000" y="82182"/>
                </a:lnTo>
                <a:lnTo>
                  <a:pt x="9144000" y="0"/>
                </a:lnTo>
                <a:close/>
              </a:path>
            </a:pathLst>
          </a:custGeom>
          <a:solidFill>
            <a:srgbClr val="1EB8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382000" y="6324600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761999" y="0"/>
                </a:moveTo>
                <a:lnTo>
                  <a:pt x="213359" y="0"/>
                </a:lnTo>
                <a:lnTo>
                  <a:pt x="0" y="381000"/>
                </a:lnTo>
                <a:lnTo>
                  <a:pt x="761999" y="381000"/>
                </a:lnTo>
                <a:lnTo>
                  <a:pt x="761999" y="0"/>
                </a:lnTo>
                <a:close/>
              </a:path>
            </a:pathLst>
          </a:custGeom>
          <a:solidFill>
            <a:srgbClr val="EE79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0442" y="730707"/>
            <a:ext cx="704311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6988" y="2587574"/>
            <a:ext cx="5760084" cy="185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96240"/>
            <a:ext cx="274320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‹#›</a:t>
            </a:fld>
            <a:endParaRPr spc="-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hyperlink" Target="http://www.oracle.com/technetwork/java/javase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etbrains.com/idea" TargetMode="External"/><Relationship Id="rId5" Type="http://schemas.openxmlformats.org/officeDocument/2006/relationships/hyperlink" Target="http://netbeans.org/" TargetMode="External"/><Relationship Id="rId4" Type="http://schemas.openxmlformats.org/officeDocument/2006/relationships/hyperlink" Target="http://www.eclips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61888" y="0"/>
            <a:ext cx="3182620" cy="6858000"/>
            <a:chOff x="5961888" y="0"/>
            <a:chExt cx="3182620" cy="6858000"/>
          </a:xfrm>
        </p:grpSpPr>
        <p:sp>
          <p:nvSpPr>
            <p:cNvPr id="3" name="object 3"/>
            <p:cNvSpPr/>
            <p:nvPr/>
          </p:nvSpPr>
          <p:spPr>
            <a:xfrm>
              <a:off x="6321806" y="0"/>
              <a:ext cx="2822575" cy="6858000"/>
            </a:xfrm>
            <a:custGeom>
              <a:avLst/>
              <a:gdLst/>
              <a:ahLst/>
              <a:cxnLst/>
              <a:rect l="l" t="t" r="r" b="b"/>
              <a:pathLst>
                <a:path w="2822575" h="6858000">
                  <a:moveTo>
                    <a:pt x="2822194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2822194" y="6857999"/>
                  </a:lnTo>
                  <a:lnTo>
                    <a:pt x="282219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9081" y="0"/>
              <a:ext cx="1254125" cy="6858000"/>
            </a:xfrm>
            <a:custGeom>
              <a:avLst/>
              <a:gdLst/>
              <a:ahLst/>
              <a:cxnLst/>
              <a:rect l="l" t="t" r="r" b="b"/>
              <a:pathLst>
                <a:path w="1254125" h="6858000">
                  <a:moveTo>
                    <a:pt x="3651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7175" y="6857999"/>
                  </a:lnTo>
                  <a:lnTo>
                    <a:pt x="619125" y="6857999"/>
                  </a:lnTo>
                  <a:lnTo>
                    <a:pt x="1254125" y="4337050"/>
                  </a:lnTo>
                  <a:lnTo>
                    <a:pt x="365125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61888" y="0"/>
              <a:ext cx="1149095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0442" y="3451352"/>
            <a:ext cx="3291204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100"/>
              </a:spcBef>
            </a:pPr>
            <a:r>
              <a:rPr sz="2400" u="sng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Verdana"/>
                <a:cs typeface="Verdana"/>
              </a:rPr>
              <a:t>Bài</a:t>
            </a:r>
            <a:r>
              <a:rPr sz="2400" u="sng" spc="-24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Verdana"/>
                <a:cs typeface="Verdana"/>
              </a:rPr>
              <a:t> </a:t>
            </a:r>
            <a:r>
              <a:rPr lang="en-US" sz="2400" u="sng" spc="-15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4530"/>
              </a:lnSpc>
            </a:pPr>
            <a:r>
              <a:rPr sz="4000" spc="275" dirty="0">
                <a:solidFill>
                  <a:srgbClr val="585858"/>
                </a:solidFill>
                <a:latin typeface="Verdana"/>
                <a:cs typeface="Verdana"/>
              </a:rPr>
              <a:t>Java </a:t>
            </a:r>
            <a:r>
              <a:rPr sz="4000" spc="330" dirty="0">
                <a:solidFill>
                  <a:srgbClr val="585858"/>
                </a:solidFill>
                <a:latin typeface="Verdana"/>
                <a:cs typeface="Verdana"/>
              </a:rPr>
              <a:t>cơ</a:t>
            </a:r>
            <a:r>
              <a:rPr sz="4000" spc="-10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4000" spc="305" dirty="0">
                <a:solidFill>
                  <a:srgbClr val="585858"/>
                </a:solidFill>
                <a:latin typeface="Verdana"/>
                <a:cs typeface="Verdana"/>
              </a:rPr>
              <a:t>bản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7519" y="0"/>
            <a:ext cx="2316480" cy="6858000"/>
            <a:chOff x="6827519" y="0"/>
            <a:chExt cx="2316480" cy="6858000"/>
          </a:xfrm>
        </p:grpSpPr>
        <p:sp>
          <p:nvSpPr>
            <p:cNvPr id="4" name="object 4"/>
            <p:cNvSpPr/>
            <p:nvPr/>
          </p:nvSpPr>
          <p:spPr>
            <a:xfrm>
              <a:off x="7216774" y="0"/>
              <a:ext cx="1927225" cy="6858000"/>
            </a:xfrm>
            <a:custGeom>
              <a:avLst/>
              <a:gdLst/>
              <a:ahLst/>
              <a:cxnLst/>
              <a:rect l="l" t="t" r="r" b="b"/>
              <a:pathLst>
                <a:path w="1927225" h="6858000">
                  <a:moveTo>
                    <a:pt x="19272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1927225" y="6857999"/>
                  </a:lnTo>
                  <a:lnTo>
                    <a:pt x="1927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63" y="0"/>
              <a:ext cx="1461516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7519" y="0"/>
              <a:ext cx="135445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335" y="0"/>
              <a:ext cx="1097279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50442" y="3911600"/>
            <a:ext cx="2242185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solidFill>
                  <a:srgbClr val="585858"/>
                </a:solidFill>
                <a:latin typeface="Verdana"/>
                <a:cs typeface="Verdana"/>
              </a:rPr>
              <a:t>Định</a:t>
            </a:r>
            <a:r>
              <a:rPr sz="3200" spc="-40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200" spc="220" dirty="0">
                <a:solidFill>
                  <a:srgbClr val="585858"/>
                </a:solidFill>
                <a:latin typeface="Verdana"/>
                <a:cs typeface="Verdana"/>
              </a:rPr>
              <a:t>danh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800" spc="-10" dirty="0">
                <a:solidFill>
                  <a:srgbClr val="585858"/>
                </a:solidFill>
                <a:latin typeface="Courier New"/>
                <a:cs typeface="Courier New"/>
              </a:rPr>
              <a:t>Identifier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444" y="682497"/>
            <a:ext cx="60706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09" dirty="0">
                <a:solidFill>
                  <a:srgbClr val="585858"/>
                </a:solidFill>
              </a:rPr>
              <a:t>2</a:t>
            </a:r>
            <a:endParaRPr sz="8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242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Định</a:t>
            </a:r>
            <a:r>
              <a:rPr spc="-395" dirty="0"/>
              <a:t> </a:t>
            </a:r>
            <a:r>
              <a:rPr spc="220" dirty="0"/>
              <a:t>danh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17954"/>
            <a:ext cx="671830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735"/>
              </a:lnSpc>
              <a:spcBef>
                <a:spcPts val="10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Mỗi 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đối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tượng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là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duy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nhất,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dù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trạng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thái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2400" spc="-2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585858"/>
                </a:solidFill>
                <a:latin typeface="Arial"/>
                <a:cs typeface="Arial"/>
              </a:rPr>
              <a:t>nó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735"/>
              </a:lnSpc>
            </a:pP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400" spc="55" dirty="0">
                <a:solidFill>
                  <a:srgbClr val="585858"/>
                </a:solidFill>
                <a:latin typeface="Arial"/>
                <a:cs typeface="Arial"/>
              </a:rPr>
              <a:t>giống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đối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tượng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khác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52600" y="2743198"/>
            <a:ext cx="5715000" cy="4079875"/>
            <a:chOff x="1752600" y="2743198"/>
            <a:chExt cx="5715000" cy="4079875"/>
          </a:xfrm>
        </p:grpSpPr>
        <p:sp>
          <p:nvSpPr>
            <p:cNvPr id="5" name="object 5"/>
            <p:cNvSpPr/>
            <p:nvPr/>
          </p:nvSpPr>
          <p:spPr>
            <a:xfrm>
              <a:off x="1752600" y="2743198"/>
              <a:ext cx="5715000" cy="40798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7580" y="5210911"/>
              <a:ext cx="1981200" cy="741045"/>
            </a:xfrm>
            <a:custGeom>
              <a:avLst/>
              <a:gdLst/>
              <a:ahLst/>
              <a:cxnLst/>
              <a:rect l="l" t="t" r="r" b="b"/>
              <a:pathLst>
                <a:path w="1981200" h="741045">
                  <a:moveTo>
                    <a:pt x="977992" y="0"/>
                  </a:moveTo>
                  <a:lnTo>
                    <a:pt x="921049" y="785"/>
                  </a:lnTo>
                  <a:lnTo>
                    <a:pt x="864069" y="2692"/>
                  </a:lnTo>
                  <a:lnTo>
                    <a:pt x="807194" y="5735"/>
                  </a:lnTo>
                  <a:lnTo>
                    <a:pt x="750563" y="9929"/>
                  </a:lnTo>
                  <a:lnTo>
                    <a:pt x="694317" y="15288"/>
                  </a:lnTo>
                  <a:lnTo>
                    <a:pt x="638595" y="21828"/>
                  </a:lnTo>
                  <a:lnTo>
                    <a:pt x="583536" y="29562"/>
                  </a:lnTo>
                  <a:lnTo>
                    <a:pt x="529282" y="38506"/>
                  </a:lnTo>
                  <a:lnTo>
                    <a:pt x="462147" y="51544"/>
                  </a:lnTo>
                  <a:lnTo>
                    <a:pt x="399162" y="66063"/>
                  </a:lnTo>
                  <a:lnTo>
                    <a:pt x="340419" y="81962"/>
                  </a:lnTo>
                  <a:lnTo>
                    <a:pt x="286010" y="99142"/>
                  </a:lnTo>
                  <a:lnTo>
                    <a:pt x="236027" y="117501"/>
                  </a:lnTo>
                  <a:lnTo>
                    <a:pt x="190564" y="136939"/>
                  </a:lnTo>
                  <a:lnTo>
                    <a:pt x="149712" y="157356"/>
                  </a:lnTo>
                  <a:lnTo>
                    <a:pt x="113564" y="178652"/>
                  </a:lnTo>
                  <a:lnTo>
                    <a:pt x="82213" y="200726"/>
                  </a:lnTo>
                  <a:lnTo>
                    <a:pt x="34268" y="246807"/>
                  </a:lnTo>
                  <a:lnTo>
                    <a:pt x="6617" y="294797"/>
                  </a:lnTo>
                  <a:lnTo>
                    <a:pt x="0" y="343893"/>
                  </a:lnTo>
                  <a:lnTo>
                    <a:pt x="4809" y="368604"/>
                  </a:lnTo>
                  <a:lnTo>
                    <a:pt x="31127" y="417854"/>
                  </a:lnTo>
                  <a:lnTo>
                    <a:pt x="80327" y="466202"/>
                  </a:lnTo>
                  <a:lnTo>
                    <a:pt x="113738" y="489788"/>
                  </a:lnTo>
                  <a:lnTo>
                    <a:pt x="175805" y="524409"/>
                  </a:lnTo>
                  <a:lnTo>
                    <a:pt x="210739" y="540442"/>
                  </a:lnTo>
                  <a:lnTo>
                    <a:pt x="248087" y="555602"/>
                  </a:lnTo>
                  <a:lnTo>
                    <a:pt x="287709" y="569877"/>
                  </a:lnTo>
                  <a:lnTo>
                    <a:pt x="329465" y="583250"/>
                  </a:lnTo>
                  <a:lnTo>
                    <a:pt x="373216" y="595708"/>
                  </a:lnTo>
                  <a:lnTo>
                    <a:pt x="418820" y="607235"/>
                  </a:lnTo>
                  <a:lnTo>
                    <a:pt x="466140" y="617817"/>
                  </a:lnTo>
                  <a:lnTo>
                    <a:pt x="515033" y="627440"/>
                  </a:lnTo>
                  <a:lnTo>
                    <a:pt x="565362" y="636088"/>
                  </a:lnTo>
                  <a:lnTo>
                    <a:pt x="616985" y="643747"/>
                  </a:lnTo>
                  <a:lnTo>
                    <a:pt x="669763" y="650402"/>
                  </a:lnTo>
                  <a:lnTo>
                    <a:pt x="723556" y="656040"/>
                  </a:lnTo>
                  <a:lnTo>
                    <a:pt x="778223" y="660644"/>
                  </a:lnTo>
                  <a:lnTo>
                    <a:pt x="833626" y="664200"/>
                  </a:lnTo>
                  <a:lnTo>
                    <a:pt x="889624" y="666694"/>
                  </a:lnTo>
                  <a:lnTo>
                    <a:pt x="946077" y="668112"/>
                  </a:lnTo>
                  <a:lnTo>
                    <a:pt x="1002846" y="668437"/>
                  </a:lnTo>
                  <a:lnTo>
                    <a:pt x="1059790" y="667656"/>
                  </a:lnTo>
                  <a:lnTo>
                    <a:pt x="1116769" y="665755"/>
                  </a:lnTo>
                  <a:lnTo>
                    <a:pt x="1173644" y="662717"/>
                  </a:lnTo>
                  <a:lnTo>
                    <a:pt x="1230275" y="658530"/>
                  </a:lnTo>
                  <a:lnTo>
                    <a:pt x="1286521" y="653177"/>
                  </a:lnTo>
                  <a:lnTo>
                    <a:pt x="1342244" y="646645"/>
                  </a:lnTo>
                  <a:lnTo>
                    <a:pt x="1397302" y="638918"/>
                  </a:lnTo>
                  <a:lnTo>
                    <a:pt x="1451556" y="629983"/>
                  </a:lnTo>
                  <a:lnTo>
                    <a:pt x="1957778" y="740917"/>
                  </a:lnTo>
                  <a:lnTo>
                    <a:pt x="1746450" y="550163"/>
                  </a:lnTo>
                  <a:lnTo>
                    <a:pt x="1802855" y="525443"/>
                  </a:lnTo>
                  <a:lnTo>
                    <a:pt x="1851632" y="499384"/>
                  </a:lnTo>
                  <a:lnTo>
                    <a:pt x="1892720" y="472178"/>
                  </a:lnTo>
                  <a:lnTo>
                    <a:pt x="1926057" y="444013"/>
                  </a:lnTo>
                  <a:lnTo>
                    <a:pt x="1951580" y="415080"/>
                  </a:lnTo>
                  <a:lnTo>
                    <a:pt x="1978942" y="355666"/>
                  </a:lnTo>
                  <a:lnTo>
                    <a:pt x="1980657" y="325566"/>
                  </a:lnTo>
                  <a:lnTo>
                    <a:pt x="1974312" y="295455"/>
                  </a:lnTo>
                  <a:lnTo>
                    <a:pt x="1937196" y="235965"/>
                  </a:lnTo>
                  <a:lnTo>
                    <a:pt x="1906302" y="206965"/>
                  </a:lnTo>
                  <a:lnTo>
                    <a:pt x="1867100" y="178714"/>
                  </a:lnTo>
                  <a:lnTo>
                    <a:pt x="1805034" y="144069"/>
                  </a:lnTo>
                  <a:lnTo>
                    <a:pt x="1770100" y="128027"/>
                  </a:lnTo>
                  <a:lnTo>
                    <a:pt x="1732752" y="112857"/>
                  </a:lnTo>
                  <a:lnTo>
                    <a:pt x="1693130" y="98575"/>
                  </a:lnTo>
                  <a:lnTo>
                    <a:pt x="1651373" y="85195"/>
                  </a:lnTo>
                  <a:lnTo>
                    <a:pt x="1607623" y="72731"/>
                  </a:lnTo>
                  <a:lnTo>
                    <a:pt x="1562018" y="61199"/>
                  </a:lnTo>
                  <a:lnTo>
                    <a:pt x="1514699" y="50613"/>
                  </a:lnTo>
                  <a:lnTo>
                    <a:pt x="1465805" y="40988"/>
                  </a:lnTo>
                  <a:lnTo>
                    <a:pt x="1415476" y="32337"/>
                  </a:lnTo>
                  <a:lnTo>
                    <a:pt x="1363853" y="24677"/>
                  </a:lnTo>
                  <a:lnTo>
                    <a:pt x="1311075" y="18021"/>
                  </a:lnTo>
                  <a:lnTo>
                    <a:pt x="1257283" y="12384"/>
                  </a:lnTo>
                  <a:lnTo>
                    <a:pt x="1202615" y="7781"/>
                  </a:lnTo>
                  <a:lnTo>
                    <a:pt x="1147212" y="4227"/>
                  </a:lnTo>
                  <a:lnTo>
                    <a:pt x="1091214" y="1735"/>
                  </a:lnTo>
                  <a:lnTo>
                    <a:pt x="1034761" y="321"/>
                  </a:lnTo>
                  <a:lnTo>
                    <a:pt x="977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7580" y="5210911"/>
              <a:ext cx="1981200" cy="741045"/>
            </a:xfrm>
            <a:custGeom>
              <a:avLst/>
              <a:gdLst/>
              <a:ahLst/>
              <a:cxnLst/>
              <a:rect l="l" t="t" r="r" b="b"/>
              <a:pathLst>
                <a:path w="1981200" h="741045">
                  <a:moveTo>
                    <a:pt x="1957778" y="740917"/>
                  </a:moveTo>
                  <a:lnTo>
                    <a:pt x="1451556" y="629983"/>
                  </a:lnTo>
                  <a:lnTo>
                    <a:pt x="1397302" y="638918"/>
                  </a:lnTo>
                  <a:lnTo>
                    <a:pt x="1342244" y="646645"/>
                  </a:lnTo>
                  <a:lnTo>
                    <a:pt x="1286521" y="653177"/>
                  </a:lnTo>
                  <a:lnTo>
                    <a:pt x="1230275" y="658530"/>
                  </a:lnTo>
                  <a:lnTo>
                    <a:pt x="1173644" y="662717"/>
                  </a:lnTo>
                  <a:lnTo>
                    <a:pt x="1116769" y="665755"/>
                  </a:lnTo>
                  <a:lnTo>
                    <a:pt x="1059790" y="667656"/>
                  </a:lnTo>
                  <a:lnTo>
                    <a:pt x="1002846" y="668437"/>
                  </a:lnTo>
                  <a:lnTo>
                    <a:pt x="946077" y="668112"/>
                  </a:lnTo>
                  <a:lnTo>
                    <a:pt x="889624" y="666694"/>
                  </a:lnTo>
                  <a:lnTo>
                    <a:pt x="833626" y="664200"/>
                  </a:lnTo>
                  <a:lnTo>
                    <a:pt x="778223" y="660644"/>
                  </a:lnTo>
                  <a:lnTo>
                    <a:pt x="723556" y="656040"/>
                  </a:lnTo>
                  <a:lnTo>
                    <a:pt x="669763" y="650402"/>
                  </a:lnTo>
                  <a:lnTo>
                    <a:pt x="616985" y="643747"/>
                  </a:lnTo>
                  <a:lnTo>
                    <a:pt x="565362" y="636088"/>
                  </a:lnTo>
                  <a:lnTo>
                    <a:pt x="515033" y="627440"/>
                  </a:lnTo>
                  <a:lnTo>
                    <a:pt x="466140" y="617817"/>
                  </a:lnTo>
                  <a:lnTo>
                    <a:pt x="418820" y="607235"/>
                  </a:lnTo>
                  <a:lnTo>
                    <a:pt x="373216" y="595708"/>
                  </a:lnTo>
                  <a:lnTo>
                    <a:pt x="329465" y="583250"/>
                  </a:lnTo>
                  <a:lnTo>
                    <a:pt x="287709" y="569877"/>
                  </a:lnTo>
                  <a:lnTo>
                    <a:pt x="248087" y="555602"/>
                  </a:lnTo>
                  <a:lnTo>
                    <a:pt x="210739" y="540442"/>
                  </a:lnTo>
                  <a:lnTo>
                    <a:pt x="175805" y="524409"/>
                  </a:lnTo>
                  <a:lnTo>
                    <a:pt x="113738" y="489788"/>
                  </a:lnTo>
                  <a:lnTo>
                    <a:pt x="80327" y="466202"/>
                  </a:lnTo>
                  <a:lnTo>
                    <a:pt x="31127" y="417854"/>
                  </a:lnTo>
                  <a:lnTo>
                    <a:pt x="4809" y="368604"/>
                  </a:lnTo>
                  <a:lnTo>
                    <a:pt x="0" y="343893"/>
                  </a:lnTo>
                  <a:lnTo>
                    <a:pt x="633" y="319257"/>
                  </a:lnTo>
                  <a:lnTo>
                    <a:pt x="17859" y="270613"/>
                  </a:lnTo>
                  <a:lnTo>
                    <a:pt x="55750" y="223478"/>
                  </a:lnTo>
                  <a:lnTo>
                    <a:pt x="113564" y="178652"/>
                  </a:lnTo>
                  <a:lnTo>
                    <a:pt x="149712" y="157356"/>
                  </a:lnTo>
                  <a:lnTo>
                    <a:pt x="190564" y="136939"/>
                  </a:lnTo>
                  <a:lnTo>
                    <a:pt x="236027" y="117501"/>
                  </a:lnTo>
                  <a:lnTo>
                    <a:pt x="286010" y="99142"/>
                  </a:lnTo>
                  <a:lnTo>
                    <a:pt x="340419" y="81962"/>
                  </a:lnTo>
                  <a:lnTo>
                    <a:pt x="399162" y="66063"/>
                  </a:lnTo>
                  <a:lnTo>
                    <a:pt x="462147" y="51544"/>
                  </a:lnTo>
                  <a:lnTo>
                    <a:pt x="529282" y="38506"/>
                  </a:lnTo>
                  <a:lnTo>
                    <a:pt x="583536" y="29562"/>
                  </a:lnTo>
                  <a:lnTo>
                    <a:pt x="638595" y="21828"/>
                  </a:lnTo>
                  <a:lnTo>
                    <a:pt x="694317" y="15288"/>
                  </a:lnTo>
                  <a:lnTo>
                    <a:pt x="750563" y="9929"/>
                  </a:lnTo>
                  <a:lnTo>
                    <a:pt x="807194" y="5735"/>
                  </a:lnTo>
                  <a:lnTo>
                    <a:pt x="864069" y="2692"/>
                  </a:lnTo>
                  <a:lnTo>
                    <a:pt x="921049" y="785"/>
                  </a:lnTo>
                  <a:lnTo>
                    <a:pt x="977992" y="0"/>
                  </a:lnTo>
                  <a:lnTo>
                    <a:pt x="1034761" y="321"/>
                  </a:lnTo>
                  <a:lnTo>
                    <a:pt x="1091214" y="1735"/>
                  </a:lnTo>
                  <a:lnTo>
                    <a:pt x="1147212" y="4227"/>
                  </a:lnTo>
                  <a:lnTo>
                    <a:pt x="1202615" y="7781"/>
                  </a:lnTo>
                  <a:lnTo>
                    <a:pt x="1257283" y="12384"/>
                  </a:lnTo>
                  <a:lnTo>
                    <a:pt x="1311075" y="18021"/>
                  </a:lnTo>
                  <a:lnTo>
                    <a:pt x="1363853" y="24677"/>
                  </a:lnTo>
                  <a:lnTo>
                    <a:pt x="1415476" y="32337"/>
                  </a:lnTo>
                  <a:lnTo>
                    <a:pt x="1465805" y="40988"/>
                  </a:lnTo>
                  <a:lnTo>
                    <a:pt x="1514699" y="50613"/>
                  </a:lnTo>
                  <a:lnTo>
                    <a:pt x="1562018" y="61199"/>
                  </a:lnTo>
                  <a:lnTo>
                    <a:pt x="1607623" y="72731"/>
                  </a:lnTo>
                  <a:lnTo>
                    <a:pt x="1651373" y="85195"/>
                  </a:lnTo>
                  <a:lnTo>
                    <a:pt x="1693130" y="98575"/>
                  </a:lnTo>
                  <a:lnTo>
                    <a:pt x="1732752" y="112857"/>
                  </a:lnTo>
                  <a:lnTo>
                    <a:pt x="1770100" y="128027"/>
                  </a:lnTo>
                  <a:lnTo>
                    <a:pt x="1805034" y="144069"/>
                  </a:lnTo>
                  <a:lnTo>
                    <a:pt x="1867100" y="178714"/>
                  </a:lnTo>
                  <a:lnTo>
                    <a:pt x="1906302" y="206965"/>
                  </a:lnTo>
                  <a:lnTo>
                    <a:pt x="1937196" y="235965"/>
                  </a:lnTo>
                  <a:lnTo>
                    <a:pt x="1974312" y="295455"/>
                  </a:lnTo>
                  <a:lnTo>
                    <a:pt x="1980657" y="325566"/>
                  </a:lnTo>
                  <a:lnTo>
                    <a:pt x="1978942" y="355666"/>
                  </a:lnTo>
                  <a:lnTo>
                    <a:pt x="1951580" y="415080"/>
                  </a:lnTo>
                  <a:lnTo>
                    <a:pt x="1926057" y="444013"/>
                  </a:lnTo>
                  <a:lnTo>
                    <a:pt x="1892720" y="472178"/>
                  </a:lnTo>
                  <a:lnTo>
                    <a:pt x="1851632" y="499384"/>
                  </a:lnTo>
                  <a:lnTo>
                    <a:pt x="1802855" y="525443"/>
                  </a:lnTo>
                  <a:lnTo>
                    <a:pt x="1746450" y="550163"/>
                  </a:lnTo>
                  <a:lnTo>
                    <a:pt x="1957778" y="74091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76322" y="5413349"/>
            <a:ext cx="943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latin typeface="Comic Sans MS"/>
                <a:cs typeface="Comic Sans MS"/>
              </a:rPr>
              <a:t>MARTHA!!!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11</a:t>
            </a:fld>
            <a:endParaRPr spc="-9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242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Định</a:t>
            </a:r>
            <a:r>
              <a:rPr spc="-395" dirty="0"/>
              <a:t> </a:t>
            </a:r>
            <a:r>
              <a:rPr spc="220" dirty="0"/>
              <a:t>danh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701064"/>
            <a:ext cx="4732655" cy="4148454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3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Định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danh:</a:t>
            </a:r>
            <a:endParaRPr sz="2400">
              <a:latin typeface="Arial"/>
              <a:cs typeface="Arial"/>
            </a:endParaRPr>
          </a:p>
          <a:p>
            <a:pPr marL="560705" marR="216535" lvl="1" indent="-228600">
              <a:lnSpc>
                <a:spcPct val="80000"/>
              </a:lnSpc>
              <a:spcBef>
                <a:spcPts val="101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Xâu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ký tự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hiện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tên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biến,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các 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phương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thức,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lớp </a:t>
            </a:r>
            <a:r>
              <a:rPr sz="2000" spc="-90" dirty="0">
                <a:solidFill>
                  <a:srgbClr val="585858"/>
                </a:solidFill>
                <a:latin typeface="Arial"/>
                <a:cs typeface="Arial"/>
              </a:rPr>
              <a:t>và</a:t>
            </a:r>
            <a:r>
              <a:rPr sz="2000"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nhãn</a:t>
            </a:r>
            <a:endParaRPr sz="20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21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Quy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định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với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định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danh: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ts val="2160"/>
              </a:lnSpc>
              <a:spcBef>
                <a:spcPts val="53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ký tự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là 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chữ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số, 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chữ 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cái,</a:t>
            </a:r>
            <a:r>
              <a:rPr sz="2000" spc="2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'$'</a:t>
            </a:r>
            <a:endParaRPr sz="2000">
              <a:latin typeface="Arial"/>
              <a:cs typeface="Arial"/>
            </a:endParaRPr>
          </a:p>
          <a:p>
            <a:pPr marL="560705">
              <a:lnSpc>
                <a:spcPts val="2160"/>
              </a:lnSpc>
            </a:pP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hoặc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Arial"/>
                <a:cs typeface="Arial"/>
              </a:rPr>
              <a:t>‘_’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52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Tên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không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được</a:t>
            </a:r>
            <a:r>
              <a:rPr sz="2000"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phép:</a:t>
            </a:r>
            <a:endParaRPr sz="20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38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Bắt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đầu bởi </a:t>
            </a:r>
            <a:r>
              <a:rPr sz="1800" spc="65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chữ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số</a:t>
            </a:r>
            <a:endParaRPr sz="18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36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Trùng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với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từ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khóa</a:t>
            </a:r>
            <a:endParaRPr sz="18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52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Phân 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biệt 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chữ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hoa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chữ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thường</a:t>
            </a:r>
            <a:endParaRPr sz="2000">
              <a:latin typeface="Arial"/>
              <a:cs typeface="Arial"/>
            </a:endParaRPr>
          </a:p>
          <a:p>
            <a:pPr marL="835660" marR="241935" lvl="2" indent="-229235">
              <a:lnSpc>
                <a:spcPct val="80000"/>
              </a:lnSpc>
              <a:spcBef>
                <a:spcPts val="80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Yourname,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yourname,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YourName 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và 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yourName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là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4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định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danh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khác</a:t>
            </a:r>
            <a:r>
              <a:rPr sz="18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nhau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72200" y="4038600"/>
            <a:ext cx="2655824" cy="1787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2050" y="1756410"/>
            <a:ext cx="2622550" cy="1920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12</a:t>
            </a:fld>
            <a:endParaRPr spc="-9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3331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Quy</a:t>
            </a:r>
            <a:r>
              <a:rPr spc="-350" dirty="0"/>
              <a:t> </a:t>
            </a:r>
            <a:r>
              <a:rPr spc="200" dirty="0"/>
              <a:t>ước</a:t>
            </a:r>
            <a:r>
              <a:rPr spc="-350" dirty="0"/>
              <a:t> </a:t>
            </a:r>
            <a:r>
              <a:rPr spc="114" dirty="0"/>
              <a:t>đặt</a:t>
            </a:r>
            <a:r>
              <a:rPr spc="-355" dirty="0"/>
              <a:t> </a:t>
            </a:r>
            <a:r>
              <a:rPr spc="10" dirty="0"/>
              <a:t>tên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13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050442" y="1701101"/>
            <a:ext cx="7034530" cy="418528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Quy </a:t>
            </a:r>
            <a:r>
              <a:rPr sz="2400" spc="-145" dirty="0">
                <a:solidFill>
                  <a:srgbClr val="585858"/>
                </a:solidFill>
                <a:latin typeface="Arial"/>
                <a:cs typeface="Arial"/>
              </a:rPr>
              <a:t>ước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với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định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danh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(naming</a:t>
            </a:r>
            <a:r>
              <a:rPr sz="2400" spc="1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convention):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Bắt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đầu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bằng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chữ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cái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Gói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(package): </a:t>
            </a:r>
            <a:r>
              <a:rPr sz="2000" spc="50" dirty="0">
                <a:solidFill>
                  <a:srgbClr val="585858"/>
                </a:solidFill>
                <a:latin typeface="Arial"/>
                <a:cs typeface="Arial"/>
              </a:rPr>
              <a:t>tất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cả 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chữ</a:t>
            </a:r>
            <a:r>
              <a:rPr sz="2000" spc="-2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thường</a:t>
            </a:r>
            <a:endParaRPr sz="20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85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10" dirty="0">
                <a:solidFill>
                  <a:srgbClr val="EE791F"/>
                </a:solidFill>
                <a:latin typeface="Arial"/>
                <a:cs typeface="Arial"/>
              </a:rPr>
              <a:t>theexample</a:t>
            </a:r>
            <a:endParaRPr sz="18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Lớp </a:t>
            </a:r>
            <a:r>
              <a:rPr sz="2000" spc="-105" dirty="0">
                <a:solidFill>
                  <a:srgbClr val="585858"/>
                </a:solidFill>
                <a:latin typeface="Arial"/>
                <a:cs typeface="Arial"/>
              </a:rPr>
              <a:t>(Class):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viết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hoa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chữ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cái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đầu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tiên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từ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ghép</a:t>
            </a:r>
            <a:r>
              <a:rPr sz="2000" spc="1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lại</a:t>
            </a:r>
            <a:endParaRPr sz="20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85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60" dirty="0">
                <a:solidFill>
                  <a:srgbClr val="EE791F"/>
                </a:solidFill>
                <a:latin typeface="Arial"/>
                <a:cs typeface="Arial"/>
              </a:rPr>
              <a:t>TheExample</a:t>
            </a:r>
            <a:endParaRPr sz="1800">
              <a:latin typeface="Arial"/>
              <a:cs typeface="Arial"/>
            </a:endParaRPr>
          </a:p>
          <a:p>
            <a:pPr marL="560705" lvl="1" indent="-229235">
              <a:lnSpc>
                <a:spcPts val="2280"/>
              </a:lnSpc>
              <a:spcBef>
                <a:spcPts val="76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Phương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thức/thuộc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tính (method/field): 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Bắt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đầu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bằng</a:t>
            </a:r>
            <a:endParaRPr sz="2000">
              <a:latin typeface="Arial"/>
              <a:cs typeface="Arial"/>
            </a:endParaRPr>
          </a:p>
          <a:p>
            <a:pPr marL="560705">
              <a:lnSpc>
                <a:spcPts val="2280"/>
              </a:lnSpc>
            </a:pP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chữ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thường,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viết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hoa 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chữ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cái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đầu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tiên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từ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còn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lại</a:t>
            </a:r>
            <a:endParaRPr sz="20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85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35" dirty="0">
                <a:solidFill>
                  <a:srgbClr val="EE791F"/>
                </a:solidFill>
                <a:latin typeface="Arial"/>
                <a:cs typeface="Arial"/>
              </a:rPr>
              <a:t>theExample</a:t>
            </a:r>
            <a:endParaRPr sz="18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Hằng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(constants): 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Tất </a:t>
            </a:r>
            <a:r>
              <a:rPr sz="2000" spc="-90" dirty="0">
                <a:solidFill>
                  <a:srgbClr val="585858"/>
                </a:solidFill>
                <a:latin typeface="Arial"/>
                <a:cs typeface="Arial"/>
              </a:rPr>
              <a:t>cả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viết</a:t>
            </a:r>
            <a:r>
              <a:rPr sz="2000" spc="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hoa</a:t>
            </a:r>
            <a:endParaRPr sz="20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160" dirty="0">
                <a:solidFill>
                  <a:srgbClr val="EE791F"/>
                </a:solidFill>
                <a:latin typeface="Arial"/>
                <a:cs typeface="Arial"/>
              </a:rPr>
              <a:t>THE_EXAMPLE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5431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Các</a:t>
            </a:r>
            <a:r>
              <a:rPr spc="-635" dirty="0"/>
              <a:t> </a:t>
            </a:r>
            <a:r>
              <a:rPr spc="-95" dirty="0"/>
              <a:t>từ </a:t>
            </a:r>
            <a:r>
              <a:rPr spc="155" dirty="0"/>
              <a:t>khóa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14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050442" y="1699812"/>
            <a:ext cx="6785609" cy="439102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800"/>
              </a:spcBef>
              <a:buChar char="•"/>
              <a:tabLst>
                <a:tab pos="286385" algn="l"/>
                <a:tab pos="287020" algn="l"/>
              </a:tabLst>
            </a:pPr>
            <a:r>
              <a:rPr sz="2200" spc="-40" dirty="0">
                <a:solidFill>
                  <a:srgbClr val="585858"/>
                </a:solidFill>
                <a:latin typeface="Arial"/>
                <a:cs typeface="Arial"/>
              </a:rPr>
              <a:t>Literals</a:t>
            </a:r>
            <a:endParaRPr sz="220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  <a:spcBef>
                <a:spcPts val="545"/>
              </a:spcBef>
            </a:pPr>
            <a:r>
              <a:rPr sz="1700" spc="-5" dirty="0">
                <a:solidFill>
                  <a:srgbClr val="585858"/>
                </a:solidFill>
                <a:latin typeface="Courier New"/>
                <a:cs typeface="Courier New"/>
              </a:rPr>
              <a:t>null </a:t>
            </a:r>
            <a:r>
              <a:rPr sz="1700" dirty="0">
                <a:solidFill>
                  <a:srgbClr val="585858"/>
                </a:solidFill>
                <a:latin typeface="Courier New"/>
                <a:cs typeface="Courier New"/>
              </a:rPr>
              <a:t>true</a:t>
            </a:r>
            <a:r>
              <a:rPr sz="1700" spc="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Courier New"/>
                <a:cs typeface="Courier New"/>
              </a:rPr>
              <a:t>false</a:t>
            </a:r>
            <a:endParaRPr sz="1700">
              <a:latin typeface="Courier New"/>
              <a:cs typeface="Courier New"/>
            </a:endParaRPr>
          </a:p>
          <a:p>
            <a:pPr marL="286385" indent="-274320">
              <a:lnSpc>
                <a:spcPct val="100000"/>
              </a:lnSpc>
              <a:spcBef>
                <a:spcPts val="1315"/>
              </a:spcBef>
              <a:buChar char="•"/>
              <a:tabLst>
                <a:tab pos="286385" algn="l"/>
                <a:tab pos="287020" algn="l"/>
              </a:tabLst>
            </a:pPr>
            <a:r>
              <a:rPr sz="2200" spc="-190" dirty="0">
                <a:solidFill>
                  <a:srgbClr val="585858"/>
                </a:solidFill>
                <a:latin typeface="Arial"/>
                <a:cs typeface="Arial"/>
              </a:rPr>
              <a:t>Từ </a:t>
            </a:r>
            <a:r>
              <a:rPr sz="2200" spc="-20" dirty="0">
                <a:solidFill>
                  <a:srgbClr val="585858"/>
                </a:solidFill>
                <a:latin typeface="Arial"/>
                <a:cs typeface="Arial"/>
              </a:rPr>
              <a:t>khóa</a:t>
            </a:r>
            <a:r>
              <a:rPr sz="2200" spc="-2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585858"/>
                </a:solidFill>
                <a:latin typeface="Arial"/>
                <a:cs typeface="Arial"/>
              </a:rPr>
              <a:t>(keyword)</a:t>
            </a:r>
            <a:endParaRPr sz="2200">
              <a:latin typeface="Arial"/>
              <a:cs typeface="Arial"/>
            </a:endParaRPr>
          </a:p>
          <a:p>
            <a:pPr marL="560705" marR="5080">
              <a:lnSpc>
                <a:spcPct val="80300"/>
              </a:lnSpc>
              <a:spcBef>
                <a:spcPts val="1190"/>
              </a:spcBef>
            </a:pP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abstract </a:t>
            </a:r>
            <a:r>
              <a:rPr sz="1900" i="1" spc="-10" dirty="0">
                <a:solidFill>
                  <a:srgbClr val="585858"/>
                </a:solidFill>
                <a:latin typeface="Courier New"/>
                <a:cs typeface="Courier New"/>
              </a:rPr>
              <a:t>assert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boolean break byte case  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catch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char 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class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continue default </a:t>
            </a:r>
            <a:r>
              <a:rPr sz="1900" dirty="0">
                <a:solidFill>
                  <a:srgbClr val="585858"/>
                </a:solidFill>
                <a:latin typeface="Courier New"/>
                <a:cs typeface="Courier New"/>
              </a:rPr>
              <a:t>do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double  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else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extends final finally float 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for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if  implements 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import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instanceof int interface  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long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native new package private protected  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public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return short 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static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strictfp super  switch synchronized 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this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throw 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throws 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transient try 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void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volatile</a:t>
            </a:r>
            <a:r>
              <a:rPr sz="1900" spc="-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Courier New"/>
                <a:cs typeface="Courier New"/>
              </a:rPr>
              <a:t>while</a:t>
            </a:r>
            <a:endParaRPr sz="1900">
              <a:latin typeface="Courier New"/>
              <a:cs typeface="Courier New"/>
            </a:endParaRPr>
          </a:p>
          <a:p>
            <a:pPr marL="286385" indent="-274320">
              <a:lnSpc>
                <a:spcPct val="100000"/>
              </a:lnSpc>
              <a:spcBef>
                <a:spcPts val="1320"/>
              </a:spcBef>
              <a:buChar char="•"/>
              <a:tabLst>
                <a:tab pos="286385" algn="l"/>
                <a:tab pos="287020" algn="l"/>
              </a:tabLst>
            </a:pPr>
            <a:r>
              <a:rPr sz="2200" spc="-190" dirty="0">
                <a:solidFill>
                  <a:srgbClr val="585858"/>
                </a:solidFill>
                <a:latin typeface="Arial"/>
                <a:cs typeface="Arial"/>
              </a:rPr>
              <a:t>Từ  </a:t>
            </a:r>
            <a:r>
              <a:rPr sz="2200" dirty="0">
                <a:solidFill>
                  <a:srgbClr val="585858"/>
                </a:solidFill>
                <a:latin typeface="Arial"/>
                <a:cs typeface="Arial"/>
              </a:rPr>
              <a:t>dành </a:t>
            </a:r>
            <a:r>
              <a:rPr sz="2200" spc="15" dirty="0">
                <a:solidFill>
                  <a:srgbClr val="585858"/>
                </a:solidFill>
                <a:latin typeface="Arial"/>
                <a:cs typeface="Arial"/>
              </a:rPr>
              <a:t>riêng </a:t>
            </a:r>
            <a:r>
              <a:rPr sz="2200" spc="-40" dirty="0">
                <a:solidFill>
                  <a:srgbClr val="585858"/>
                </a:solidFill>
                <a:latin typeface="Arial"/>
                <a:cs typeface="Arial"/>
              </a:rPr>
              <a:t>(reserved </a:t>
            </a:r>
            <a:r>
              <a:rPr sz="2200" spc="55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2200" spc="25" dirty="0">
                <a:solidFill>
                  <a:srgbClr val="585858"/>
                </a:solidFill>
                <a:latin typeface="Arial"/>
                <a:cs typeface="Arial"/>
              </a:rPr>
              <a:t>future</a:t>
            </a:r>
            <a:r>
              <a:rPr sz="2200" spc="-3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200" spc="-75" dirty="0">
                <a:solidFill>
                  <a:srgbClr val="585858"/>
                </a:solidFill>
                <a:latin typeface="Arial"/>
                <a:cs typeface="Arial"/>
              </a:rPr>
              <a:t>use)</a:t>
            </a:r>
            <a:endParaRPr sz="2200">
              <a:latin typeface="Arial"/>
              <a:cs typeface="Arial"/>
            </a:endParaRPr>
          </a:p>
          <a:p>
            <a:pPr marL="560705">
              <a:lnSpc>
                <a:spcPts val="1880"/>
              </a:lnSpc>
              <a:spcBef>
                <a:spcPts val="944"/>
              </a:spcBef>
            </a:pPr>
            <a:r>
              <a:rPr sz="1700" spc="-5" dirty="0">
                <a:solidFill>
                  <a:srgbClr val="585858"/>
                </a:solidFill>
                <a:latin typeface="Courier New"/>
                <a:cs typeface="Courier New"/>
              </a:rPr>
              <a:t>byvalue </a:t>
            </a:r>
            <a:r>
              <a:rPr sz="1700" dirty="0">
                <a:solidFill>
                  <a:srgbClr val="585858"/>
                </a:solidFill>
                <a:latin typeface="Courier New"/>
                <a:cs typeface="Courier New"/>
              </a:rPr>
              <a:t>cast const future generic </a:t>
            </a:r>
            <a:r>
              <a:rPr sz="1700" spc="-5" dirty="0">
                <a:solidFill>
                  <a:srgbClr val="585858"/>
                </a:solidFill>
                <a:latin typeface="Courier New"/>
                <a:cs typeface="Courier New"/>
              </a:rPr>
              <a:t>goto</a:t>
            </a:r>
            <a:r>
              <a:rPr sz="1700" spc="1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585858"/>
                </a:solidFill>
                <a:latin typeface="Courier New"/>
                <a:cs typeface="Courier New"/>
              </a:rPr>
              <a:t>inner</a:t>
            </a:r>
            <a:endParaRPr sz="1700">
              <a:latin typeface="Courier New"/>
              <a:cs typeface="Courier New"/>
            </a:endParaRPr>
          </a:p>
          <a:p>
            <a:pPr marL="560705">
              <a:lnSpc>
                <a:spcPts val="1880"/>
              </a:lnSpc>
            </a:pPr>
            <a:r>
              <a:rPr sz="1700" dirty="0">
                <a:solidFill>
                  <a:srgbClr val="585858"/>
                </a:solidFill>
                <a:latin typeface="Courier New"/>
                <a:cs typeface="Courier New"/>
              </a:rPr>
              <a:t>operator outer rest </a:t>
            </a:r>
            <a:r>
              <a:rPr sz="1700" spc="5" dirty="0">
                <a:solidFill>
                  <a:srgbClr val="585858"/>
                </a:solidFill>
                <a:latin typeface="Courier New"/>
                <a:cs typeface="Courier New"/>
              </a:rPr>
              <a:t>var</a:t>
            </a:r>
            <a:r>
              <a:rPr sz="1700" spc="-1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585858"/>
                </a:solidFill>
                <a:latin typeface="Courier New"/>
                <a:cs typeface="Courier New"/>
              </a:rPr>
              <a:t>volatile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7519" y="0"/>
            <a:ext cx="2316480" cy="6858000"/>
            <a:chOff x="6827519" y="0"/>
            <a:chExt cx="2316480" cy="6858000"/>
          </a:xfrm>
        </p:grpSpPr>
        <p:sp>
          <p:nvSpPr>
            <p:cNvPr id="4" name="object 4"/>
            <p:cNvSpPr/>
            <p:nvPr/>
          </p:nvSpPr>
          <p:spPr>
            <a:xfrm>
              <a:off x="7216774" y="0"/>
              <a:ext cx="1927225" cy="6858000"/>
            </a:xfrm>
            <a:custGeom>
              <a:avLst/>
              <a:gdLst/>
              <a:ahLst/>
              <a:cxnLst/>
              <a:rect l="l" t="t" r="r" b="b"/>
              <a:pathLst>
                <a:path w="1927225" h="6858000">
                  <a:moveTo>
                    <a:pt x="19272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1927225" y="6857999"/>
                  </a:lnTo>
                  <a:lnTo>
                    <a:pt x="1927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63" y="0"/>
              <a:ext cx="1461516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7519" y="0"/>
              <a:ext cx="135445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335" y="0"/>
              <a:ext cx="1097279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50442" y="3911600"/>
            <a:ext cx="521208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solidFill>
                  <a:srgbClr val="585858"/>
                </a:solidFill>
                <a:latin typeface="Verdana"/>
                <a:cs typeface="Verdana"/>
              </a:rPr>
              <a:t>Các</a:t>
            </a:r>
            <a:r>
              <a:rPr sz="3200" spc="-31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200" spc="110" dirty="0">
                <a:solidFill>
                  <a:srgbClr val="585858"/>
                </a:solidFill>
                <a:latin typeface="Verdana"/>
                <a:cs typeface="Verdana"/>
              </a:rPr>
              <a:t>kiểu</a:t>
            </a:r>
            <a:r>
              <a:rPr sz="3200" spc="-3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200" spc="155" dirty="0">
                <a:solidFill>
                  <a:srgbClr val="585858"/>
                </a:solidFill>
                <a:latin typeface="Verdana"/>
                <a:cs typeface="Verdana"/>
              </a:rPr>
              <a:t>dữ</a:t>
            </a:r>
            <a:r>
              <a:rPr sz="3200" spc="-32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200" spc="135" dirty="0">
                <a:solidFill>
                  <a:srgbClr val="585858"/>
                </a:solidFill>
                <a:latin typeface="Verdana"/>
                <a:cs typeface="Verdana"/>
              </a:rPr>
              <a:t>liệu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800" spc="-10" dirty="0">
                <a:solidFill>
                  <a:srgbClr val="585858"/>
                </a:solidFill>
                <a:latin typeface="Courier New"/>
                <a:cs typeface="Courier New"/>
              </a:rPr>
              <a:t>integer, float, char, boolean,</a:t>
            </a:r>
            <a:r>
              <a:rPr sz="1800" spc="-6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ourier New"/>
                <a:cs typeface="Courier New"/>
              </a:rPr>
              <a:t>String…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444" y="682497"/>
            <a:ext cx="60706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09" dirty="0">
                <a:solidFill>
                  <a:srgbClr val="585858"/>
                </a:solidFill>
              </a:rPr>
              <a:t>3</a:t>
            </a:r>
            <a:endParaRPr sz="8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34353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60" dirty="0"/>
              <a:t>Các</a:t>
            </a:r>
            <a:r>
              <a:rPr spc="-345" dirty="0"/>
              <a:t> </a:t>
            </a:r>
            <a:r>
              <a:rPr spc="110" dirty="0"/>
              <a:t>kiểu</a:t>
            </a:r>
            <a:r>
              <a:rPr spc="-350" dirty="0"/>
              <a:t> </a:t>
            </a:r>
            <a:r>
              <a:rPr spc="155" dirty="0"/>
              <a:t>dữ</a:t>
            </a:r>
            <a:r>
              <a:rPr spc="-345" dirty="0"/>
              <a:t> </a:t>
            </a:r>
            <a:r>
              <a:rPr spc="135" dirty="0"/>
              <a:t>liệu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16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050442" y="1805762"/>
            <a:ext cx="6926580" cy="37941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86385" marR="5080" indent="-274320">
              <a:lnSpc>
                <a:spcPts val="3240"/>
              </a:lnSpc>
              <a:spcBef>
                <a:spcPts val="509"/>
              </a:spcBef>
              <a:buChar char="•"/>
              <a:tabLst>
                <a:tab pos="287020" algn="l"/>
              </a:tabLst>
            </a:pPr>
            <a:r>
              <a:rPr sz="3000" spc="-6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3000" spc="-220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30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3000" spc="-75" dirty="0">
                <a:solidFill>
                  <a:srgbClr val="585858"/>
                </a:solidFill>
                <a:latin typeface="Arial"/>
                <a:cs typeface="Arial"/>
              </a:rPr>
              <a:t>dữ </a:t>
            </a:r>
            <a:r>
              <a:rPr sz="3000" spc="10" dirty="0">
                <a:solidFill>
                  <a:srgbClr val="585858"/>
                </a:solidFill>
                <a:latin typeface="Arial"/>
                <a:cs typeface="Arial"/>
              </a:rPr>
              <a:t>liệu </a:t>
            </a:r>
            <a:r>
              <a:rPr sz="3000" spc="-114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3000" spc="-50" dirty="0">
                <a:solidFill>
                  <a:srgbClr val="585858"/>
                </a:solidFill>
                <a:latin typeface="Arial"/>
                <a:cs typeface="Arial"/>
              </a:rPr>
              <a:t>chia </a:t>
            </a:r>
            <a:r>
              <a:rPr sz="3000" spc="25" dirty="0">
                <a:solidFill>
                  <a:srgbClr val="585858"/>
                </a:solidFill>
                <a:latin typeface="Arial"/>
                <a:cs typeface="Arial"/>
              </a:rPr>
              <a:t>thành  </a:t>
            </a:r>
            <a:r>
              <a:rPr sz="3000" spc="-25" dirty="0">
                <a:solidFill>
                  <a:srgbClr val="585858"/>
                </a:solidFill>
                <a:latin typeface="Arial"/>
                <a:cs typeface="Arial"/>
              </a:rPr>
              <a:t>hai</a:t>
            </a:r>
            <a:r>
              <a:rPr sz="3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3000" spc="-30" dirty="0">
                <a:solidFill>
                  <a:srgbClr val="585858"/>
                </a:solidFill>
                <a:latin typeface="Arial"/>
                <a:cs typeface="Arial"/>
              </a:rPr>
              <a:t>loại:</a:t>
            </a:r>
            <a:endParaRPr sz="3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Kiểu dữ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liệu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nguyên 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thủy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(primitive)</a:t>
            </a:r>
            <a:endParaRPr sz="20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9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Số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nguyên</a:t>
            </a:r>
            <a:r>
              <a:rPr sz="18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(integer)</a:t>
            </a:r>
            <a:endParaRPr sz="18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85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100" dirty="0">
                <a:solidFill>
                  <a:srgbClr val="585858"/>
                </a:solidFill>
                <a:latin typeface="Arial"/>
                <a:cs typeface="Arial"/>
              </a:rPr>
              <a:t>Số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thực</a:t>
            </a:r>
            <a:r>
              <a:rPr sz="1800"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(float)</a:t>
            </a:r>
            <a:endParaRPr sz="18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75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140" dirty="0">
                <a:solidFill>
                  <a:srgbClr val="585858"/>
                </a:solidFill>
                <a:latin typeface="Arial"/>
                <a:cs typeface="Arial"/>
              </a:rPr>
              <a:t>Ký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tự</a:t>
            </a:r>
            <a:r>
              <a:rPr sz="1800" spc="-2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(char)</a:t>
            </a:r>
            <a:endParaRPr sz="18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9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1800" spc="5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logic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 (boolean)</a:t>
            </a:r>
            <a:endParaRPr sz="18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6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Kiểu dữ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liệu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tham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chiếu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(reference)</a:t>
            </a:r>
            <a:endParaRPr sz="20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8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Mảng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(array)</a:t>
            </a:r>
            <a:endParaRPr sz="18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9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Đối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tượng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(object)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52171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Kiểu</a:t>
            </a:r>
            <a:r>
              <a:rPr spc="-340" dirty="0"/>
              <a:t> </a:t>
            </a:r>
            <a:r>
              <a:rPr spc="155" dirty="0"/>
              <a:t>dữ</a:t>
            </a:r>
            <a:r>
              <a:rPr spc="-355" dirty="0"/>
              <a:t> </a:t>
            </a:r>
            <a:r>
              <a:rPr spc="135" dirty="0"/>
              <a:t>liệu</a:t>
            </a:r>
            <a:r>
              <a:rPr spc="-325" dirty="0"/>
              <a:t> </a:t>
            </a:r>
            <a:r>
              <a:rPr spc="120" dirty="0"/>
              <a:t>nguyên</a:t>
            </a:r>
            <a:r>
              <a:rPr spc="-350" dirty="0"/>
              <a:t> </a:t>
            </a:r>
            <a:r>
              <a:rPr spc="-15" dirty="0"/>
              <a:t>thủy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2238883"/>
            <a:ext cx="5269865" cy="29584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15875" indent="-274320">
              <a:lnSpc>
                <a:spcPts val="2590"/>
              </a:lnSpc>
              <a:spcBef>
                <a:spcPts val="42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Mọi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biến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đều phải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khai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báo 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một</a:t>
            </a:r>
            <a:r>
              <a:rPr sz="2400" spc="-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dữ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561340" lvl="1" indent="-229235">
              <a:lnSpc>
                <a:spcPts val="2280"/>
              </a:lnSpc>
              <a:spcBef>
                <a:spcPts val="740"/>
              </a:spcBef>
              <a:buChar char="•"/>
              <a:tabLst>
                <a:tab pos="561340" algn="l"/>
                <a:tab pos="561975" algn="l"/>
              </a:tabLst>
            </a:pP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dữ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liệu </a:t>
            </a:r>
            <a:r>
              <a:rPr sz="2000" spc="-95" dirty="0">
                <a:solidFill>
                  <a:srgbClr val="585858"/>
                </a:solidFill>
                <a:latin typeface="Arial"/>
                <a:cs typeface="Arial"/>
              </a:rPr>
              <a:t>cơ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bản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chứa </a:t>
            </a:r>
            <a:r>
              <a:rPr sz="2000" spc="75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giá</a:t>
            </a:r>
            <a:r>
              <a:rPr sz="2000" spc="1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</a:t>
            </a:r>
            <a:endParaRPr sz="2000">
              <a:latin typeface="Arial"/>
              <a:cs typeface="Arial"/>
            </a:endParaRPr>
          </a:p>
          <a:p>
            <a:pPr marL="56134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đơn</a:t>
            </a:r>
            <a:endParaRPr sz="2000">
              <a:latin typeface="Arial"/>
              <a:cs typeface="Arial"/>
            </a:endParaRPr>
          </a:p>
          <a:p>
            <a:pPr marL="561340" marR="5080" lvl="1" indent="-229235">
              <a:lnSpc>
                <a:spcPts val="2160"/>
              </a:lnSpc>
              <a:spcBef>
                <a:spcPts val="1025"/>
              </a:spcBef>
              <a:buChar char="•"/>
              <a:tabLst>
                <a:tab pos="561340" algn="l"/>
                <a:tab pos="561975" algn="l"/>
              </a:tabLst>
            </a:pPr>
            <a:r>
              <a:rPr sz="2000" spc="-90" dirty="0">
                <a:solidFill>
                  <a:srgbClr val="585858"/>
                </a:solidFill>
                <a:latin typeface="Arial"/>
                <a:cs typeface="Arial"/>
              </a:rPr>
              <a:t>Kích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thước </a:t>
            </a:r>
            <a:r>
              <a:rPr sz="2000" spc="-90" dirty="0">
                <a:solidFill>
                  <a:srgbClr val="585858"/>
                </a:solidFill>
                <a:latin typeface="Arial"/>
                <a:cs typeface="Arial"/>
              </a:rPr>
              <a:t>và 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định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dạng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phải 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phù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hợp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với 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40" dirty="0">
                <a:solidFill>
                  <a:srgbClr val="585858"/>
                </a:solidFill>
                <a:latin typeface="Arial"/>
                <a:cs typeface="Arial"/>
              </a:rPr>
              <a:t>nó</a:t>
            </a:r>
            <a:endParaRPr sz="2000">
              <a:latin typeface="Arial"/>
              <a:cs typeface="Arial"/>
            </a:endParaRPr>
          </a:p>
          <a:p>
            <a:pPr marL="287020" indent="-274320">
              <a:lnSpc>
                <a:spcPts val="2735"/>
              </a:lnSpc>
              <a:spcBef>
                <a:spcPts val="147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phân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loại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thành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4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dữ</a:t>
            </a:r>
            <a:r>
              <a:rPr sz="2400" spc="-2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735"/>
              </a:lnSpc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nguyên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thủy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600" y="2286000"/>
            <a:ext cx="2247900" cy="2979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17</a:t>
            </a:fld>
            <a:endParaRPr spc="-9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3733798"/>
            <a:ext cx="6109970" cy="307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2142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Số</a:t>
            </a:r>
            <a:r>
              <a:rPr spc="-420" dirty="0"/>
              <a:t> </a:t>
            </a:r>
            <a:r>
              <a:rPr spc="120" dirty="0"/>
              <a:t>nguyên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18</a:t>
            </a:fld>
            <a:endParaRPr spc="-90" dirty="0"/>
          </a:p>
        </p:txBody>
      </p:sp>
      <p:sp>
        <p:nvSpPr>
          <p:cNvPr id="4" name="object 4"/>
          <p:cNvSpPr txBox="1"/>
          <p:nvPr/>
        </p:nvSpPr>
        <p:spPr>
          <a:xfrm>
            <a:off x="1050442" y="1701101"/>
            <a:ext cx="2724150" cy="91186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Số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nguyên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có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dấu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mặc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định: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120" y="3909186"/>
            <a:ext cx="6524879" cy="2415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047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b. </a:t>
            </a:r>
            <a:r>
              <a:rPr spc="-155" dirty="0"/>
              <a:t>Số</a:t>
            </a:r>
            <a:r>
              <a:rPr spc="-740" dirty="0"/>
              <a:t> </a:t>
            </a:r>
            <a:r>
              <a:rPr spc="60" dirty="0"/>
              <a:t>thực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19</a:t>
            </a:fld>
            <a:endParaRPr spc="-90" dirty="0"/>
          </a:p>
        </p:txBody>
      </p:sp>
      <p:sp>
        <p:nvSpPr>
          <p:cNvPr id="4" name="object 4"/>
          <p:cNvSpPr txBox="1"/>
          <p:nvPr/>
        </p:nvSpPr>
        <p:spPr>
          <a:xfrm>
            <a:off x="1050442" y="1701101"/>
            <a:ext cx="3448685" cy="91186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Số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thực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dấu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phẩy</a:t>
            </a:r>
            <a:r>
              <a:rPr sz="2400" spc="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động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mặc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định: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0.0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44567" y="0"/>
            <a:ext cx="4599940" cy="6858000"/>
            <a:chOff x="4544567" y="0"/>
            <a:chExt cx="4599940" cy="6858000"/>
          </a:xfrm>
        </p:grpSpPr>
        <p:sp>
          <p:nvSpPr>
            <p:cNvPr id="4" name="object 4"/>
            <p:cNvSpPr/>
            <p:nvPr/>
          </p:nvSpPr>
          <p:spPr>
            <a:xfrm>
              <a:off x="4905374" y="0"/>
              <a:ext cx="4238625" cy="6858000"/>
            </a:xfrm>
            <a:custGeom>
              <a:avLst/>
              <a:gdLst/>
              <a:ahLst/>
              <a:cxnLst/>
              <a:rect l="l" t="t" r="r" b="b"/>
              <a:pathLst>
                <a:path w="4238625" h="6858000">
                  <a:moveTo>
                    <a:pt x="42386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4238625" y="6857999"/>
                  </a:lnTo>
                  <a:lnTo>
                    <a:pt x="42386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90871" y="0"/>
              <a:ext cx="1257300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4567" y="0"/>
              <a:ext cx="1149096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7774" y="0"/>
              <a:ext cx="4086225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50442" y="410921"/>
            <a:ext cx="2439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40" dirty="0">
                <a:solidFill>
                  <a:srgbClr val="585858"/>
                </a:solidFill>
              </a:rPr>
              <a:t>Nội</a:t>
            </a:r>
            <a:r>
              <a:rPr sz="4000" spc="-445" dirty="0">
                <a:solidFill>
                  <a:srgbClr val="585858"/>
                </a:solidFill>
              </a:rPr>
              <a:t> </a:t>
            </a:r>
            <a:r>
              <a:rPr sz="4000" spc="235" dirty="0">
                <a:solidFill>
                  <a:srgbClr val="585858"/>
                </a:solidFill>
              </a:rPr>
              <a:t>dung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1050442" y="2007235"/>
            <a:ext cx="3089275" cy="337312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Giới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thiệu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về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Định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danh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5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dữ</a:t>
            </a:r>
            <a:r>
              <a:rPr sz="2400" spc="1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liệu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Toán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tử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120" dirty="0">
                <a:solidFill>
                  <a:srgbClr val="585858"/>
                </a:solidFill>
                <a:latin typeface="Arial"/>
                <a:cs typeface="Arial"/>
              </a:rPr>
              <a:t>Cấu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trúc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điều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khiển</a:t>
            </a:r>
            <a:endParaRPr sz="2400">
              <a:latin typeface="Arial"/>
              <a:cs typeface="Arial"/>
            </a:endParaRPr>
          </a:p>
          <a:p>
            <a:pPr marL="469265" indent="-457200">
              <a:lnSpc>
                <a:spcPct val="100000"/>
              </a:lnSpc>
              <a:spcBef>
                <a:spcPts val="15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Mảng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0" y="4495800"/>
            <a:ext cx="6248400" cy="2362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1018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Ký</a:t>
            </a:r>
            <a:r>
              <a:rPr spc="-409" dirty="0"/>
              <a:t> </a:t>
            </a:r>
            <a:r>
              <a:rPr spc="-95" dirty="0"/>
              <a:t>tự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20</a:t>
            </a:fld>
            <a:endParaRPr spc="-90" dirty="0"/>
          </a:p>
        </p:txBody>
      </p:sp>
      <p:sp>
        <p:nvSpPr>
          <p:cNvPr id="4" name="object 4"/>
          <p:cNvSpPr txBox="1"/>
          <p:nvPr/>
        </p:nvSpPr>
        <p:spPr>
          <a:xfrm>
            <a:off x="1050442" y="1817954"/>
            <a:ext cx="6815455" cy="2483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735"/>
              </a:lnSpc>
              <a:spcBef>
                <a:spcPts val="10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Ký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tự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Unicode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không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dấu, 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đặt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giữa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hai</a:t>
            </a:r>
            <a:r>
              <a:rPr sz="2400" spc="2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dấu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735"/>
              </a:lnSpc>
            </a:pP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nháy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đơn</a:t>
            </a:r>
            <a:endParaRPr sz="2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1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2 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cách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gán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giá</a:t>
            </a:r>
            <a:r>
              <a:rPr sz="2400" spc="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trị: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220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chữ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số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hệ 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16: 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char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uni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='\u05D0';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220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ký 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tự: 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char </a:t>
            </a:r>
            <a:r>
              <a:rPr sz="2000" spc="-95" dirty="0">
                <a:solidFill>
                  <a:srgbClr val="585858"/>
                </a:solidFill>
                <a:latin typeface="Arial"/>
                <a:cs typeface="Arial"/>
              </a:rPr>
              <a:t>a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Arial"/>
                <a:cs typeface="Arial"/>
              </a:rPr>
              <a:t>‘A’;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mặc 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định 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là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zero</a:t>
            </a:r>
            <a:r>
              <a:rPr sz="20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(\u0000)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1798" y="4226304"/>
            <a:ext cx="6408674" cy="2555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912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Nguyên</a:t>
            </a:r>
            <a:r>
              <a:rPr spc="-390" dirty="0"/>
              <a:t> </a:t>
            </a:r>
            <a:r>
              <a:rPr spc="250" dirty="0"/>
              <a:t>dạng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21</a:t>
            </a:fld>
            <a:endParaRPr spc="-90" dirty="0"/>
          </a:p>
        </p:txBody>
      </p:sp>
      <p:sp>
        <p:nvSpPr>
          <p:cNvPr id="4" name="object 4"/>
          <p:cNvSpPr txBox="1"/>
          <p:nvPr/>
        </p:nvSpPr>
        <p:spPr>
          <a:xfrm>
            <a:off x="1050442" y="1701101"/>
            <a:ext cx="6788150" cy="214249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boolean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xác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định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rõ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ràng 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trong</a:t>
            </a:r>
            <a:r>
              <a:rPr sz="24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 marL="560705" marR="729615" lvl="1" indent="-228600">
              <a:lnSpc>
                <a:spcPts val="2160"/>
              </a:lnSpc>
              <a:spcBef>
                <a:spcPts val="104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105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int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không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thay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cho giá</a:t>
            </a:r>
            <a:r>
              <a:rPr sz="2000" spc="-3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 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boolean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2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lưu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trữ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hoặc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true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hoặc</a:t>
            </a:r>
            <a:r>
              <a:rPr sz="20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false</a:t>
            </a:r>
            <a:endParaRPr sz="20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49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Biến 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boolean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khởi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tạo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là</a:t>
            </a:r>
            <a:r>
              <a:rPr sz="2400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912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Nguyên</a:t>
            </a:r>
            <a:r>
              <a:rPr spc="-390" dirty="0"/>
              <a:t> </a:t>
            </a:r>
            <a:r>
              <a:rPr spc="250" dirty="0"/>
              <a:t>dạng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712063"/>
            <a:ext cx="3337560" cy="89154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93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Giả </a:t>
            </a:r>
            <a:r>
              <a:rPr sz="2400" spc="-190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ta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dòng</a:t>
            </a:r>
            <a:r>
              <a:rPr sz="2400" spc="-25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lệnh</a:t>
            </a:r>
            <a:endParaRPr sz="24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700"/>
              </a:spcBef>
              <a:tabLst>
                <a:tab pos="892175" algn="l"/>
                <a:tab pos="1172210" algn="l"/>
                <a:tab pos="1450975" algn="l"/>
              </a:tabLst>
            </a:pPr>
            <a:r>
              <a:rPr sz="2000" spc="395" dirty="0">
                <a:solidFill>
                  <a:srgbClr val="1EB8C1"/>
                </a:solidFill>
                <a:latin typeface="Arial"/>
                <a:cs typeface="Arial"/>
              </a:rPr>
              <a:t>int	</a:t>
            </a:r>
            <a:r>
              <a:rPr sz="2000" spc="655" dirty="0">
                <a:solidFill>
                  <a:srgbClr val="1EB8C1"/>
                </a:solidFill>
                <a:latin typeface="Arial"/>
                <a:cs typeface="Arial"/>
              </a:rPr>
              <a:t>i	</a:t>
            </a:r>
            <a:r>
              <a:rPr sz="2000" spc="-70" dirty="0">
                <a:solidFill>
                  <a:srgbClr val="1EB8C1"/>
                </a:solidFill>
                <a:latin typeface="Arial"/>
                <a:cs typeface="Arial"/>
              </a:rPr>
              <a:t>=	</a:t>
            </a:r>
            <a:r>
              <a:rPr sz="2000" spc="265" dirty="0">
                <a:solidFill>
                  <a:srgbClr val="1EB8C1"/>
                </a:solidFill>
                <a:latin typeface="Arial"/>
                <a:cs typeface="Arial"/>
              </a:rPr>
              <a:t>5;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3580257"/>
            <a:ext cx="65011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này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gọi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là </a:t>
            </a:r>
            <a:r>
              <a:rPr sz="2400" i="1" spc="-210" dirty="0">
                <a:solidFill>
                  <a:srgbClr val="585858"/>
                </a:solidFill>
                <a:latin typeface="Verdana"/>
                <a:cs typeface="Verdana"/>
              </a:rPr>
              <a:t>nguyên </a:t>
            </a:r>
            <a:r>
              <a:rPr sz="2400" i="1" spc="-180" dirty="0">
                <a:solidFill>
                  <a:srgbClr val="585858"/>
                </a:solidFill>
                <a:latin typeface="Verdana"/>
                <a:cs typeface="Verdana"/>
              </a:rPr>
              <a:t>dạng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hay </a:t>
            </a:r>
            <a:r>
              <a:rPr sz="2400" i="1" spc="-125" dirty="0">
                <a:solidFill>
                  <a:srgbClr val="585858"/>
                </a:solidFill>
                <a:latin typeface="Verdana"/>
                <a:cs typeface="Verdana"/>
              </a:rPr>
              <a:t>giá trị  </a:t>
            </a:r>
            <a:r>
              <a:rPr sz="2400" i="1" spc="-180" dirty="0">
                <a:solidFill>
                  <a:srgbClr val="585858"/>
                </a:solidFill>
                <a:latin typeface="Verdana"/>
                <a:cs typeface="Verdana"/>
              </a:rPr>
              <a:t>hằng</a:t>
            </a:r>
            <a:r>
              <a:rPr sz="2400" i="1" spc="-17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2400" i="1" spc="-10" dirty="0">
                <a:solidFill>
                  <a:srgbClr val="585858"/>
                </a:solidFill>
                <a:latin typeface="Times New Roman"/>
                <a:cs typeface="Times New Roman"/>
              </a:rPr>
              <a:t>literal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31185" y="2656839"/>
            <a:ext cx="262255" cy="375285"/>
          </a:xfrm>
          <a:custGeom>
            <a:avLst/>
            <a:gdLst/>
            <a:ahLst/>
            <a:cxnLst/>
            <a:rect l="l" t="t" r="r" b="b"/>
            <a:pathLst>
              <a:path w="262255" h="375285">
                <a:moveTo>
                  <a:pt x="262000" y="375285"/>
                </a:moveTo>
                <a:lnTo>
                  <a:pt x="0" y="0"/>
                </a:lnTo>
              </a:path>
            </a:pathLst>
          </a:custGeom>
          <a:ln w="12700">
            <a:solidFill>
              <a:srgbClr val="1285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5600" y="2895600"/>
            <a:ext cx="2286000" cy="304800"/>
          </a:xfrm>
          <a:prstGeom prst="rect">
            <a:avLst/>
          </a:prstGeom>
          <a:solidFill>
            <a:srgbClr val="1EB8C1"/>
          </a:solidFill>
          <a:ln w="12700">
            <a:solidFill>
              <a:srgbClr val="12858D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204"/>
              </a:spcBef>
            </a:pPr>
            <a:r>
              <a:rPr sz="1600" i="1" spc="-90" dirty="0">
                <a:solidFill>
                  <a:srgbClr val="FFFFFF"/>
                </a:solidFill>
                <a:latin typeface="Verdana"/>
                <a:cs typeface="Verdana"/>
              </a:rPr>
              <a:t>Giá trị </a:t>
            </a:r>
            <a:r>
              <a:rPr sz="1600" i="1" spc="-130" dirty="0">
                <a:solidFill>
                  <a:srgbClr val="FFFFFF"/>
                </a:solidFill>
                <a:latin typeface="Verdana"/>
                <a:cs typeface="Verdana"/>
              </a:rPr>
              <a:t>này </a:t>
            </a:r>
            <a:r>
              <a:rPr sz="1600" i="1" spc="-85" dirty="0">
                <a:solidFill>
                  <a:srgbClr val="FFFFFF"/>
                </a:solidFill>
                <a:latin typeface="Verdana"/>
                <a:cs typeface="Verdana"/>
              </a:rPr>
              <a:t>ở </a:t>
            </a:r>
            <a:r>
              <a:rPr sz="1600" i="1" spc="-120" dirty="0">
                <a:solidFill>
                  <a:srgbClr val="FFFFFF"/>
                </a:solidFill>
                <a:latin typeface="Verdana"/>
                <a:cs typeface="Verdana"/>
              </a:rPr>
              <a:t>đâu</a:t>
            </a:r>
            <a:r>
              <a:rPr sz="1600" i="1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i="1" spc="-140" dirty="0">
                <a:solidFill>
                  <a:srgbClr val="FFFFFF"/>
                </a:solidFill>
                <a:latin typeface="Verdana"/>
                <a:cs typeface="Verdana"/>
              </a:rPr>
              <a:t>ra?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22</a:t>
            </a:fld>
            <a:endParaRPr spc="-9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912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Nguyên</a:t>
            </a:r>
            <a:r>
              <a:rPr spc="-390" dirty="0"/>
              <a:t> </a:t>
            </a:r>
            <a:r>
              <a:rPr spc="250" dirty="0"/>
              <a:t>dạng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23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050442" y="1817954"/>
            <a:ext cx="6728459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735"/>
              </a:lnSpc>
              <a:spcBef>
                <a:spcPts val="10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Literal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là 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của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dữ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liệu</a:t>
            </a:r>
            <a:r>
              <a:rPr sz="2400" spc="1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nguyên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735"/>
              </a:lnSpc>
            </a:pP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thủy </a:t>
            </a: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và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xâu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ký</a:t>
            </a:r>
            <a:r>
              <a:rPr sz="2400" spc="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tự.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2615451"/>
            <a:ext cx="2397760" cy="276161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80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Gồm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5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loại: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561340" algn="l"/>
              </a:tabLst>
            </a:pP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integer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561340" algn="l"/>
              </a:tabLst>
            </a:pP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floating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585858"/>
                </a:solidFill>
                <a:latin typeface="Arial"/>
                <a:cs typeface="Arial"/>
              </a:rPr>
              <a:t>point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561340" algn="l"/>
              </a:tabLst>
            </a:pP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boolean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561340" algn="l"/>
              </a:tabLst>
            </a:pP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character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05"/>
              </a:spcBef>
              <a:buChar char="•"/>
              <a:tabLst>
                <a:tab pos="561340" algn="l"/>
              </a:tabLst>
            </a:pP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string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200" y="3048000"/>
            <a:ext cx="2743200" cy="2308860"/>
          </a:xfrm>
          <a:prstGeom prst="rect">
            <a:avLst/>
          </a:prstGeom>
          <a:solidFill>
            <a:srgbClr val="1EB8C1">
              <a:alpha val="59999"/>
            </a:srgbClr>
          </a:solidFill>
          <a:ln w="12700">
            <a:solidFill>
              <a:srgbClr val="1EB8C1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92075" marR="125095" indent="914400">
              <a:lnSpc>
                <a:spcPct val="100000"/>
              </a:lnSpc>
              <a:spcBef>
                <a:spcPts val="210"/>
              </a:spcBef>
            </a:pPr>
            <a:r>
              <a:rPr sz="2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Literals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 integer…………..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7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floating point… 7.0f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boolean………….</a:t>
            </a:r>
            <a:r>
              <a:rPr sz="240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true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character…….….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'A'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string………...…..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"A"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7222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a. </a:t>
            </a:r>
            <a:r>
              <a:rPr spc="-155" dirty="0"/>
              <a:t>Số</a:t>
            </a:r>
            <a:r>
              <a:rPr spc="-780" dirty="0"/>
              <a:t> </a:t>
            </a:r>
            <a:r>
              <a:rPr spc="120" dirty="0"/>
              <a:t>nguyên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24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160170" y="1701101"/>
            <a:ext cx="6621145" cy="439293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68605" indent="-256540">
              <a:lnSpc>
                <a:spcPct val="100000"/>
              </a:lnSpc>
              <a:spcBef>
                <a:spcPts val="1019"/>
              </a:spcBef>
              <a:buClr>
                <a:srgbClr val="EEC118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Hệ </a:t>
            </a:r>
            <a:r>
              <a:rPr sz="2400" spc="-114" dirty="0">
                <a:solidFill>
                  <a:srgbClr val="585858"/>
                </a:solidFill>
                <a:latin typeface="Arial"/>
                <a:cs typeface="Arial"/>
              </a:rPr>
              <a:t>cơ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số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8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(Octals)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bắt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đầu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với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chữ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số</a:t>
            </a:r>
            <a:r>
              <a:rPr sz="2400" spc="3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775"/>
              </a:spcBef>
              <a:tabLst>
                <a:tab pos="561340" algn="l"/>
              </a:tabLst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032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011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010(2)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16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26(10)</a:t>
            </a:r>
            <a:endParaRPr sz="2000">
              <a:latin typeface="Arial"/>
              <a:cs typeface="Arial"/>
            </a:endParaRPr>
          </a:p>
          <a:p>
            <a:pPr marL="268605" marR="30480" indent="-256540">
              <a:lnSpc>
                <a:spcPts val="2590"/>
              </a:lnSpc>
              <a:spcBef>
                <a:spcPts val="1820"/>
              </a:spcBef>
              <a:buClr>
                <a:srgbClr val="EEC118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Hệ </a:t>
            </a:r>
            <a:r>
              <a:rPr sz="2400" spc="-125" dirty="0">
                <a:solidFill>
                  <a:srgbClr val="585858"/>
                </a:solidFill>
                <a:latin typeface="Arial"/>
                <a:cs typeface="Arial"/>
              </a:rPr>
              <a:t>cơ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số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16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(Hexadecimals)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bắt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đầu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với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0 </a:t>
            </a: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và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ký 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tự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740"/>
              </a:spcBef>
              <a:tabLst>
                <a:tab pos="561340" algn="l"/>
              </a:tabLst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0x1A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0001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1010(2)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16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8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+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26(10)</a:t>
            </a:r>
            <a:endParaRPr sz="20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495"/>
              </a:spcBef>
              <a:buClr>
                <a:srgbClr val="EEC118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Kết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thúc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bởi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ký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tự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“L”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hiện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dữ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liệu</a:t>
            </a:r>
            <a:r>
              <a:rPr sz="2400" spc="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long</a:t>
            </a:r>
            <a:endParaRPr sz="2400">
              <a:latin typeface="Arial"/>
              <a:cs typeface="Arial"/>
            </a:endParaRPr>
          </a:p>
          <a:p>
            <a:pPr marL="314325">
              <a:lnSpc>
                <a:spcPct val="100000"/>
              </a:lnSpc>
              <a:spcBef>
                <a:spcPts val="775"/>
              </a:spcBef>
              <a:tabLst>
                <a:tab pos="561340" algn="l"/>
              </a:tabLst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26L</a:t>
            </a:r>
            <a:endParaRPr sz="2000">
              <a:latin typeface="Arial"/>
              <a:cs typeface="Arial"/>
            </a:endParaRPr>
          </a:p>
          <a:p>
            <a:pPr marL="268605" indent="-256540">
              <a:lnSpc>
                <a:spcPct val="100000"/>
              </a:lnSpc>
              <a:spcBef>
                <a:spcPts val="1510"/>
              </a:spcBef>
              <a:buClr>
                <a:srgbClr val="EEC118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Ký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tự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hoa,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thường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cho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bằng</a:t>
            </a:r>
            <a:r>
              <a:rPr sz="2400" spc="-2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nhau</a:t>
            </a:r>
            <a:endParaRPr sz="2400">
              <a:latin typeface="Arial"/>
              <a:cs typeface="Arial"/>
            </a:endParaRPr>
          </a:p>
          <a:p>
            <a:pPr marL="314325">
              <a:lnSpc>
                <a:spcPts val="2280"/>
              </a:lnSpc>
              <a:spcBef>
                <a:spcPts val="770"/>
              </a:spcBef>
              <a:tabLst>
                <a:tab pos="561340" algn="l"/>
              </a:tabLst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0x1a </a:t>
            </a:r>
            <a:r>
              <a:rPr sz="2000" spc="-125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0x1A </a:t>
            </a:r>
            <a:r>
              <a:rPr sz="2000" spc="-125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0X1a </a:t>
            </a:r>
            <a:r>
              <a:rPr sz="2000" spc="-125" dirty="0">
                <a:solidFill>
                  <a:srgbClr val="585858"/>
                </a:solidFill>
                <a:latin typeface="Arial"/>
                <a:cs typeface="Arial"/>
              </a:rPr>
              <a:t>, 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0X1A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đều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26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trong</a:t>
            </a:r>
            <a:r>
              <a:rPr sz="2000" spc="3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hệ</a:t>
            </a:r>
            <a:endParaRPr sz="2000">
              <a:latin typeface="Arial"/>
              <a:cs typeface="Arial"/>
            </a:endParaRPr>
          </a:p>
          <a:p>
            <a:pPr marL="561340">
              <a:lnSpc>
                <a:spcPts val="2280"/>
              </a:lnSpc>
            </a:pP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decimal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047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b. </a:t>
            </a:r>
            <a:r>
              <a:rPr spc="-155" dirty="0"/>
              <a:t>Số</a:t>
            </a:r>
            <a:r>
              <a:rPr spc="-740" dirty="0"/>
              <a:t> </a:t>
            </a:r>
            <a:r>
              <a:rPr spc="60" dirty="0"/>
              <a:t>thực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25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050442" y="1715184"/>
            <a:ext cx="5638165" cy="17608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b="1" spc="-5" dirty="0">
                <a:solidFill>
                  <a:srgbClr val="585858"/>
                </a:solidFill>
                <a:latin typeface="Courier New"/>
                <a:cs typeface="Courier New"/>
              </a:rPr>
              <a:t>float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kết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thúc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bằng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ký tự </a:t>
            </a:r>
            <a:r>
              <a:rPr sz="2400" b="1" dirty="0">
                <a:solidFill>
                  <a:srgbClr val="585858"/>
                </a:solidFill>
                <a:latin typeface="Courier New"/>
                <a:cs typeface="Courier New"/>
              </a:rPr>
              <a:t>f</a:t>
            </a:r>
            <a:r>
              <a:rPr sz="2400" b="1" spc="-82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(hoặc </a:t>
            </a:r>
            <a:r>
              <a:rPr sz="2400" b="1" spc="-40" dirty="0">
                <a:solidFill>
                  <a:srgbClr val="585858"/>
                </a:solidFill>
                <a:latin typeface="Courier New"/>
                <a:cs typeface="Courier New"/>
              </a:rPr>
              <a:t>F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7.1f</a:t>
            </a:r>
            <a:endParaRPr sz="2200">
              <a:latin typeface="Courier New"/>
              <a:cs typeface="Courier New"/>
            </a:endParaRPr>
          </a:p>
          <a:p>
            <a:pPr marL="286385" indent="-274320">
              <a:lnSpc>
                <a:spcPct val="100000"/>
              </a:lnSpc>
              <a:spcBef>
                <a:spcPts val="1255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b="1" spc="-5" dirty="0">
                <a:solidFill>
                  <a:srgbClr val="585858"/>
                </a:solidFill>
                <a:latin typeface="Courier New"/>
                <a:cs typeface="Courier New"/>
              </a:rPr>
              <a:t>double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kết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thúc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bằng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ký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tự </a:t>
            </a:r>
            <a:r>
              <a:rPr sz="2400" b="1" dirty="0">
                <a:solidFill>
                  <a:srgbClr val="585858"/>
                </a:solidFill>
                <a:latin typeface="Courier New"/>
                <a:cs typeface="Courier New"/>
              </a:rPr>
              <a:t>d</a:t>
            </a:r>
            <a:r>
              <a:rPr sz="2400" b="1" spc="-80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(hoặc </a:t>
            </a:r>
            <a:r>
              <a:rPr sz="2400" b="1" spc="-40" dirty="0">
                <a:solidFill>
                  <a:srgbClr val="585858"/>
                </a:solidFill>
                <a:latin typeface="Courier New"/>
                <a:cs typeface="Courier New"/>
              </a:rPr>
              <a:t>D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7.1D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3610736"/>
            <a:ext cx="654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2400" b="1" dirty="0">
                <a:solidFill>
                  <a:srgbClr val="585858"/>
                </a:solidFill>
                <a:latin typeface="Courier New"/>
                <a:cs typeface="Courier New"/>
              </a:rPr>
              <a:t>e</a:t>
            </a:r>
            <a:r>
              <a:rPr sz="2400" b="1" spc="-111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(hoặc </a:t>
            </a:r>
            <a:r>
              <a:rPr sz="2400" b="1" spc="-40" dirty="0">
                <a:solidFill>
                  <a:srgbClr val="585858"/>
                </a:solidFill>
                <a:latin typeface="Courier New"/>
                <a:cs typeface="Courier New"/>
              </a:rPr>
              <a:t>E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)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-195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dạng biểu diễn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0442" y="3848097"/>
            <a:ext cx="6500495" cy="20510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560"/>
              </a:spcBef>
            </a:pP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khoa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học:</a:t>
            </a:r>
            <a:endParaRPr sz="2400">
              <a:latin typeface="Arial"/>
              <a:cs typeface="Arial"/>
            </a:endParaRPr>
          </a:p>
          <a:p>
            <a:pPr marL="560705" indent="-229235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7.1e2</a:t>
            </a:r>
            <a:endParaRPr sz="2200">
              <a:latin typeface="Courier New"/>
              <a:cs typeface="Courier New"/>
            </a:endParaRPr>
          </a:p>
          <a:p>
            <a:pPr marL="286385" marR="5080" indent="-274320">
              <a:lnSpc>
                <a:spcPct val="78800"/>
              </a:lnSpc>
              <a:spcBef>
                <a:spcPts val="190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12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thực mà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không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ký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tự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kết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thúc</a:t>
            </a:r>
            <a:r>
              <a:rPr sz="2400" spc="-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đi 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kèm </a:t>
            </a:r>
            <a:r>
              <a:rPr sz="2400" spc="-135" dirty="0">
                <a:solidFill>
                  <a:srgbClr val="585858"/>
                </a:solidFill>
                <a:latin typeface="Arial"/>
                <a:cs typeface="Arial"/>
              </a:rPr>
              <a:t>sẽ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có kiểu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là</a:t>
            </a:r>
            <a:r>
              <a:rPr sz="2400" spc="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85858"/>
                </a:solidFill>
                <a:latin typeface="Courier New"/>
                <a:cs typeface="Courier New"/>
              </a:rPr>
              <a:t>double</a:t>
            </a:r>
            <a:endParaRPr sz="2400">
              <a:latin typeface="Courier New"/>
              <a:cs typeface="Courier New"/>
            </a:endParaRPr>
          </a:p>
          <a:p>
            <a:pPr marL="560705" lvl="1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7.1</a:t>
            </a:r>
            <a:r>
              <a:rPr sz="2200" b="1" spc="-70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spc="50" dirty="0">
                <a:solidFill>
                  <a:srgbClr val="585858"/>
                </a:solidFill>
                <a:latin typeface="Arial"/>
                <a:cs typeface="Arial"/>
              </a:rPr>
              <a:t>giống </a:t>
            </a:r>
            <a:r>
              <a:rPr sz="2200" spc="-50" dirty="0">
                <a:solidFill>
                  <a:srgbClr val="585858"/>
                </a:solidFill>
                <a:latin typeface="Arial"/>
                <a:cs typeface="Arial"/>
              </a:rPr>
              <a:t>như </a:t>
            </a: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7.1d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6051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" dirty="0"/>
              <a:t>c.</a:t>
            </a:r>
            <a:r>
              <a:rPr spc="-330" dirty="0"/>
              <a:t> </a:t>
            </a:r>
            <a:r>
              <a:rPr spc="114" dirty="0"/>
              <a:t>boolean,</a:t>
            </a:r>
            <a:r>
              <a:rPr spc="-350" dirty="0"/>
              <a:t> </a:t>
            </a:r>
            <a:r>
              <a:rPr spc="-15" dirty="0"/>
              <a:t>ký</a:t>
            </a:r>
            <a:r>
              <a:rPr spc="-335" dirty="0"/>
              <a:t> </a:t>
            </a:r>
            <a:r>
              <a:rPr spc="-95" dirty="0"/>
              <a:t>tự</a:t>
            </a:r>
            <a:r>
              <a:rPr spc="-320" dirty="0"/>
              <a:t> </a:t>
            </a:r>
            <a:r>
              <a:rPr spc="125" dirty="0"/>
              <a:t>và</a:t>
            </a:r>
            <a:r>
              <a:rPr spc="-330" dirty="0"/>
              <a:t> </a:t>
            </a:r>
            <a:r>
              <a:rPr spc="130" dirty="0"/>
              <a:t>xâu</a:t>
            </a:r>
            <a:r>
              <a:rPr spc="-340" dirty="0"/>
              <a:t> </a:t>
            </a:r>
            <a:r>
              <a:rPr spc="-15" dirty="0"/>
              <a:t>ký</a:t>
            </a:r>
            <a:r>
              <a:rPr spc="-315" dirty="0"/>
              <a:t> </a:t>
            </a:r>
            <a:r>
              <a:rPr spc="-95" dirty="0"/>
              <a:t>tự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26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050442" y="1721198"/>
            <a:ext cx="4752340" cy="40132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86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boolean: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2000" spc="-5" dirty="0">
                <a:solidFill>
                  <a:srgbClr val="585858"/>
                </a:solidFill>
                <a:latin typeface="Courier New"/>
                <a:cs typeface="Courier New"/>
              </a:rPr>
              <a:t>true</a:t>
            </a:r>
            <a:endParaRPr sz="2000">
              <a:latin typeface="Courier New"/>
              <a:cs typeface="Courier New"/>
            </a:endParaRPr>
          </a:p>
          <a:p>
            <a:pPr marL="560705" lvl="1" indent="-229235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2000" spc="-5" dirty="0">
                <a:solidFill>
                  <a:srgbClr val="585858"/>
                </a:solidFill>
                <a:latin typeface="Courier New"/>
                <a:cs typeface="Courier New"/>
              </a:rPr>
              <a:t>false</a:t>
            </a:r>
            <a:endParaRPr sz="2000">
              <a:latin typeface="Courier New"/>
              <a:cs typeface="Courier New"/>
            </a:endParaRPr>
          </a:p>
          <a:p>
            <a:pPr marL="286385" indent="-274320">
              <a:lnSpc>
                <a:spcPct val="100000"/>
              </a:lnSpc>
              <a:spcBef>
                <a:spcPts val="162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Ký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tự: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05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đặt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giữa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2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dấu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nháy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đơn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Ví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dụ: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‘a’, </a:t>
            </a: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‘A’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hoặc</a:t>
            </a:r>
            <a:r>
              <a:rPr sz="20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20" dirty="0">
                <a:solidFill>
                  <a:srgbClr val="585858"/>
                </a:solidFill>
                <a:latin typeface="Arial"/>
                <a:cs typeface="Arial"/>
              </a:rPr>
              <a:t>'\uffff'</a:t>
            </a:r>
            <a:endParaRPr sz="20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5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95" dirty="0">
                <a:solidFill>
                  <a:srgbClr val="585858"/>
                </a:solidFill>
                <a:latin typeface="Arial"/>
                <a:cs typeface="Arial"/>
              </a:rPr>
              <a:t>Xâu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ký</a:t>
            </a:r>
            <a:r>
              <a:rPr sz="2400" spc="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tự: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05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đặt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giữa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hai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dấu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nháy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kép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Ví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dụ: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“Hello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world”,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“Xin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chao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14" dirty="0">
                <a:solidFill>
                  <a:srgbClr val="585858"/>
                </a:solidFill>
                <a:latin typeface="Arial"/>
                <a:cs typeface="Arial"/>
              </a:rPr>
              <a:t>ban”,…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41973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" dirty="0"/>
              <a:t>d. </a:t>
            </a:r>
            <a:r>
              <a:rPr spc="114" dirty="0"/>
              <a:t>Escape</a:t>
            </a:r>
            <a:r>
              <a:rPr spc="-735" dirty="0"/>
              <a:t> </a:t>
            </a:r>
            <a:r>
              <a:rPr spc="135" dirty="0"/>
              <a:t>sequence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27</a:t>
            </a:fld>
            <a:endParaRPr spc="-90" dirty="0"/>
          </a:p>
        </p:txBody>
      </p:sp>
      <p:sp>
        <p:nvSpPr>
          <p:cNvPr id="3" name="object 3"/>
          <p:cNvSpPr txBox="1"/>
          <p:nvPr/>
        </p:nvSpPr>
        <p:spPr>
          <a:xfrm>
            <a:off x="1050442" y="1724758"/>
            <a:ext cx="5160645" cy="412242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54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5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ký tự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điều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khiển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nhấn</a:t>
            </a:r>
            <a:r>
              <a:rPr sz="2400" spc="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phím</a:t>
            </a:r>
            <a:endParaRPr sz="2400">
              <a:latin typeface="Arial"/>
              <a:cs typeface="Arial"/>
            </a:endParaRPr>
          </a:p>
          <a:p>
            <a:pPr marL="728980" lvl="1" indent="-39751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728980" algn="l"/>
                <a:tab pos="729615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\b</a:t>
            </a:r>
            <a:r>
              <a:rPr sz="2200" b="1" spc="-7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urier New"/>
                <a:cs typeface="Courier New"/>
              </a:rPr>
              <a:t>backspace</a:t>
            </a:r>
            <a:endParaRPr sz="2200">
              <a:latin typeface="Courier New"/>
              <a:cs typeface="Courier New"/>
            </a:endParaRPr>
          </a:p>
          <a:p>
            <a:pPr marL="728980" lvl="1" indent="-39751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728980" algn="l"/>
                <a:tab pos="729615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\f form</a:t>
            </a:r>
            <a:r>
              <a:rPr sz="2200" b="1" spc="-2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feed</a:t>
            </a:r>
            <a:endParaRPr sz="2200">
              <a:latin typeface="Courier New"/>
              <a:cs typeface="Courier New"/>
            </a:endParaRPr>
          </a:p>
          <a:p>
            <a:pPr marL="728980" lvl="1" indent="-39751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728980" algn="l"/>
                <a:tab pos="729615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\n</a:t>
            </a:r>
            <a:r>
              <a:rPr sz="2200" b="1" dirty="0">
                <a:solidFill>
                  <a:srgbClr val="585858"/>
                </a:solidFill>
                <a:latin typeface="Courier New"/>
                <a:cs typeface="Courier New"/>
              </a:rPr>
              <a:t> newline</a:t>
            </a:r>
            <a:endParaRPr sz="2200">
              <a:latin typeface="Courier New"/>
              <a:cs typeface="Courier New"/>
            </a:endParaRPr>
          </a:p>
          <a:p>
            <a:pPr marL="728980" lvl="1" indent="-39751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728980" algn="l"/>
                <a:tab pos="729615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\r </a:t>
            </a:r>
            <a:r>
              <a:rPr sz="2200" b="1" spc="-10" dirty="0">
                <a:solidFill>
                  <a:srgbClr val="585858"/>
                </a:solidFill>
                <a:latin typeface="Courier New"/>
                <a:cs typeface="Courier New"/>
              </a:rPr>
              <a:t>return</a:t>
            </a:r>
            <a:r>
              <a:rPr sz="2200" b="1" spc="-65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Arial"/>
                <a:cs typeface="Arial"/>
              </a:rPr>
              <a:t>(về đầu dòng)</a:t>
            </a:r>
            <a:endParaRPr sz="2200">
              <a:latin typeface="Arial"/>
              <a:cs typeface="Arial"/>
            </a:endParaRPr>
          </a:p>
          <a:p>
            <a:pPr marL="728980" lvl="1" indent="-39751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728980" algn="l"/>
                <a:tab pos="729615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\t</a:t>
            </a:r>
            <a:r>
              <a:rPr sz="2200" b="1" spc="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urier New"/>
                <a:cs typeface="Courier New"/>
              </a:rPr>
              <a:t>tab</a:t>
            </a:r>
            <a:endParaRPr sz="2200">
              <a:latin typeface="Courier New"/>
              <a:cs typeface="Courier New"/>
            </a:endParaRPr>
          </a:p>
          <a:p>
            <a:pPr marL="286385" indent="-274320">
              <a:lnSpc>
                <a:spcPct val="100000"/>
              </a:lnSpc>
              <a:spcBef>
                <a:spcPts val="129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Hiển </a:t>
            </a:r>
            <a:r>
              <a:rPr sz="2400" spc="70" dirty="0">
                <a:solidFill>
                  <a:srgbClr val="585858"/>
                </a:solidFill>
                <a:latin typeface="Arial"/>
                <a:cs typeface="Arial"/>
              </a:rPr>
              <a:t>thị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ký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tự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đặc </a:t>
            </a:r>
            <a:r>
              <a:rPr sz="2400" spc="45" dirty="0">
                <a:solidFill>
                  <a:srgbClr val="585858"/>
                </a:solidFill>
                <a:latin typeface="Arial"/>
                <a:cs typeface="Arial"/>
              </a:rPr>
              <a:t>biệt 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trong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xâu</a:t>
            </a:r>
            <a:endParaRPr sz="2400">
              <a:latin typeface="Arial"/>
              <a:cs typeface="Arial"/>
            </a:endParaRPr>
          </a:p>
          <a:p>
            <a:pPr marL="728980" lvl="1" indent="-39751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728980" algn="l"/>
                <a:tab pos="729615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\" </a:t>
            </a:r>
            <a:r>
              <a:rPr sz="2200" b="1" dirty="0">
                <a:solidFill>
                  <a:srgbClr val="585858"/>
                </a:solidFill>
                <a:latin typeface="Courier New"/>
                <a:cs typeface="Courier New"/>
              </a:rPr>
              <a:t>quotation</a:t>
            </a:r>
            <a:r>
              <a:rPr sz="2200" b="1" spc="-10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585858"/>
                </a:solidFill>
                <a:latin typeface="Courier New"/>
                <a:cs typeface="Courier New"/>
              </a:rPr>
              <a:t>mark</a:t>
            </a:r>
            <a:endParaRPr sz="2200">
              <a:latin typeface="Courier New"/>
              <a:cs typeface="Courier New"/>
            </a:endParaRPr>
          </a:p>
          <a:p>
            <a:pPr marL="728980" lvl="1" indent="-397510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728980" algn="l"/>
                <a:tab pos="729615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\’</a:t>
            </a:r>
            <a:r>
              <a:rPr sz="2200" b="1" dirty="0">
                <a:solidFill>
                  <a:srgbClr val="585858"/>
                </a:solidFill>
                <a:latin typeface="Courier New"/>
                <a:cs typeface="Courier New"/>
              </a:rPr>
              <a:t> apostrophe</a:t>
            </a:r>
            <a:endParaRPr sz="2200">
              <a:latin typeface="Courier New"/>
              <a:cs typeface="Courier New"/>
            </a:endParaRPr>
          </a:p>
          <a:p>
            <a:pPr marL="728980" lvl="1" indent="-397510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728980" algn="l"/>
                <a:tab pos="729615" algn="l"/>
              </a:tabLst>
            </a:pPr>
            <a:r>
              <a:rPr sz="2200" b="1" spc="-5" dirty="0">
                <a:solidFill>
                  <a:srgbClr val="585858"/>
                </a:solidFill>
                <a:latin typeface="Courier New"/>
                <a:cs typeface="Courier New"/>
              </a:rPr>
              <a:t>\\</a:t>
            </a:r>
            <a:r>
              <a:rPr sz="2200" b="1" dirty="0">
                <a:solidFill>
                  <a:srgbClr val="585858"/>
                </a:solidFill>
                <a:latin typeface="Courier New"/>
                <a:cs typeface="Courier New"/>
              </a:rPr>
              <a:t> backslash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6951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Chuyển</a:t>
            </a:r>
            <a:r>
              <a:rPr spc="-340" dirty="0"/>
              <a:t> </a:t>
            </a:r>
            <a:r>
              <a:rPr spc="160" dirty="0"/>
              <a:t>đổi</a:t>
            </a:r>
            <a:r>
              <a:rPr spc="-320" dirty="0"/>
              <a:t> </a:t>
            </a:r>
            <a:r>
              <a:rPr spc="110" dirty="0"/>
              <a:t>kiểu</a:t>
            </a:r>
            <a:r>
              <a:rPr spc="-335" dirty="0"/>
              <a:t> </a:t>
            </a:r>
            <a:r>
              <a:rPr spc="155" dirty="0"/>
              <a:t>dữ</a:t>
            </a:r>
            <a:r>
              <a:rPr spc="-345" dirty="0"/>
              <a:t> </a:t>
            </a:r>
            <a:r>
              <a:rPr spc="135" dirty="0"/>
              <a:t>liệu</a:t>
            </a:r>
            <a:r>
              <a:rPr spc="-325" dirty="0"/>
              <a:t> </a:t>
            </a:r>
            <a:r>
              <a:rPr spc="30" dirty="0"/>
              <a:t>(casting)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701101"/>
            <a:ext cx="7025005" cy="295783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là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ngôn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ngữ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định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</a:t>
            </a:r>
            <a:r>
              <a:rPr sz="2400" spc="-3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chặt</a:t>
            </a:r>
            <a:endParaRPr sz="2400">
              <a:latin typeface="Arial"/>
              <a:cs typeface="Arial"/>
            </a:endParaRPr>
          </a:p>
          <a:p>
            <a:pPr marL="560705" marR="290830" lvl="1" indent="-228600">
              <a:lnSpc>
                <a:spcPts val="2160"/>
              </a:lnSpc>
              <a:spcBef>
                <a:spcPts val="104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90" dirty="0">
                <a:solidFill>
                  <a:srgbClr val="585858"/>
                </a:solidFill>
                <a:latin typeface="Arial"/>
                <a:cs typeface="Arial"/>
              </a:rPr>
              <a:t>Gán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sai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cho </a:t>
            </a:r>
            <a:r>
              <a:rPr sz="2000" spc="8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biến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dẫn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đến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40" dirty="0">
                <a:solidFill>
                  <a:srgbClr val="585858"/>
                </a:solidFill>
                <a:latin typeface="Arial"/>
                <a:cs typeface="Arial"/>
              </a:rPr>
              <a:t>lỗi 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biên dịch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hoặc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ngoại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lệ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JVM</a:t>
            </a:r>
            <a:endParaRPr sz="2000">
              <a:latin typeface="Arial"/>
              <a:cs typeface="Arial"/>
            </a:endParaRPr>
          </a:p>
          <a:p>
            <a:pPr marL="286385" marR="5080" indent="-274320">
              <a:lnSpc>
                <a:spcPts val="2590"/>
              </a:lnSpc>
              <a:spcBef>
                <a:spcPts val="178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JVM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ngầm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định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chuyển từ 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dữ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liệu  hẹp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sang 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rộng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hơn</a:t>
            </a:r>
            <a:endParaRPr sz="2400">
              <a:latin typeface="Arial"/>
              <a:cs typeface="Arial"/>
            </a:endParaRPr>
          </a:p>
          <a:p>
            <a:pPr marL="286385" marR="482600" indent="-274320">
              <a:lnSpc>
                <a:spcPts val="2590"/>
              </a:lnSpc>
              <a:spcBef>
                <a:spcPts val="181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Để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chuyển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sang 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dữ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liệu hẹp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hơn, cần 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phải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định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rõ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ràng.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3912" y="4727575"/>
            <a:ext cx="2085975" cy="1044575"/>
            <a:chOff x="823912" y="4727575"/>
            <a:chExt cx="2085975" cy="1044575"/>
          </a:xfrm>
        </p:grpSpPr>
        <p:sp>
          <p:nvSpPr>
            <p:cNvPr id="5" name="object 5"/>
            <p:cNvSpPr/>
            <p:nvPr/>
          </p:nvSpPr>
          <p:spPr>
            <a:xfrm>
              <a:off x="838200" y="4741862"/>
              <a:ext cx="2057400" cy="1016000"/>
            </a:xfrm>
            <a:custGeom>
              <a:avLst/>
              <a:gdLst/>
              <a:ahLst/>
              <a:cxnLst/>
              <a:rect l="l" t="t" r="r" b="b"/>
              <a:pathLst>
                <a:path w="2057400" h="1016000">
                  <a:moveTo>
                    <a:pt x="2057400" y="0"/>
                  </a:moveTo>
                  <a:lnTo>
                    <a:pt x="0" y="0"/>
                  </a:lnTo>
                  <a:lnTo>
                    <a:pt x="0" y="1015657"/>
                  </a:lnTo>
                  <a:lnTo>
                    <a:pt x="2057400" y="1015657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1EB8C1">
                <a:alpha val="5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4741862"/>
              <a:ext cx="2057400" cy="1016000"/>
            </a:xfrm>
            <a:custGeom>
              <a:avLst/>
              <a:gdLst/>
              <a:ahLst/>
              <a:cxnLst/>
              <a:rect l="l" t="t" r="r" b="b"/>
              <a:pathLst>
                <a:path w="2057400" h="1016000">
                  <a:moveTo>
                    <a:pt x="0" y="1015657"/>
                  </a:moveTo>
                  <a:lnTo>
                    <a:pt x="2057400" y="1015657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1015657"/>
                  </a:lnTo>
                  <a:close/>
                </a:path>
              </a:pathLst>
            </a:custGeom>
            <a:ln w="2857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7244" y="4760721"/>
            <a:ext cx="142494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415">
              <a:lnSpc>
                <a:spcPct val="100000"/>
              </a:lnSpc>
              <a:spcBef>
                <a:spcPts val="100"/>
              </a:spcBef>
              <a:tabLst>
                <a:tab pos="572135" algn="l"/>
                <a:tab pos="852169" algn="l"/>
                <a:tab pos="990600" algn="l"/>
              </a:tabLst>
            </a:pPr>
            <a:r>
              <a:rPr sz="2000" spc="395" dirty="0">
                <a:solidFill>
                  <a:srgbClr val="FFFFFF"/>
                </a:solidFill>
                <a:latin typeface="Arial"/>
                <a:cs typeface="Arial"/>
              </a:rPr>
              <a:t>int	</a:t>
            </a:r>
            <a:r>
              <a:rPr sz="2000" spc="265" dirty="0">
                <a:solidFill>
                  <a:srgbClr val="FFFFFF"/>
                </a:solidFill>
                <a:latin typeface="Arial"/>
                <a:cs typeface="Arial"/>
              </a:rPr>
              <a:t>a,	b;  </a:t>
            </a:r>
            <a:r>
              <a:rPr sz="2000" spc="210" dirty="0">
                <a:solidFill>
                  <a:srgbClr val="FFFFFF"/>
                </a:solidFill>
                <a:latin typeface="Arial"/>
                <a:cs typeface="Arial"/>
              </a:rPr>
              <a:t>short	</a:t>
            </a:r>
            <a:r>
              <a:rPr sz="2000" spc="315" dirty="0">
                <a:solidFill>
                  <a:srgbClr val="FFFFFF"/>
                </a:solidFill>
                <a:latin typeface="Arial"/>
                <a:cs typeface="Arial"/>
              </a:rPr>
              <a:t>c;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2735" algn="l"/>
                <a:tab pos="571500" algn="l"/>
                <a:tab pos="852169" algn="l"/>
                <a:tab pos="113093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	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b	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+	</a:t>
            </a:r>
            <a:r>
              <a:rPr sz="2000" spc="325" dirty="0">
                <a:solidFill>
                  <a:srgbClr val="FFFFFF"/>
                </a:solidFill>
                <a:latin typeface="Arial"/>
                <a:cs typeface="Arial"/>
              </a:rPr>
              <a:t>c;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62312" y="4727575"/>
            <a:ext cx="2466975" cy="1044575"/>
            <a:chOff x="3262312" y="4727575"/>
            <a:chExt cx="2466975" cy="1044575"/>
          </a:xfrm>
        </p:grpSpPr>
        <p:sp>
          <p:nvSpPr>
            <p:cNvPr id="9" name="object 9"/>
            <p:cNvSpPr/>
            <p:nvPr/>
          </p:nvSpPr>
          <p:spPr>
            <a:xfrm>
              <a:off x="3276600" y="4741862"/>
              <a:ext cx="2438400" cy="1016000"/>
            </a:xfrm>
            <a:custGeom>
              <a:avLst/>
              <a:gdLst/>
              <a:ahLst/>
              <a:cxnLst/>
              <a:rect l="l" t="t" r="r" b="b"/>
              <a:pathLst>
                <a:path w="2438400" h="1016000">
                  <a:moveTo>
                    <a:pt x="2438400" y="0"/>
                  </a:moveTo>
                  <a:lnTo>
                    <a:pt x="0" y="0"/>
                  </a:lnTo>
                  <a:lnTo>
                    <a:pt x="0" y="1015657"/>
                  </a:lnTo>
                  <a:lnTo>
                    <a:pt x="2438400" y="1015657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EE791F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600" y="4741862"/>
              <a:ext cx="2438400" cy="1016000"/>
            </a:xfrm>
            <a:custGeom>
              <a:avLst/>
              <a:gdLst/>
              <a:ahLst/>
              <a:cxnLst/>
              <a:rect l="l" t="t" r="r" b="b"/>
              <a:pathLst>
                <a:path w="2438400" h="1016000">
                  <a:moveTo>
                    <a:pt x="0" y="1015657"/>
                  </a:moveTo>
                  <a:lnTo>
                    <a:pt x="2438400" y="1015657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1015657"/>
                  </a:lnTo>
                  <a:close/>
                </a:path>
              </a:pathLst>
            </a:custGeom>
            <a:ln w="2857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55975" y="4760721"/>
            <a:ext cx="184213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2945">
              <a:lnSpc>
                <a:spcPct val="100000"/>
              </a:lnSpc>
              <a:spcBef>
                <a:spcPts val="100"/>
              </a:spcBef>
              <a:tabLst>
                <a:tab pos="572135" algn="l"/>
                <a:tab pos="852169" algn="l"/>
              </a:tabLst>
            </a:pPr>
            <a:r>
              <a:rPr sz="2000" spc="395" dirty="0">
                <a:solidFill>
                  <a:srgbClr val="FFFFFF"/>
                </a:solidFill>
                <a:latin typeface="Arial"/>
                <a:cs typeface="Arial"/>
              </a:rPr>
              <a:t>int	</a:t>
            </a:r>
            <a:r>
              <a:rPr sz="2000" spc="265" dirty="0">
                <a:solidFill>
                  <a:srgbClr val="FFFFFF"/>
                </a:solidFill>
                <a:latin typeface="Arial"/>
                <a:cs typeface="Arial"/>
              </a:rPr>
              <a:t>d;  </a:t>
            </a:r>
            <a:r>
              <a:rPr sz="2000" spc="210" dirty="0">
                <a:solidFill>
                  <a:srgbClr val="FFFFFF"/>
                </a:solidFill>
                <a:latin typeface="Arial"/>
                <a:cs typeface="Arial"/>
              </a:rPr>
              <a:t>short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45" dirty="0">
                <a:solidFill>
                  <a:srgbClr val="FFFFFF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92735" algn="l"/>
                <a:tab pos="57150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e	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2000" spc="155" dirty="0">
                <a:solidFill>
                  <a:srgbClr val="FFFFFF"/>
                </a:solidFill>
                <a:latin typeface="Arial"/>
                <a:cs typeface="Arial"/>
              </a:rPr>
              <a:t>(s</a:t>
            </a:r>
            <a:r>
              <a:rPr sz="2000" spc="2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37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2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265" dirty="0">
                <a:solidFill>
                  <a:srgbClr val="FFFFFF"/>
                </a:solidFill>
                <a:latin typeface="Arial"/>
                <a:cs typeface="Arial"/>
              </a:rPr>
              <a:t>d;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033071" y="4710086"/>
            <a:ext cx="2695575" cy="1352550"/>
            <a:chOff x="6033071" y="4710086"/>
            <a:chExt cx="2695575" cy="1352550"/>
          </a:xfrm>
        </p:grpSpPr>
        <p:sp>
          <p:nvSpPr>
            <p:cNvPr id="13" name="object 13"/>
            <p:cNvSpPr/>
            <p:nvPr/>
          </p:nvSpPr>
          <p:spPr>
            <a:xfrm>
              <a:off x="6047359" y="4724374"/>
              <a:ext cx="2667000" cy="1323975"/>
            </a:xfrm>
            <a:custGeom>
              <a:avLst/>
              <a:gdLst/>
              <a:ahLst/>
              <a:cxnLst/>
              <a:rect l="l" t="t" r="r" b="b"/>
              <a:pathLst>
                <a:path w="2667000" h="1323975">
                  <a:moveTo>
                    <a:pt x="2667000" y="0"/>
                  </a:moveTo>
                  <a:lnTo>
                    <a:pt x="0" y="0"/>
                  </a:lnTo>
                  <a:lnTo>
                    <a:pt x="0" y="1323467"/>
                  </a:lnTo>
                  <a:lnTo>
                    <a:pt x="2667000" y="1323467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1EB8C1">
                <a:alpha val="5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7359" y="4724374"/>
              <a:ext cx="2667000" cy="1323975"/>
            </a:xfrm>
            <a:custGeom>
              <a:avLst/>
              <a:gdLst/>
              <a:ahLst/>
              <a:cxnLst/>
              <a:rect l="l" t="t" r="r" b="b"/>
              <a:pathLst>
                <a:path w="2667000" h="1323975">
                  <a:moveTo>
                    <a:pt x="0" y="1323467"/>
                  </a:moveTo>
                  <a:lnTo>
                    <a:pt x="2667000" y="1323467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1323467"/>
                  </a:lnTo>
                  <a:close/>
                </a:path>
              </a:pathLst>
            </a:custGeom>
            <a:ln w="2857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27241" y="4743450"/>
            <a:ext cx="198183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02310">
              <a:lnSpc>
                <a:spcPct val="100000"/>
              </a:lnSpc>
              <a:spcBef>
                <a:spcPts val="100"/>
              </a:spcBef>
              <a:tabLst>
                <a:tab pos="292100" algn="l"/>
                <a:tab pos="572135" algn="l"/>
                <a:tab pos="712470" algn="l"/>
                <a:tab pos="991235" algn="l"/>
              </a:tabLst>
            </a:pP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double	</a:t>
            </a:r>
            <a:r>
              <a:rPr sz="2000" spc="545" dirty="0">
                <a:solidFill>
                  <a:srgbClr val="FFFFFF"/>
                </a:solidFill>
                <a:latin typeface="Arial"/>
                <a:cs typeface="Arial"/>
              </a:rPr>
              <a:t>f;  </a:t>
            </a:r>
            <a:r>
              <a:rPr sz="2000" spc="155" dirty="0">
                <a:solidFill>
                  <a:srgbClr val="FFFFFF"/>
                </a:solidFill>
                <a:latin typeface="Arial"/>
                <a:cs typeface="Arial"/>
              </a:rPr>
              <a:t>long		</a:t>
            </a:r>
            <a:r>
              <a:rPr sz="2000" spc="265" dirty="0">
                <a:solidFill>
                  <a:srgbClr val="FFFFFF"/>
                </a:solidFill>
                <a:latin typeface="Arial"/>
                <a:cs typeface="Arial"/>
              </a:rPr>
              <a:t>g;  </a:t>
            </a:r>
            <a:r>
              <a:rPr sz="2000" spc="545" dirty="0">
                <a:solidFill>
                  <a:srgbClr val="FFFFFF"/>
                </a:solidFill>
                <a:latin typeface="Arial"/>
                <a:cs typeface="Arial"/>
              </a:rPr>
              <a:t>f	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2000" spc="265" dirty="0">
                <a:solidFill>
                  <a:srgbClr val="FFFFFF"/>
                </a:solidFill>
                <a:latin typeface="Arial"/>
                <a:cs typeface="Arial"/>
              </a:rPr>
              <a:t>g;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92100" algn="l"/>
                <a:tab pos="572135" algn="l"/>
                <a:tab pos="990600" algn="l"/>
              </a:tabLst>
            </a:pP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g	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=	</a:t>
            </a:r>
            <a:r>
              <a:rPr sz="2000" spc="545" dirty="0">
                <a:solidFill>
                  <a:srgbClr val="FFFFFF"/>
                </a:solidFill>
                <a:latin typeface="Arial"/>
                <a:cs typeface="Arial"/>
              </a:rPr>
              <a:t>f;	</a:t>
            </a:r>
            <a:r>
              <a:rPr sz="2000" spc="270" dirty="0">
                <a:solidFill>
                  <a:srgbClr val="FFFFFF"/>
                </a:solidFill>
                <a:latin typeface="Arial"/>
                <a:cs typeface="Arial"/>
              </a:rPr>
              <a:t>//</a:t>
            </a:r>
            <a:r>
              <a:rPr sz="2000" spc="5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2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285" dirty="0">
                <a:solidFill>
                  <a:srgbClr val="FFFFFF"/>
                </a:solidFill>
                <a:latin typeface="Arial"/>
                <a:cs typeface="Arial"/>
              </a:rPr>
              <a:t>ror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28</a:t>
            </a:fld>
            <a:endParaRPr spc="-9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69513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Chuyển</a:t>
            </a:r>
            <a:r>
              <a:rPr spc="-340" dirty="0"/>
              <a:t> </a:t>
            </a:r>
            <a:r>
              <a:rPr spc="160" dirty="0"/>
              <a:t>đổi</a:t>
            </a:r>
            <a:r>
              <a:rPr spc="-320" dirty="0"/>
              <a:t> </a:t>
            </a:r>
            <a:r>
              <a:rPr spc="110" dirty="0"/>
              <a:t>kiểu</a:t>
            </a:r>
            <a:r>
              <a:rPr spc="-335" dirty="0"/>
              <a:t> </a:t>
            </a:r>
            <a:r>
              <a:rPr spc="155" dirty="0"/>
              <a:t>dữ</a:t>
            </a:r>
            <a:r>
              <a:rPr spc="-345" dirty="0"/>
              <a:t> </a:t>
            </a:r>
            <a:r>
              <a:rPr spc="135" dirty="0"/>
              <a:t>liệu</a:t>
            </a:r>
            <a:r>
              <a:rPr spc="-325" dirty="0"/>
              <a:t> </a:t>
            </a:r>
            <a:r>
              <a:rPr spc="30" dirty="0"/>
              <a:t>(casting)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0170" y="1817954"/>
            <a:ext cx="3176270" cy="39293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68605" marR="103505" indent="-256540">
              <a:lnSpc>
                <a:spcPts val="2590"/>
              </a:lnSpc>
              <a:spcBef>
                <a:spcPts val="430"/>
              </a:spcBef>
              <a:buClr>
                <a:srgbClr val="EEC118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Chuyển 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đổi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-135" dirty="0">
                <a:solidFill>
                  <a:srgbClr val="585858"/>
                </a:solidFill>
                <a:latin typeface="Arial"/>
                <a:cs typeface="Arial"/>
              </a:rPr>
              <a:t>sẽ 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thực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hiện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tự  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động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nếu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không </a:t>
            </a: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xảy 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ra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mất mát 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thông</a:t>
            </a:r>
            <a:r>
              <a:rPr sz="2400" spc="-11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585858"/>
                </a:solidFill>
                <a:latin typeface="Arial"/>
                <a:cs typeface="Arial"/>
              </a:rPr>
              <a:t>tin</a:t>
            </a:r>
            <a:endParaRPr sz="2400">
              <a:latin typeface="Arial"/>
              <a:cs typeface="Arial"/>
            </a:endParaRPr>
          </a:p>
          <a:p>
            <a:pPr marL="314325">
              <a:lnSpc>
                <a:spcPts val="2280"/>
              </a:lnSpc>
              <a:spcBef>
                <a:spcPts val="730"/>
              </a:spcBef>
              <a:tabLst>
                <a:tab pos="561340" algn="l"/>
              </a:tabLst>
            </a:pPr>
            <a:r>
              <a:rPr sz="2000" dirty="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byte </a:t>
            </a:r>
            <a:r>
              <a:rPr sz="2000" spc="5" dirty="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short </a:t>
            </a:r>
            <a:r>
              <a:rPr sz="2000" spc="5" dirty="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int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endParaRPr sz="2000">
              <a:latin typeface="Wingdings"/>
              <a:cs typeface="Wingdings"/>
            </a:endParaRPr>
          </a:p>
          <a:p>
            <a:pPr marL="561340">
              <a:lnSpc>
                <a:spcPts val="2280"/>
              </a:lnSpc>
            </a:pPr>
            <a:r>
              <a:rPr sz="2000" spc="40" dirty="0">
                <a:solidFill>
                  <a:srgbClr val="585858"/>
                </a:solidFill>
                <a:latin typeface="Arial"/>
                <a:cs typeface="Arial"/>
              </a:rPr>
              <a:t>long </a:t>
            </a:r>
            <a:r>
              <a:rPr sz="2000" dirty="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float </a:t>
            </a:r>
            <a:r>
              <a:rPr sz="2000" dirty="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double</a:t>
            </a:r>
            <a:endParaRPr sz="2000">
              <a:latin typeface="Arial"/>
              <a:cs typeface="Arial"/>
            </a:endParaRPr>
          </a:p>
          <a:p>
            <a:pPr marL="268605" marR="5080" indent="-256540">
              <a:lnSpc>
                <a:spcPct val="90000"/>
              </a:lnSpc>
              <a:spcBef>
                <a:spcPts val="1795"/>
              </a:spcBef>
              <a:buClr>
                <a:srgbClr val="EEC118"/>
              </a:buClr>
              <a:buFont typeface="Georgia"/>
              <a:buChar char="•"/>
              <a:tabLst>
                <a:tab pos="268605" algn="l"/>
                <a:tab pos="269240" algn="l"/>
              </a:tabLst>
            </a:pPr>
            <a:r>
              <a:rPr sz="2400" spc="-160" dirty="0">
                <a:solidFill>
                  <a:srgbClr val="585858"/>
                </a:solidFill>
                <a:latin typeface="Arial"/>
                <a:cs typeface="Arial"/>
              </a:rPr>
              <a:t>Ép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trực </a:t>
            </a:r>
            <a:r>
              <a:rPr sz="2400" spc="45" dirty="0">
                <a:solidFill>
                  <a:srgbClr val="585858"/>
                </a:solidFill>
                <a:latin typeface="Arial"/>
                <a:cs typeface="Arial"/>
              </a:rPr>
              <a:t>tiếp 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(explicit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cast)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yêu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cầu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nếu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“nguy 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cơ”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giảm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độ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chính  </a:t>
            </a:r>
            <a:r>
              <a:rPr sz="2400" spc="-105" dirty="0">
                <a:solidFill>
                  <a:srgbClr val="585858"/>
                </a:solidFill>
                <a:latin typeface="Arial"/>
                <a:cs typeface="Arial"/>
              </a:rPr>
              <a:t>xác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43450" y="2520442"/>
            <a:ext cx="3429000" cy="296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90" dirty="0"/>
              <a:t>29</a:t>
            </a:fld>
            <a:endParaRPr spc="-9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0442" y="3911600"/>
            <a:ext cx="37738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0" dirty="0">
                <a:solidFill>
                  <a:srgbClr val="585858"/>
                </a:solidFill>
                <a:latin typeface="Verdana"/>
                <a:cs typeface="Verdana"/>
              </a:rPr>
              <a:t>Giới</a:t>
            </a:r>
            <a:r>
              <a:rPr sz="3200" spc="-3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585858"/>
                </a:solidFill>
                <a:latin typeface="Verdana"/>
                <a:cs typeface="Verdana"/>
              </a:rPr>
              <a:t>thiệu</a:t>
            </a:r>
            <a:r>
              <a:rPr sz="3200" spc="-3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200" spc="20" dirty="0">
                <a:solidFill>
                  <a:srgbClr val="585858"/>
                </a:solidFill>
                <a:latin typeface="Verdana"/>
                <a:cs typeface="Verdana"/>
              </a:rPr>
              <a:t>về</a:t>
            </a:r>
            <a:r>
              <a:rPr sz="3200" spc="-3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200" spc="225" dirty="0">
                <a:solidFill>
                  <a:srgbClr val="585858"/>
                </a:solidFill>
                <a:latin typeface="Verdana"/>
                <a:cs typeface="Verdana"/>
              </a:rPr>
              <a:t>Java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682497"/>
            <a:ext cx="60706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09" dirty="0">
                <a:solidFill>
                  <a:srgbClr val="585858"/>
                </a:solidFill>
                <a:latin typeface="Verdana"/>
                <a:cs typeface="Verdana"/>
              </a:rPr>
              <a:t>1</a:t>
            </a:r>
            <a:endParaRPr sz="8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7519" y="0"/>
            <a:ext cx="2316480" cy="6858000"/>
            <a:chOff x="6827519" y="0"/>
            <a:chExt cx="2316480" cy="6858000"/>
          </a:xfrm>
        </p:grpSpPr>
        <p:sp>
          <p:nvSpPr>
            <p:cNvPr id="4" name="object 4"/>
            <p:cNvSpPr/>
            <p:nvPr/>
          </p:nvSpPr>
          <p:spPr>
            <a:xfrm>
              <a:off x="7216774" y="0"/>
              <a:ext cx="1927225" cy="6858000"/>
            </a:xfrm>
            <a:custGeom>
              <a:avLst/>
              <a:gdLst/>
              <a:ahLst/>
              <a:cxnLst/>
              <a:rect l="l" t="t" r="r" b="b"/>
              <a:pathLst>
                <a:path w="1927225" h="6858000">
                  <a:moveTo>
                    <a:pt x="19272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1927225" y="6857999"/>
                  </a:lnTo>
                  <a:lnTo>
                    <a:pt x="1927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63" y="0"/>
              <a:ext cx="1461516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7519" y="0"/>
              <a:ext cx="135445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335" y="0"/>
              <a:ext cx="1097279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140" y="121412"/>
            <a:ext cx="47802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585858"/>
                </a:solidFill>
              </a:rPr>
              <a:t>Ví</a:t>
            </a:r>
            <a:r>
              <a:rPr spc="-325" dirty="0">
                <a:solidFill>
                  <a:srgbClr val="585858"/>
                </a:solidFill>
              </a:rPr>
              <a:t> </a:t>
            </a:r>
            <a:r>
              <a:rPr spc="195" dirty="0">
                <a:solidFill>
                  <a:srgbClr val="585858"/>
                </a:solidFill>
              </a:rPr>
              <a:t>dụ</a:t>
            </a:r>
            <a:r>
              <a:rPr spc="-325" dirty="0">
                <a:solidFill>
                  <a:srgbClr val="585858"/>
                </a:solidFill>
              </a:rPr>
              <a:t> </a:t>
            </a:r>
            <a:r>
              <a:rPr spc="-395" dirty="0">
                <a:solidFill>
                  <a:srgbClr val="585858"/>
                </a:solidFill>
              </a:rPr>
              <a:t>-</a:t>
            </a:r>
            <a:r>
              <a:rPr spc="-325" dirty="0">
                <a:solidFill>
                  <a:srgbClr val="585858"/>
                </a:solidFill>
              </a:rPr>
              <a:t> </a:t>
            </a:r>
            <a:r>
              <a:rPr spc="125" dirty="0">
                <a:solidFill>
                  <a:srgbClr val="585858"/>
                </a:solidFill>
              </a:rPr>
              <a:t>chuyển</a:t>
            </a:r>
            <a:r>
              <a:rPr spc="-325" dirty="0">
                <a:solidFill>
                  <a:srgbClr val="585858"/>
                </a:solidFill>
              </a:rPr>
              <a:t> </a:t>
            </a:r>
            <a:r>
              <a:rPr spc="160" dirty="0">
                <a:solidFill>
                  <a:srgbClr val="585858"/>
                </a:solidFill>
              </a:rPr>
              <a:t>đổi</a:t>
            </a:r>
            <a:r>
              <a:rPr spc="-330" dirty="0">
                <a:solidFill>
                  <a:srgbClr val="585858"/>
                </a:solidFill>
              </a:rPr>
              <a:t> </a:t>
            </a:r>
            <a:r>
              <a:rPr spc="110" dirty="0">
                <a:solidFill>
                  <a:srgbClr val="585858"/>
                </a:solidFill>
              </a:rPr>
              <a:t>kiểu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9572" y="901953"/>
            <a:ext cx="5615305" cy="1840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12470" algn="l"/>
                <a:tab pos="990600" algn="l"/>
                <a:tab pos="1270635" algn="l"/>
                <a:tab pos="2249170" algn="l"/>
                <a:tab pos="3645535" algn="l"/>
                <a:tab pos="4064000" algn="l"/>
                <a:tab pos="4344035" algn="l"/>
                <a:tab pos="4761865" algn="l"/>
              </a:tabLst>
            </a:pPr>
            <a:r>
              <a:rPr sz="2000" spc="155" dirty="0">
                <a:solidFill>
                  <a:srgbClr val="168991"/>
                </a:solidFill>
                <a:latin typeface="Arial"/>
                <a:cs typeface="Arial"/>
              </a:rPr>
              <a:t>long	</a:t>
            </a:r>
            <a:r>
              <a:rPr sz="2000" spc="-15" dirty="0">
                <a:solidFill>
                  <a:srgbClr val="168991"/>
                </a:solidFill>
                <a:latin typeface="Arial"/>
                <a:cs typeface="Arial"/>
              </a:rPr>
              <a:t>p	</a:t>
            </a:r>
            <a:r>
              <a:rPr sz="2000" spc="-70" dirty="0">
                <a:solidFill>
                  <a:srgbClr val="168991"/>
                </a:solidFill>
                <a:latin typeface="Arial"/>
                <a:cs typeface="Arial"/>
              </a:rPr>
              <a:t>=	</a:t>
            </a:r>
            <a:r>
              <a:rPr sz="2000" spc="245" dirty="0">
                <a:solidFill>
                  <a:srgbClr val="168991"/>
                </a:solidFill>
                <a:latin typeface="Arial"/>
                <a:cs typeface="Arial"/>
              </a:rPr>
              <a:t>(long)	</a:t>
            </a:r>
            <a:r>
              <a:rPr sz="2000" spc="105" dirty="0">
                <a:solidFill>
                  <a:srgbClr val="168991"/>
                </a:solidFill>
                <a:latin typeface="Arial"/>
                <a:cs typeface="Arial"/>
              </a:rPr>
              <a:t>12345.56;	</a:t>
            </a:r>
            <a:r>
              <a:rPr sz="2000" spc="545" dirty="0">
                <a:solidFill>
                  <a:srgbClr val="168991"/>
                </a:solidFill>
                <a:latin typeface="Arial"/>
                <a:cs typeface="Arial"/>
              </a:rPr>
              <a:t>//	</a:t>
            </a:r>
            <a:r>
              <a:rPr sz="2000" spc="-15" dirty="0">
                <a:solidFill>
                  <a:srgbClr val="168991"/>
                </a:solidFill>
                <a:latin typeface="Arial"/>
                <a:cs typeface="Arial"/>
              </a:rPr>
              <a:t>p	</a:t>
            </a:r>
            <a:r>
              <a:rPr sz="2000" spc="-75" dirty="0">
                <a:solidFill>
                  <a:srgbClr val="168991"/>
                </a:solidFill>
                <a:latin typeface="Arial"/>
                <a:cs typeface="Arial"/>
              </a:rPr>
              <a:t>==	</a:t>
            </a:r>
            <a:r>
              <a:rPr sz="2000" spc="-15" dirty="0">
                <a:solidFill>
                  <a:srgbClr val="168991"/>
                </a:solidFill>
                <a:latin typeface="Arial"/>
                <a:cs typeface="Arial"/>
              </a:rPr>
              <a:t>12345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572135" algn="l"/>
                <a:tab pos="852169" algn="l"/>
                <a:tab pos="1130935" algn="l"/>
                <a:tab pos="1828800" algn="l"/>
                <a:tab pos="2248535" algn="l"/>
                <a:tab pos="3084830" algn="l"/>
                <a:tab pos="3644900" algn="l"/>
                <a:tab pos="4063365" algn="l"/>
                <a:tab pos="4483100" algn="l"/>
                <a:tab pos="5181600" algn="l"/>
              </a:tabLst>
            </a:pPr>
            <a:r>
              <a:rPr sz="2000" spc="395" dirty="0">
                <a:solidFill>
                  <a:srgbClr val="168991"/>
                </a:solidFill>
                <a:latin typeface="Arial"/>
                <a:cs typeface="Arial"/>
              </a:rPr>
              <a:t>int	</a:t>
            </a:r>
            <a:r>
              <a:rPr sz="2000" spc="-15" dirty="0">
                <a:solidFill>
                  <a:srgbClr val="168991"/>
                </a:solidFill>
                <a:latin typeface="Arial"/>
                <a:cs typeface="Arial"/>
              </a:rPr>
              <a:t>g	</a:t>
            </a:r>
            <a:r>
              <a:rPr sz="2000" spc="-70" dirty="0">
                <a:solidFill>
                  <a:srgbClr val="168991"/>
                </a:solidFill>
                <a:latin typeface="Arial"/>
                <a:cs typeface="Arial"/>
              </a:rPr>
              <a:t>=	</a:t>
            </a:r>
            <a:r>
              <a:rPr sz="2000" spc="265" dirty="0">
                <a:solidFill>
                  <a:srgbClr val="168991"/>
                </a:solidFill>
                <a:latin typeface="Arial"/>
                <a:cs typeface="Arial"/>
              </a:rPr>
              <a:t>p;	</a:t>
            </a:r>
            <a:r>
              <a:rPr sz="2000" spc="545" dirty="0">
                <a:solidFill>
                  <a:srgbClr val="168991"/>
                </a:solidFill>
                <a:latin typeface="Arial"/>
                <a:cs typeface="Arial"/>
              </a:rPr>
              <a:t>//	</a:t>
            </a:r>
            <a:r>
              <a:rPr sz="2000" spc="40" dirty="0">
                <a:solidFill>
                  <a:srgbClr val="168991"/>
                </a:solidFill>
                <a:latin typeface="Arial"/>
                <a:cs typeface="Arial"/>
              </a:rPr>
              <a:t>k</a:t>
            </a:r>
            <a:r>
              <a:rPr sz="2000" spc="30" dirty="0">
                <a:solidFill>
                  <a:srgbClr val="168991"/>
                </a:solidFill>
                <a:latin typeface="Arial"/>
                <a:cs typeface="Arial"/>
              </a:rPr>
              <a:t>h</a:t>
            </a:r>
            <a:r>
              <a:rPr sz="2000" spc="-15" dirty="0">
                <a:solidFill>
                  <a:srgbClr val="168991"/>
                </a:solidFill>
                <a:latin typeface="Arial"/>
                <a:cs typeface="Arial"/>
              </a:rPr>
              <a:t>ông</a:t>
            </a:r>
            <a:r>
              <a:rPr sz="2000" dirty="0">
                <a:solidFill>
                  <a:srgbClr val="168991"/>
                </a:solidFill>
                <a:latin typeface="Arial"/>
                <a:cs typeface="Arial"/>
              </a:rPr>
              <a:t>	</a:t>
            </a:r>
            <a:r>
              <a:rPr sz="2000" spc="-80" dirty="0">
                <a:solidFill>
                  <a:srgbClr val="168991"/>
                </a:solidFill>
                <a:latin typeface="Arial"/>
                <a:cs typeface="Arial"/>
              </a:rPr>
              <a:t>hợp</a:t>
            </a:r>
            <a:r>
              <a:rPr sz="2000" dirty="0">
                <a:solidFill>
                  <a:srgbClr val="168991"/>
                </a:solidFill>
                <a:latin typeface="Arial"/>
                <a:cs typeface="Arial"/>
              </a:rPr>
              <a:t>	</a:t>
            </a:r>
            <a:r>
              <a:rPr sz="2000" spc="320" dirty="0">
                <a:solidFill>
                  <a:srgbClr val="168991"/>
                </a:solidFill>
                <a:latin typeface="Arial"/>
                <a:cs typeface="Arial"/>
              </a:rPr>
              <a:t>lệ</a:t>
            </a:r>
            <a:r>
              <a:rPr sz="2000" dirty="0">
                <a:solidFill>
                  <a:srgbClr val="168991"/>
                </a:solidFill>
                <a:latin typeface="Arial"/>
                <a:cs typeface="Arial"/>
              </a:rPr>
              <a:t>	</a:t>
            </a:r>
            <a:r>
              <a:rPr sz="2000" spc="-15" dirty="0">
                <a:solidFill>
                  <a:srgbClr val="168991"/>
                </a:solidFill>
                <a:latin typeface="Arial"/>
                <a:cs typeface="Arial"/>
              </a:rPr>
              <a:t>dù</a:t>
            </a:r>
            <a:r>
              <a:rPr sz="2000" dirty="0">
                <a:solidFill>
                  <a:srgbClr val="168991"/>
                </a:solidFill>
                <a:latin typeface="Arial"/>
                <a:cs typeface="Arial"/>
              </a:rPr>
              <a:t>	</a:t>
            </a:r>
            <a:r>
              <a:rPr sz="2000" spc="90" dirty="0">
                <a:solidFill>
                  <a:srgbClr val="168991"/>
                </a:solidFill>
                <a:latin typeface="Arial"/>
                <a:cs typeface="Arial"/>
              </a:rPr>
              <a:t>k</a:t>
            </a:r>
            <a:r>
              <a:rPr sz="2000" spc="210" dirty="0">
                <a:solidFill>
                  <a:srgbClr val="168991"/>
                </a:solidFill>
                <a:latin typeface="Arial"/>
                <a:cs typeface="Arial"/>
              </a:rPr>
              <a:t>iểu</a:t>
            </a:r>
            <a:r>
              <a:rPr sz="2000" dirty="0">
                <a:solidFill>
                  <a:srgbClr val="168991"/>
                </a:solidFill>
                <a:latin typeface="Arial"/>
                <a:cs typeface="Arial"/>
              </a:rPr>
              <a:t>	</a:t>
            </a:r>
            <a:r>
              <a:rPr sz="2000" spc="395" dirty="0">
                <a:solidFill>
                  <a:srgbClr val="168991"/>
                </a:solidFill>
                <a:latin typeface="Arial"/>
                <a:cs typeface="Arial"/>
              </a:rPr>
              <a:t>int</a:t>
            </a:r>
            <a:endParaRPr sz="2000">
              <a:latin typeface="Arial"/>
              <a:cs typeface="Arial"/>
            </a:endParaRPr>
          </a:p>
          <a:p>
            <a:pPr marL="1829435">
              <a:lnSpc>
                <a:spcPct val="100000"/>
              </a:lnSpc>
              <a:spcBef>
                <a:spcPts val="1560"/>
              </a:spcBef>
              <a:tabLst>
                <a:tab pos="2527300" algn="l"/>
                <a:tab pos="3084830" algn="l"/>
                <a:tab pos="3644265" algn="l"/>
                <a:tab pos="4203700" algn="l"/>
                <a:tab pos="4761865" algn="l"/>
              </a:tabLst>
            </a:pPr>
            <a:r>
              <a:rPr sz="2000" spc="290" dirty="0">
                <a:solidFill>
                  <a:srgbClr val="168991"/>
                </a:solidFill>
                <a:latin typeface="Arial"/>
                <a:cs typeface="Arial"/>
              </a:rPr>
              <a:t>//có	</a:t>
            </a:r>
            <a:r>
              <a:rPr sz="2000" spc="175" dirty="0">
                <a:solidFill>
                  <a:srgbClr val="168991"/>
                </a:solidFill>
                <a:latin typeface="Arial"/>
                <a:cs typeface="Arial"/>
              </a:rPr>
              <a:t>thể	</a:t>
            </a:r>
            <a:r>
              <a:rPr sz="2000" spc="135" dirty="0">
                <a:solidFill>
                  <a:srgbClr val="168991"/>
                </a:solidFill>
                <a:latin typeface="Arial"/>
                <a:cs typeface="Arial"/>
              </a:rPr>
              <a:t>lưu	</a:t>
            </a:r>
            <a:r>
              <a:rPr sz="2000" spc="210" dirty="0">
                <a:solidFill>
                  <a:srgbClr val="168991"/>
                </a:solidFill>
                <a:latin typeface="Arial"/>
                <a:cs typeface="Arial"/>
              </a:rPr>
              <a:t>giá	</a:t>
            </a:r>
            <a:r>
              <a:rPr sz="2000" spc="540" dirty="0">
                <a:solidFill>
                  <a:srgbClr val="168991"/>
                </a:solidFill>
                <a:latin typeface="Arial"/>
                <a:cs typeface="Arial"/>
              </a:rPr>
              <a:t>trị	</a:t>
            </a:r>
            <a:r>
              <a:rPr sz="2000" spc="-15" dirty="0">
                <a:solidFill>
                  <a:srgbClr val="168991"/>
                </a:solidFill>
                <a:latin typeface="Arial"/>
                <a:cs typeface="Arial"/>
              </a:rPr>
              <a:t>12345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712470" algn="l"/>
                <a:tab pos="990600" algn="l"/>
                <a:tab pos="1270635" algn="l"/>
              </a:tabLst>
            </a:pPr>
            <a:r>
              <a:rPr sz="2000" spc="125" dirty="0">
                <a:solidFill>
                  <a:srgbClr val="168991"/>
                </a:solidFill>
                <a:latin typeface="Arial"/>
                <a:cs typeface="Arial"/>
              </a:rPr>
              <a:t>char	</a:t>
            </a:r>
            <a:r>
              <a:rPr sz="2000" spc="100" dirty="0">
                <a:solidFill>
                  <a:srgbClr val="168991"/>
                </a:solidFill>
                <a:latin typeface="Arial"/>
                <a:cs typeface="Arial"/>
              </a:rPr>
              <a:t>c	</a:t>
            </a:r>
            <a:r>
              <a:rPr sz="2000" spc="-70" dirty="0">
                <a:solidFill>
                  <a:srgbClr val="168991"/>
                </a:solidFill>
                <a:latin typeface="Arial"/>
                <a:cs typeface="Arial"/>
              </a:rPr>
              <a:t>=	</a:t>
            </a:r>
            <a:r>
              <a:rPr sz="2000" spc="595" dirty="0">
                <a:solidFill>
                  <a:srgbClr val="168991"/>
                </a:solidFill>
                <a:latin typeface="Arial"/>
                <a:cs typeface="Arial"/>
              </a:rPr>
              <a:t>‘t’;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20522" y="2992206"/>
          <a:ext cx="5801360" cy="1764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1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8727">
                <a:tc>
                  <a:txBody>
                    <a:bodyPr/>
                    <a:lstStyle/>
                    <a:p>
                      <a:pPr marR="30480" algn="ctr">
                        <a:lnSpc>
                          <a:spcPts val="1889"/>
                        </a:lnSpc>
                        <a:tabLst>
                          <a:tab pos="559435" algn="l"/>
                        </a:tabLst>
                      </a:pPr>
                      <a:r>
                        <a:rPr sz="2000" spc="39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int	</a:t>
                      </a:r>
                      <a:r>
                        <a:rPr sz="2000" spc="65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c;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ts val="1889"/>
                        </a:lnSpc>
                        <a:tabLst>
                          <a:tab pos="838200" algn="l"/>
                          <a:tab pos="1256665" algn="l"/>
                          <a:tab pos="1954530" algn="l"/>
                          <a:tab pos="2933065" algn="l"/>
                        </a:tabLst>
                      </a:pPr>
                      <a:r>
                        <a:rPr sz="2000" spc="54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//	</a:t>
                      </a:r>
                      <a:r>
                        <a:rPr sz="2000" spc="15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tự	</a:t>
                      </a:r>
                      <a:r>
                        <a:rPr sz="2000" spc="-2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động	</a:t>
                      </a:r>
                      <a:r>
                        <a:rPr sz="2000" spc="2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chuyển	</a:t>
                      </a:r>
                      <a:r>
                        <a:rPr sz="2000" spc="204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đổi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99">
                <a:tc>
                  <a:txBody>
                    <a:bodyPr/>
                    <a:lstStyle/>
                    <a:p>
                      <a:pPr marR="3111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spc="21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short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1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418465" algn="l"/>
                          <a:tab pos="837565" algn="l"/>
                          <a:tab pos="1674495" algn="l"/>
                          <a:tab pos="2233930" algn="l"/>
                        </a:tabLst>
                      </a:pPr>
                      <a:r>
                        <a:rPr sz="2000" spc="31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c;	</a:t>
                      </a:r>
                      <a:r>
                        <a:rPr sz="2000" spc="54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//	</a:t>
                      </a:r>
                      <a:r>
                        <a:rPr sz="2000" spc="1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không	</a:t>
                      </a:r>
                      <a:r>
                        <a:rPr sz="2000" spc="-8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hợp	</a:t>
                      </a:r>
                      <a:r>
                        <a:rPr sz="2000" spc="32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lệ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071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spc="21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short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1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1116965" algn="l"/>
                          <a:tab pos="1536065" algn="l"/>
                          <a:tab pos="1955164" algn="l"/>
                          <a:tab pos="2374900" algn="l"/>
                          <a:tab pos="3072765" algn="l"/>
                          <a:tab pos="3771265" algn="l"/>
                        </a:tabLst>
                      </a:pPr>
                      <a:r>
                        <a:rPr sz="2000" spc="27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(short)	</a:t>
                      </a:r>
                      <a:r>
                        <a:rPr sz="2000" spc="32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c;	</a:t>
                      </a:r>
                      <a:r>
                        <a:rPr sz="2000" spc="54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//	</a:t>
                      </a:r>
                      <a:r>
                        <a:rPr sz="2000" spc="-1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ép	</a:t>
                      </a:r>
                      <a:r>
                        <a:rPr sz="2000" spc="18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kiểu	</a:t>
                      </a:r>
                      <a:r>
                        <a:rPr sz="2000" spc="204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trực	</a:t>
                      </a:r>
                      <a:r>
                        <a:rPr sz="2000" spc="29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tiếp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904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spc="34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float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317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20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  <a:tabLst>
                          <a:tab pos="978535" algn="l"/>
                          <a:tab pos="1397000" algn="l"/>
                          <a:tab pos="2235200" algn="l"/>
                          <a:tab pos="2793365" algn="l"/>
                        </a:tabLst>
                      </a:pPr>
                      <a:r>
                        <a:rPr sz="2000" spc="17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12.35;	</a:t>
                      </a:r>
                      <a:r>
                        <a:rPr sz="2000" spc="53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//	</a:t>
                      </a:r>
                      <a:r>
                        <a:rPr sz="2000" spc="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không	</a:t>
                      </a:r>
                      <a:r>
                        <a:rPr sz="2000" spc="-8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hợp	</a:t>
                      </a:r>
                      <a:r>
                        <a:rPr sz="2000" spc="32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lệ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590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53905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Khai</a:t>
            </a:r>
            <a:r>
              <a:rPr spc="-320" dirty="0"/>
              <a:t> </a:t>
            </a:r>
            <a:r>
              <a:rPr spc="225" dirty="0"/>
              <a:t>báo</a:t>
            </a:r>
            <a:r>
              <a:rPr spc="-345" dirty="0"/>
              <a:t> </a:t>
            </a:r>
            <a:r>
              <a:rPr spc="135" dirty="0"/>
              <a:t>và</a:t>
            </a:r>
            <a:r>
              <a:rPr spc="-340" dirty="0"/>
              <a:t> </a:t>
            </a:r>
            <a:r>
              <a:rPr spc="145" dirty="0"/>
              <a:t>khởi</a:t>
            </a:r>
            <a:r>
              <a:rPr spc="-335" dirty="0"/>
              <a:t> </a:t>
            </a:r>
            <a:r>
              <a:rPr spc="60" dirty="0"/>
              <a:t>tạo</a:t>
            </a:r>
            <a:r>
              <a:rPr spc="-330" dirty="0"/>
              <a:t> </a:t>
            </a:r>
            <a:r>
              <a:rPr spc="165" dirty="0"/>
              <a:t>biến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79764" y="6396240"/>
            <a:ext cx="268605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31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170" y="1781378"/>
            <a:ext cx="6705600" cy="2040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ts val="2590"/>
              </a:lnSpc>
              <a:spcBef>
                <a:spcPts val="100"/>
              </a:spcBef>
              <a:buClr>
                <a:srgbClr val="EEC118"/>
              </a:buClr>
              <a:buChar char="•"/>
              <a:tabLst>
                <a:tab pos="354965" algn="l"/>
                <a:tab pos="355600" algn="l"/>
              </a:tabLst>
            </a:pPr>
            <a:r>
              <a:rPr sz="2400" spc="-15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biến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đơn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(biến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không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phải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là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mảng)</a:t>
            </a:r>
            <a:r>
              <a:rPr sz="2400" spc="1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cần</a:t>
            </a:r>
            <a:endParaRPr sz="2400">
              <a:latin typeface="Arial"/>
              <a:cs typeface="Arial"/>
            </a:endParaRPr>
          </a:p>
          <a:p>
            <a:pPr marL="354965" marR="5080">
              <a:lnSpc>
                <a:spcPts val="2300"/>
              </a:lnSpc>
              <a:spcBef>
                <a:spcPts val="275"/>
              </a:spcBef>
            </a:pP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phải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khởi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tạo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trước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khi </a:t>
            </a:r>
            <a:r>
              <a:rPr sz="2400" spc="-195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các 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biểu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marL="657225" lvl="1" indent="-343535">
              <a:lnSpc>
                <a:spcPct val="100000"/>
              </a:lnSpc>
              <a:spcBef>
                <a:spcPts val="555"/>
              </a:spcBef>
              <a:buFont typeface="Georgia"/>
              <a:buChar char="−"/>
              <a:tabLst>
                <a:tab pos="657225" algn="l"/>
                <a:tab pos="657860" algn="l"/>
              </a:tabLst>
            </a:pP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kết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hợp khai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báo </a:t>
            </a:r>
            <a:r>
              <a:rPr sz="2000" spc="-90" dirty="0">
                <a:solidFill>
                  <a:srgbClr val="585858"/>
                </a:solidFill>
                <a:latin typeface="Arial"/>
                <a:cs typeface="Arial"/>
              </a:rPr>
              <a:t>và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khởi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tạo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cùng </a:t>
            </a:r>
            <a:r>
              <a:rPr sz="2000" spc="75" dirty="0">
                <a:solidFill>
                  <a:srgbClr val="585858"/>
                </a:solidFill>
                <a:latin typeface="Arial"/>
                <a:cs typeface="Arial"/>
              </a:rPr>
              <a:t>một</a:t>
            </a:r>
            <a:r>
              <a:rPr sz="20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lúc.</a:t>
            </a:r>
            <a:endParaRPr sz="2000">
              <a:latin typeface="Arial"/>
              <a:cs typeface="Arial"/>
            </a:endParaRPr>
          </a:p>
          <a:p>
            <a:pPr marL="657225" lvl="1" indent="-343535">
              <a:lnSpc>
                <a:spcPct val="100000"/>
              </a:lnSpc>
              <a:spcBef>
                <a:spcPts val="515"/>
              </a:spcBef>
              <a:buFont typeface="Georgia"/>
              <a:buChar char="−"/>
              <a:tabLst>
                <a:tab pos="657225" algn="l"/>
                <a:tab pos="657860" algn="l"/>
              </a:tabLst>
            </a:pPr>
            <a:r>
              <a:rPr sz="2000" spc="-220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000" spc="200" dirty="0">
                <a:solidFill>
                  <a:srgbClr val="EE791F"/>
                </a:solidFill>
                <a:latin typeface="Arial"/>
                <a:cs typeface="Arial"/>
              </a:rPr>
              <a:t>=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để gán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(bao 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gồm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cả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khởi</a:t>
            </a:r>
            <a:r>
              <a:rPr sz="20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tạo)</a:t>
            </a:r>
            <a:endParaRPr sz="2000">
              <a:latin typeface="Arial"/>
              <a:cs typeface="Arial"/>
            </a:endParaRPr>
          </a:p>
          <a:p>
            <a:pPr marL="607060">
              <a:lnSpc>
                <a:spcPct val="100000"/>
              </a:lnSpc>
              <a:spcBef>
                <a:spcPts val="370"/>
              </a:spcBef>
              <a:tabLst>
                <a:tab pos="826769" algn="l"/>
              </a:tabLst>
            </a:pPr>
            <a:r>
              <a:rPr sz="1800" spc="-935" dirty="0">
                <a:solidFill>
                  <a:srgbClr val="585858"/>
                </a:solidFill>
                <a:latin typeface="Arial"/>
                <a:cs typeface="Arial"/>
              </a:rPr>
              <a:t>	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Ví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dụ: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10155" y="3892950"/>
          <a:ext cx="5436870" cy="200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129">
                <a:tc>
                  <a:txBody>
                    <a:bodyPr/>
                    <a:lstStyle/>
                    <a:p>
                      <a:pPr marL="31750">
                        <a:lnSpc>
                          <a:spcPts val="1664"/>
                        </a:lnSpc>
                      </a:pPr>
                      <a:r>
                        <a:rPr sz="16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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664"/>
                        </a:lnSpc>
                      </a:pPr>
                      <a:r>
                        <a:rPr sz="1600" spc="30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int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600" spc="47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i,</a:t>
                      </a:r>
                      <a:r>
                        <a:rPr sz="1600" spc="42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47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j;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664"/>
                        </a:lnSpc>
                      </a:pPr>
                      <a:r>
                        <a:rPr sz="1600" spc="-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64"/>
                        </a:lnSpc>
                      </a:pPr>
                      <a:r>
                        <a:rPr sz="1600" spc="7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Khai </a:t>
                      </a:r>
                      <a:r>
                        <a:rPr sz="1600" spc="-2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báo</a:t>
                      </a:r>
                      <a:r>
                        <a:rPr sz="1600" spc="22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1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biến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7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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910"/>
                        </a:lnSpc>
                        <a:spcBef>
                          <a:spcPts val="409"/>
                        </a:spcBef>
                      </a:pPr>
                      <a:r>
                        <a:rPr sz="16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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52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600" spc="33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6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3500">
                        <a:lnSpc>
                          <a:spcPts val="1910"/>
                        </a:lnSpc>
                        <a:spcBef>
                          <a:spcPts val="409"/>
                        </a:spcBef>
                      </a:pPr>
                      <a:r>
                        <a:rPr sz="1600" spc="30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int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204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0;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55244">
                        <a:lnSpc>
                          <a:spcPts val="1910"/>
                        </a:lnSpc>
                        <a:spcBef>
                          <a:spcPts val="409"/>
                        </a:spcBef>
                      </a:pPr>
                      <a:r>
                        <a:rPr sz="1600" spc="7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1600" spc="42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6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=i+1;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1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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26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float </a:t>
                      </a:r>
                      <a:r>
                        <a:rPr sz="1600" spc="18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x=1.0f,</a:t>
                      </a:r>
                      <a:r>
                        <a:rPr sz="1600" spc="55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8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y=2.0f;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41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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204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System.out.println(i);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600" spc="204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16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1600" spc="63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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18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System.out.println(k);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-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spc="204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In </a:t>
                      </a:r>
                      <a:r>
                        <a:rPr sz="1600" spc="16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ra</a:t>
                      </a:r>
                      <a:r>
                        <a:rPr sz="1600" spc="63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104">
                <a:tc>
                  <a:txBody>
                    <a:bodyPr/>
                    <a:lstStyle/>
                    <a:p>
                      <a:pPr marL="31750">
                        <a:lnSpc>
                          <a:spcPts val="1910"/>
                        </a:lnSpc>
                        <a:spcBef>
                          <a:spcPts val="35"/>
                        </a:spcBef>
                      </a:pPr>
                      <a:r>
                        <a:rPr sz="16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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>
                        <a:lnSpc>
                          <a:spcPts val="1910"/>
                        </a:lnSpc>
                        <a:spcBef>
                          <a:spcPts val="35"/>
                        </a:spcBef>
                      </a:pPr>
                      <a:r>
                        <a:rPr sz="1600" spc="204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System.out.println(j);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910"/>
                        </a:lnSpc>
                        <a:spcBef>
                          <a:spcPts val="35"/>
                        </a:spcBef>
                      </a:pPr>
                      <a:r>
                        <a:rPr sz="1600" spc="-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910"/>
                        </a:lnSpc>
                        <a:spcBef>
                          <a:spcPts val="35"/>
                        </a:spcBef>
                      </a:pPr>
                      <a:r>
                        <a:rPr sz="1600" spc="16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Lỗi </a:t>
                      </a:r>
                      <a:r>
                        <a:rPr sz="1600" spc="114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biên</a:t>
                      </a:r>
                      <a:r>
                        <a:rPr sz="1600" spc="2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13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dịch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03771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Chú</a:t>
            </a:r>
            <a:r>
              <a:rPr spc="-395" dirty="0"/>
              <a:t> </a:t>
            </a:r>
            <a:r>
              <a:rPr spc="90" dirty="0"/>
              <a:t>thích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712063"/>
            <a:ext cx="6023610" cy="209550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93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2400" spc="45" dirty="0">
                <a:solidFill>
                  <a:srgbClr val="585858"/>
                </a:solidFill>
                <a:latin typeface="Arial"/>
                <a:cs typeface="Arial"/>
              </a:rPr>
              <a:t>hỗ 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trợ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ba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chú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thích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như</a:t>
            </a:r>
            <a:r>
              <a:rPr sz="2400" spc="-2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00"/>
              </a:spcBef>
              <a:buChar char="•"/>
              <a:tabLst>
                <a:tab pos="560705" algn="l"/>
                <a:tab pos="561340" algn="l"/>
                <a:tab pos="981075" algn="l"/>
                <a:tab pos="1539240" algn="l"/>
                <a:tab pos="2377440" algn="l"/>
                <a:tab pos="3075940" algn="l"/>
                <a:tab pos="3634104" algn="l"/>
              </a:tabLst>
            </a:pPr>
            <a:r>
              <a:rPr sz="2000" spc="545" dirty="0">
                <a:solidFill>
                  <a:srgbClr val="585858"/>
                </a:solidFill>
                <a:latin typeface="Arial"/>
                <a:cs typeface="Arial"/>
              </a:rPr>
              <a:t>//	</a:t>
            </a:r>
            <a:r>
              <a:rPr sz="2000" spc="-125" dirty="0">
                <a:solidFill>
                  <a:srgbClr val="585858"/>
                </a:solidFill>
                <a:latin typeface="Arial"/>
                <a:cs typeface="Arial"/>
              </a:rPr>
              <a:t>Chú	</a:t>
            </a:r>
            <a:r>
              <a:rPr sz="2000" spc="229" dirty="0">
                <a:solidFill>
                  <a:srgbClr val="585858"/>
                </a:solidFill>
                <a:latin typeface="Arial"/>
                <a:cs typeface="Arial"/>
              </a:rPr>
              <a:t>thích	</a:t>
            </a:r>
            <a:r>
              <a:rPr sz="2000" spc="240" dirty="0">
                <a:solidFill>
                  <a:srgbClr val="585858"/>
                </a:solidFill>
                <a:latin typeface="Arial"/>
                <a:cs typeface="Arial"/>
              </a:rPr>
              <a:t>trên	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một	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dòng</a:t>
            </a:r>
            <a:endParaRPr sz="200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  <a:spcBef>
                <a:spcPts val="770"/>
              </a:spcBef>
              <a:tabLst>
                <a:tab pos="981075" algn="l"/>
                <a:tab pos="1819275" algn="l"/>
                <a:tab pos="2657475" algn="l"/>
              </a:tabLst>
            </a:pPr>
            <a:r>
              <a:rPr sz="2000" spc="545" dirty="0">
                <a:solidFill>
                  <a:srgbClr val="585858"/>
                </a:solidFill>
                <a:latin typeface="Arial"/>
                <a:cs typeface="Arial"/>
              </a:rPr>
              <a:t>//	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Không	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xuống	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dòng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  <a:tab pos="981075" algn="l"/>
                <a:tab pos="1539240" algn="l"/>
                <a:tab pos="2377440" algn="l"/>
                <a:tab pos="2937510" algn="l"/>
                <a:tab pos="3634104" algn="l"/>
              </a:tabLst>
            </a:pPr>
            <a:r>
              <a:rPr sz="2000" spc="430" dirty="0">
                <a:solidFill>
                  <a:srgbClr val="585858"/>
                </a:solidFill>
                <a:latin typeface="Arial"/>
                <a:cs typeface="Arial"/>
              </a:rPr>
              <a:t>/*	</a:t>
            </a:r>
            <a:r>
              <a:rPr sz="2000" spc="-125" dirty="0">
                <a:solidFill>
                  <a:srgbClr val="585858"/>
                </a:solidFill>
                <a:latin typeface="Arial"/>
                <a:cs typeface="Arial"/>
              </a:rPr>
              <a:t>Chú	</a:t>
            </a:r>
            <a:r>
              <a:rPr sz="2000" spc="229" dirty="0">
                <a:solidFill>
                  <a:srgbClr val="585858"/>
                </a:solidFill>
                <a:latin typeface="Arial"/>
                <a:cs typeface="Arial"/>
              </a:rPr>
              <a:t>thích	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một	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đoạn	</a:t>
            </a:r>
            <a:r>
              <a:rPr sz="2000" spc="430" dirty="0">
                <a:solidFill>
                  <a:srgbClr val="585858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  <a:tab pos="1120775" algn="l"/>
                <a:tab pos="2237105" algn="l"/>
                <a:tab pos="2517140" algn="l"/>
                <a:tab pos="3075940" algn="l"/>
                <a:tab pos="3913504" algn="l"/>
                <a:tab pos="4612005" algn="l"/>
                <a:tab pos="5730240" algn="l"/>
              </a:tabLst>
            </a:pPr>
            <a:r>
              <a:rPr sz="2000" spc="395" dirty="0">
                <a:solidFill>
                  <a:srgbClr val="585858"/>
                </a:solidFill>
                <a:latin typeface="Arial"/>
                <a:cs typeface="Arial"/>
              </a:rPr>
              <a:t>/**	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Ja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ad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o</a:t>
            </a:r>
            <a:r>
              <a:rPr sz="2000" spc="10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000" spc="320" dirty="0">
                <a:solidFill>
                  <a:srgbClr val="585858"/>
                </a:solidFill>
                <a:latin typeface="Arial"/>
                <a:cs typeface="Arial"/>
              </a:rPr>
              <a:t>*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chú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000" spc="405" dirty="0">
                <a:solidFill>
                  <a:srgbClr val="585858"/>
                </a:solidFill>
                <a:latin typeface="Arial"/>
                <a:cs typeface="Arial"/>
              </a:rPr>
              <a:t>th</a:t>
            </a:r>
            <a:r>
              <a:rPr sz="2000" spc="260" dirty="0">
                <a:solidFill>
                  <a:srgbClr val="585858"/>
                </a:solidFill>
                <a:latin typeface="Arial"/>
                <a:cs typeface="Arial"/>
              </a:rPr>
              <a:t>í</a:t>
            </a:r>
            <a:r>
              <a:rPr sz="2000" spc="90" dirty="0">
                <a:solidFill>
                  <a:srgbClr val="585858"/>
                </a:solidFill>
                <a:latin typeface="Arial"/>
                <a:cs typeface="Arial"/>
              </a:rPr>
              <a:t>c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dạng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Ja</a:t>
            </a:r>
            <a:r>
              <a:rPr sz="2000" spc="50" dirty="0">
                <a:solidFill>
                  <a:srgbClr val="585858"/>
                </a:solidFill>
                <a:latin typeface="Arial"/>
                <a:cs typeface="Arial"/>
              </a:rPr>
              <a:t>v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doc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	</a:t>
            </a:r>
            <a:r>
              <a:rPr sz="2000" spc="430" dirty="0">
                <a:solidFill>
                  <a:srgbClr val="585858"/>
                </a:solidFill>
                <a:latin typeface="Arial"/>
                <a:cs typeface="Arial"/>
              </a:rPr>
              <a:t>*/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90611" y="4314481"/>
            <a:ext cx="5657850" cy="1029335"/>
            <a:chOff x="1590611" y="4314481"/>
            <a:chExt cx="5657850" cy="1029335"/>
          </a:xfrm>
        </p:grpSpPr>
        <p:sp>
          <p:nvSpPr>
            <p:cNvPr id="5" name="object 5"/>
            <p:cNvSpPr/>
            <p:nvPr/>
          </p:nvSpPr>
          <p:spPr>
            <a:xfrm>
              <a:off x="1600200" y="4324070"/>
              <a:ext cx="5638800" cy="10099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95374" y="4319244"/>
              <a:ext cx="5648325" cy="1019810"/>
            </a:xfrm>
            <a:custGeom>
              <a:avLst/>
              <a:gdLst/>
              <a:ahLst/>
              <a:cxnLst/>
              <a:rect l="l" t="t" r="r" b="b"/>
              <a:pathLst>
                <a:path w="5648325" h="1019810">
                  <a:moveTo>
                    <a:pt x="0" y="1019454"/>
                  </a:moveTo>
                  <a:lnTo>
                    <a:pt x="5648325" y="1019454"/>
                  </a:lnTo>
                  <a:lnTo>
                    <a:pt x="5648325" y="0"/>
                  </a:lnTo>
                  <a:lnTo>
                    <a:pt x="0" y="0"/>
                  </a:lnTo>
                  <a:lnTo>
                    <a:pt x="0" y="1019454"/>
                  </a:lnTo>
                  <a:close/>
                </a:path>
              </a:pathLst>
            </a:custGeom>
            <a:ln w="9525">
              <a:solidFill>
                <a:srgbClr val="BCBC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779764" y="6396240"/>
            <a:ext cx="268605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32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19335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Câu</a:t>
            </a:r>
            <a:r>
              <a:rPr spc="-400" dirty="0"/>
              <a:t> </a:t>
            </a:r>
            <a:r>
              <a:rPr spc="140" dirty="0"/>
              <a:t>lệnh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79764" y="6396240"/>
            <a:ext cx="268605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33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625799"/>
            <a:ext cx="5814695" cy="215519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614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5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câu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lệnh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kết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thúc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bởi dấu</a:t>
            </a:r>
            <a:r>
              <a:rPr sz="24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EE791F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1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Nhiều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lệnh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viết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trên 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một</a:t>
            </a: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dòng</a:t>
            </a:r>
            <a:endParaRPr sz="2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1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12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câu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lệnh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viết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trên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nhiều</a:t>
            </a:r>
            <a:r>
              <a:rPr sz="24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dòng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10"/>
              </a:spcBef>
              <a:buChar char="•"/>
              <a:tabLst>
                <a:tab pos="561340" algn="l"/>
              </a:tabLst>
            </a:pP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Ví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dụ: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1600" y="3897248"/>
            <a:ext cx="7239000" cy="714375"/>
          </a:xfrm>
          <a:prstGeom prst="rect">
            <a:avLst/>
          </a:prstGeom>
          <a:solidFill>
            <a:srgbClr val="1EB8C1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2000" spc="220" dirty="0">
                <a:solidFill>
                  <a:srgbClr val="FFFFFF"/>
                </a:solidFill>
                <a:latin typeface="Arial"/>
                <a:cs typeface="Arial"/>
              </a:rPr>
              <a:t>System.out.println(</a:t>
            </a:r>
            <a:endParaRPr sz="2000">
              <a:latin typeface="Arial"/>
              <a:cs typeface="Arial"/>
            </a:endParaRPr>
          </a:p>
          <a:p>
            <a:pPr marL="1920875">
              <a:lnSpc>
                <a:spcPct val="100000"/>
              </a:lnSpc>
              <a:tabLst>
                <a:tab pos="2760345" algn="l"/>
                <a:tab pos="3178810" algn="l"/>
                <a:tab pos="3877310" algn="l"/>
                <a:tab pos="4297045" algn="l"/>
                <a:tab pos="4854575" algn="l"/>
                <a:tab pos="5553710" algn="l"/>
              </a:tabLst>
            </a:pPr>
            <a:r>
              <a:rPr sz="2000" spc="210" dirty="0">
                <a:solidFill>
                  <a:srgbClr val="FFFFFF"/>
                </a:solidFill>
                <a:latin typeface="Arial"/>
                <a:cs typeface="Arial"/>
              </a:rPr>
              <a:t>“This	</a:t>
            </a:r>
            <a:r>
              <a:rPr sz="2000" spc="370" dirty="0">
                <a:solidFill>
                  <a:srgbClr val="FFFFFF"/>
                </a:solidFill>
                <a:latin typeface="Arial"/>
                <a:cs typeface="Arial"/>
              </a:rPr>
              <a:t>is	</a:t>
            </a:r>
            <a:r>
              <a:rPr sz="2000" spc="235" dirty="0">
                <a:solidFill>
                  <a:srgbClr val="FFFFFF"/>
                </a:solidFill>
                <a:latin typeface="Arial"/>
                <a:cs typeface="Arial"/>
              </a:rPr>
              <a:t>part	</a:t>
            </a:r>
            <a:r>
              <a:rPr sz="2000" spc="265" dirty="0">
                <a:solidFill>
                  <a:srgbClr val="FFFFFF"/>
                </a:solidFill>
                <a:latin typeface="Arial"/>
                <a:cs typeface="Arial"/>
              </a:rPr>
              <a:t>of	</a:t>
            </a:r>
            <a:r>
              <a:rPr sz="2000" spc="170" dirty="0">
                <a:solidFill>
                  <a:srgbClr val="FFFFFF"/>
                </a:solidFill>
                <a:latin typeface="Arial"/>
                <a:cs typeface="Arial"/>
              </a:rPr>
              <a:t>the	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same	</a:t>
            </a:r>
            <a:r>
              <a:rPr sz="2000" spc="380" dirty="0">
                <a:solidFill>
                  <a:srgbClr val="FFFFFF"/>
                </a:solidFill>
                <a:latin typeface="Arial"/>
                <a:cs typeface="Arial"/>
              </a:rPr>
              <a:t>line”);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4800536"/>
            <a:ext cx="7239000" cy="400685"/>
          </a:xfrm>
          <a:prstGeom prst="rect">
            <a:avLst/>
          </a:prstGeom>
          <a:solidFill>
            <a:srgbClr val="EE791F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  <a:tabLst>
                <a:tab pos="790575" algn="l"/>
                <a:tab pos="1489075" algn="l"/>
              </a:tabLst>
            </a:pP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a=0;	b=1;	</a:t>
            </a:r>
            <a:r>
              <a:rPr sz="2000" spc="140" dirty="0">
                <a:solidFill>
                  <a:srgbClr val="FFFFFF"/>
                </a:solidFill>
                <a:latin typeface="Arial"/>
                <a:cs typeface="Arial"/>
              </a:rPr>
              <a:t>c=2;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7519" y="0"/>
            <a:ext cx="2316480" cy="6858000"/>
            <a:chOff x="6827519" y="0"/>
            <a:chExt cx="2316480" cy="6858000"/>
          </a:xfrm>
        </p:grpSpPr>
        <p:sp>
          <p:nvSpPr>
            <p:cNvPr id="4" name="object 4"/>
            <p:cNvSpPr/>
            <p:nvPr/>
          </p:nvSpPr>
          <p:spPr>
            <a:xfrm>
              <a:off x="7216774" y="0"/>
              <a:ext cx="1927225" cy="6858000"/>
            </a:xfrm>
            <a:custGeom>
              <a:avLst/>
              <a:gdLst/>
              <a:ahLst/>
              <a:cxnLst/>
              <a:rect l="l" t="t" r="r" b="b"/>
              <a:pathLst>
                <a:path w="1927225" h="6858000">
                  <a:moveTo>
                    <a:pt x="19272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1927225" y="6857999"/>
                  </a:lnTo>
                  <a:lnTo>
                    <a:pt x="1927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63" y="0"/>
              <a:ext cx="1461516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7519" y="0"/>
              <a:ext cx="135445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335" y="0"/>
              <a:ext cx="1097279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50442" y="3911600"/>
            <a:ext cx="412115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10" dirty="0">
                <a:solidFill>
                  <a:srgbClr val="585858"/>
                </a:solidFill>
                <a:latin typeface="Verdana"/>
                <a:cs typeface="Verdana"/>
              </a:rPr>
              <a:t>Toán</a:t>
            </a:r>
            <a:r>
              <a:rPr sz="3200" spc="-34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200" spc="-95" dirty="0">
                <a:solidFill>
                  <a:srgbClr val="585858"/>
                </a:solidFill>
                <a:latin typeface="Verdana"/>
                <a:cs typeface="Verdana"/>
              </a:rPr>
              <a:t>tử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800" spc="-10" dirty="0">
                <a:solidFill>
                  <a:srgbClr val="585858"/>
                </a:solidFill>
                <a:latin typeface="Courier New"/>
                <a:cs typeface="Courier New"/>
              </a:rPr>
              <a:t>Toán </a:t>
            </a:r>
            <a:r>
              <a:rPr sz="1800" spc="-5" dirty="0">
                <a:solidFill>
                  <a:srgbClr val="585858"/>
                </a:solidFill>
                <a:latin typeface="Courier New"/>
                <a:cs typeface="Courier New"/>
              </a:rPr>
              <a:t>tử số </a:t>
            </a:r>
            <a:r>
              <a:rPr sz="1800" spc="-10" dirty="0">
                <a:solidFill>
                  <a:srgbClr val="585858"/>
                </a:solidFill>
                <a:latin typeface="Courier New"/>
                <a:cs typeface="Courier New"/>
              </a:rPr>
              <a:t>học, toán tử</a:t>
            </a:r>
            <a:r>
              <a:rPr sz="1800" spc="-8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ourier New"/>
                <a:cs typeface="Courier New"/>
              </a:rPr>
              <a:t>logic…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444" y="682497"/>
            <a:ext cx="60706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09" dirty="0">
                <a:solidFill>
                  <a:srgbClr val="585858"/>
                </a:solidFill>
              </a:rPr>
              <a:t>4</a:t>
            </a:r>
            <a:endParaRPr sz="8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40538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Toán </a:t>
            </a:r>
            <a:r>
              <a:rPr spc="-95" dirty="0"/>
              <a:t>tử</a:t>
            </a:r>
            <a:r>
              <a:rPr spc="-810" dirty="0"/>
              <a:t> </a:t>
            </a:r>
            <a:r>
              <a:rPr spc="-30" dirty="0"/>
              <a:t>(Operators)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6716" y="6396240"/>
            <a:ext cx="28067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35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817954"/>
            <a:ext cx="6734809" cy="36163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3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Kết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hợp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đơn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hoặc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biểu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thức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con 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thành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những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biểu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thức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mới, phức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tạp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hơn </a:t>
            </a: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và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có 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trả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về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giá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trị.</a:t>
            </a:r>
            <a:endParaRPr sz="2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47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cung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cấp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nhiều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dạng toán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tử</a:t>
            </a:r>
            <a:r>
              <a:rPr sz="2400" spc="-2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10" dirty="0">
                <a:solidFill>
                  <a:srgbClr val="585858"/>
                </a:solidFill>
                <a:latin typeface="Arial"/>
                <a:cs typeface="Arial"/>
              </a:rPr>
              <a:t>Toán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tử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số</a:t>
            </a:r>
            <a:r>
              <a:rPr sz="2000" spc="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học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10" dirty="0">
                <a:solidFill>
                  <a:srgbClr val="585858"/>
                </a:solidFill>
                <a:latin typeface="Arial"/>
                <a:cs typeface="Arial"/>
              </a:rPr>
              <a:t>Toán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tử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bit, toán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tử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quan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hệ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10" dirty="0">
                <a:solidFill>
                  <a:srgbClr val="585858"/>
                </a:solidFill>
                <a:latin typeface="Arial"/>
                <a:cs typeface="Arial"/>
              </a:rPr>
              <a:t>Toán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tử</a:t>
            </a:r>
            <a:r>
              <a:rPr sz="2000" spc="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logic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05" dirty="0">
                <a:solidFill>
                  <a:srgbClr val="585858"/>
                </a:solidFill>
                <a:latin typeface="Arial"/>
                <a:cs typeface="Arial"/>
              </a:rPr>
              <a:t>Toán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tử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gán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10" dirty="0">
                <a:solidFill>
                  <a:srgbClr val="585858"/>
                </a:solidFill>
                <a:latin typeface="Arial"/>
                <a:cs typeface="Arial"/>
              </a:rPr>
              <a:t>Toán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tử </a:t>
            </a:r>
            <a:r>
              <a:rPr sz="2000" spc="75" dirty="0">
                <a:solidFill>
                  <a:srgbClr val="585858"/>
                </a:solidFill>
                <a:latin typeface="Arial"/>
                <a:cs typeface="Arial"/>
              </a:rPr>
              <a:t>một</a:t>
            </a:r>
            <a:r>
              <a:rPr sz="2000" spc="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ngôi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1588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Toán</a:t>
            </a:r>
            <a:r>
              <a:rPr spc="-415" dirty="0"/>
              <a:t> </a:t>
            </a:r>
            <a:r>
              <a:rPr spc="-95" dirty="0"/>
              <a:t>tử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6716" y="6396240"/>
            <a:ext cx="28067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36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01101"/>
            <a:ext cx="3931285" cy="419036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Toán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tử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số</a:t>
            </a:r>
            <a:r>
              <a:rPr sz="2400" spc="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775"/>
              </a:spcBef>
              <a:tabLst>
                <a:tab pos="56070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•	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+,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-,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*, </a:t>
            </a:r>
            <a:r>
              <a:rPr sz="2000" spc="50" dirty="0">
                <a:solidFill>
                  <a:srgbClr val="585858"/>
                </a:solidFill>
                <a:latin typeface="Arial"/>
                <a:cs typeface="Arial"/>
              </a:rPr>
              <a:t>/,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40" dirty="0">
                <a:solidFill>
                  <a:srgbClr val="585858"/>
                </a:solidFill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49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Toán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tử</a:t>
            </a:r>
            <a:r>
              <a:rPr sz="2400" spc="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585858"/>
                </a:solidFill>
                <a:latin typeface="Arial"/>
                <a:cs typeface="Arial"/>
              </a:rPr>
              <a:t>bit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AND: </a:t>
            </a:r>
            <a:r>
              <a:rPr sz="2000" spc="70" dirty="0">
                <a:solidFill>
                  <a:srgbClr val="585858"/>
                </a:solidFill>
                <a:latin typeface="Arial"/>
                <a:cs typeface="Arial"/>
              </a:rPr>
              <a:t>&amp;, </a:t>
            </a:r>
            <a:r>
              <a:rPr sz="2000" spc="-140" dirty="0">
                <a:solidFill>
                  <a:srgbClr val="585858"/>
                </a:solidFill>
                <a:latin typeface="Arial"/>
                <a:cs typeface="Arial"/>
              </a:rPr>
              <a:t>OR: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|, </a:t>
            </a: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XOR: </a:t>
            </a:r>
            <a:r>
              <a:rPr sz="2000" spc="150" dirty="0">
                <a:solidFill>
                  <a:srgbClr val="585858"/>
                </a:solidFill>
                <a:latin typeface="Arial"/>
                <a:cs typeface="Arial"/>
              </a:rPr>
              <a:t>^, </a:t>
            </a:r>
            <a:r>
              <a:rPr sz="2000" spc="-105" dirty="0">
                <a:solidFill>
                  <a:srgbClr val="585858"/>
                </a:solidFill>
                <a:latin typeface="Arial"/>
                <a:cs typeface="Arial"/>
              </a:rPr>
              <a:t>NOT: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~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  <a:tab pos="1624330" algn="l"/>
              </a:tabLst>
            </a:pP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Dịch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bit:	</a:t>
            </a:r>
            <a:r>
              <a:rPr sz="2000" spc="90" dirty="0">
                <a:solidFill>
                  <a:srgbClr val="585858"/>
                </a:solidFill>
                <a:latin typeface="Arial"/>
                <a:cs typeface="Arial"/>
              </a:rPr>
              <a:t>&lt;&lt;,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95" dirty="0">
                <a:solidFill>
                  <a:srgbClr val="585858"/>
                </a:solidFill>
                <a:latin typeface="Arial"/>
                <a:cs typeface="Arial"/>
              </a:rPr>
              <a:t>&gt;&gt;</a:t>
            </a:r>
            <a:endParaRPr sz="20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0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Toán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tử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quan</a:t>
            </a:r>
            <a:r>
              <a:rPr sz="2400" spc="1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hệ</a:t>
            </a:r>
            <a:endParaRPr sz="24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775"/>
              </a:spcBef>
              <a:tabLst>
                <a:tab pos="56070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•	</a:t>
            </a:r>
            <a:r>
              <a:rPr sz="2000" spc="90" dirty="0">
                <a:solidFill>
                  <a:srgbClr val="585858"/>
                </a:solidFill>
                <a:latin typeface="Arial"/>
                <a:cs typeface="Arial"/>
              </a:rPr>
              <a:t>==,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!=, 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&gt;, &lt;, </a:t>
            </a:r>
            <a:r>
              <a:rPr sz="2000" spc="90" dirty="0">
                <a:solidFill>
                  <a:srgbClr val="585858"/>
                </a:solidFill>
                <a:latin typeface="Arial"/>
                <a:cs typeface="Arial"/>
              </a:rPr>
              <a:t>&gt;=,</a:t>
            </a:r>
            <a:r>
              <a:rPr sz="2000" spc="-2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95" dirty="0">
                <a:solidFill>
                  <a:srgbClr val="585858"/>
                </a:solidFill>
                <a:latin typeface="Arial"/>
                <a:cs typeface="Arial"/>
              </a:rPr>
              <a:t>&lt;=</a:t>
            </a:r>
            <a:endParaRPr sz="20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0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Toán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tử</a:t>
            </a:r>
            <a:r>
              <a:rPr sz="2400" spc="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135" dirty="0">
                <a:solidFill>
                  <a:srgbClr val="585858"/>
                </a:solidFill>
                <a:latin typeface="Arial"/>
                <a:cs typeface="Arial"/>
              </a:rPr>
              <a:t>&amp;&amp;,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||,</a:t>
            </a:r>
            <a:r>
              <a:rPr sz="2000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1588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Toán</a:t>
            </a:r>
            <a:r>
              <a:rPr spc="-415" dirty="0"/>
              <a:t> </a:t>
            </a:r>
            <a:r>
              <a:rPr spc="-95" dirty="0"/>
              <a:t>tử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6716" y="6396240"/>
            <a:ext cx="28067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37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01101"/>
            <a:ext cx="5287645" cy="267335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Toán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tử 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một</a:t>
            </a:r>
            <a:r>
              <a:rPr sz="24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rgbClr val="585858"/>
                </a:solidFill>
                <a:latin typeface="Arial"/>
                <a:cs typeface="Arial"/>
              </a:rPr>
              <a:t>ngôi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Đảo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dấu: 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+,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585858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00" dirty="0">
                <a:solidFill>
                  <a:srgbClr val="585858"/>
                </a:solidFill>
                <a:latin typeface="Arial"/>
                <a:cs typeface="Arial"/>
              </a:rPr>
              <a:t>Tăng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giảm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1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đơn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vị: </a:t>
            </a:r>
            <a:r>
              <a:rPr sz="2000" spc="90" dirty="0">
                <a:solidFill>
                  <a:srgbClr val="585858"/>
                </a:solidFill>
                <a:latin typeface="Arial"/>
                <a:cs typeface="Arial"/>
              </a:rPr>
              <a:t>++,</a:t>
            </a:r>
            <a:r>
              <a:rPr sz="2000" spc="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35" dirty="0">
                <a:solidFill>
                  <a:srgbClr val="585858"/>
                </a:solidFill>
                <a:latin typeface="Arial"/>
                <a:cs typeface="Arial"/>
              </a:rPr>
              <a:t>--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Phủ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định </a:t>
            </a:r>
            <a:r>
              <a:rPr sz="2000" spc="8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biểu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thức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logic: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1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30" dirty="0">
                <a:solidFill>
                  <a:srgbClr val="585858"/>
                </a:solidFill>
                <a:latin typeface="Arial"/>
                <a:cs typeface="Arial"/>
              </a:rPr>
              <a:t>Toán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tử</a:t>
            </a:r>
            <a:r>
              <a:rPr sz="2400" spc="1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gán</a:t>
            </a:r>
            <a:endParaRPr sz="24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770"/>
              </a:spcBef>
              <a:tabLst>
                <a:tab pos="560705" algn="l"/>
              </a:tabLst>
            </a:pP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•	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=,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585858"/>
                </a:solidFill>
                <a:latin typeface="Arial"/>
                <a:cs typeface="Arial"/>
              </a:rPr>
              <a:t>+=,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585858"/>
                </a:solidFill>
                <a:latin typeface="Arial"/>
                <a:cs typeface="Arial"/>
              </a:rPr>
              <a:t>-=,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%=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tương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tự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với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585858"/>
                </a:solidFill>
                <a:latin typeface="Arial"/>
                <a:cs typeface="Arial"/>
              </a:rPr>
              <a:t>&gt;&gt;,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585858"/>
                </a:solidFill>
                <a:latin typeface="Arial"/>
                <a:cs typeface="Arial"/>
              </a:rPr>
              <a:t>&lt;&lt;,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585858"/>
                </a:solidFill>
                <a:latin typeface="Arial"/>
                <a:cs typeface="Arial"/>
              </a:rPr>
              <a:t>&amp;,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|,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430" dirty="0">
                <a:solidFill>
                  <a:srgbClr val="585858"/>
                </a:solidFill>
                <a:latin typeface="Arial"/>
                <a:cs typeface="Arial"/>
              </a:rPr>
              <a:t>^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7519" y="0"/>
            <a:ext cx="2316480" cy="6858000"/>
            <a:chOff x="6827519" y="0"/>
            <a:chExt cx="2316480" cy="6858000"/>
          </a:xfrm>
        </p:grpSpPr>
        <p:sp>
          <p:nvSpPr>
            <p:cNvPr id="4" name="object 4"/>
            <p:cNvSpPr/>
            <p:nvPr/>
          </p:nvSpPr>
          <p:spPr>
            <a:xfrm>
              <a:off x="7216774" y="0"/>
              <a:ext cx="1927225" cy="6858000"/>
            </a:xfrm>
            <a:custGeom>
              <a:avLst/>
              <a:gdLst/>
              <a:ahLst/>
              <a:cxnLst/>
              <a:rect l="l" t="t" r="r" b="b"/>
              <a:pathLst>
                <a:path w="1927225" h="6858000">
                  <a:moveTo>
                    <a:pt x="19272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1927225" y="6857999"/>
                  </a:lnTo>
                  <a:lnTo>
                    <a:pt x="1927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63" y="0"/>
              <a:ext cx="1461516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7519" y="0"/>
              <a:ext cx="135445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335" y="0"/>
              <a:ext cx="1097279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140" y="121412"/>
            <a:ext cx="53428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solidFill>
                  <a:srgbClr val="585858"/>
                </a:solidFill>
              </a:rPr>
              <a:t>Thứ</a:t>
            </a:r>
            <a:r>
              <a:rPr spc="-320" dirty="0">
                <a:solidFill>
                  <a:srgbClr val="585858"/>
                </a:solidFill>
              </a:rPr>
              <a:t> </a:t>
            </a:r>
            <a:r>
              <a:rPr spc="-95" dirty="0">
                <a:solidFill>
                  <a:srgbClr val="585858"/>
                </a:solidFill>
              </a:rPr>
              <a:t>tự</a:t>
            </a:r>
            <a:r>
              <a:rPr spc="-330" dirty="0">
                <a:solidFill>
                  <a:srgbClr val="585858"/>
                </a:solidFill>
              </a:rPr>
              <a:t> </a:t>
            </a:r>
            <a:r>
              <a:rPr spc="95" dirty="0">
                <a:solidFill>
                  <a:srgbClr val="585858"/>
                </a:solidFill>
              </a:rPr>
              <a:t>ưu</a:t>
            </a:r>
            <a:r>
              <a:rPr spc="-320" dirty="0">
                <a:solidFill>
                  <a:srgbClr val="585858"/>
                </a:solidFill>
              </a:rPr>
              <a:t> </a:t>
            </a:r>
            <a:r>
              <a:rPr spc="40" dirty="0">
                <a:solidFill>
                  <a:srgbClr val="585858"/>
                </a:solidFill>
              </a:rPr>
              <a:t>tiên</a:t>
            </a:r>
            <a:r>
              <a:rPr spc="-340" dirty="0">
                <a:solidFill>
                  <a:srgbClr val="585858"/>
                </a:solidFill>
              </a:rPr>
              <a:t> </a:t>
            </a:r>
            <a:r>
              <a:rPr spc="254" dirty="0">
                <a:solidFill>
                  <a:srgbClr val="585858"/>
                </a:solidFill>
              </a:rPr>
              <a:t>của</a:t>
            </a:r>
            <a:r>
              <a:rPr spc="-320" dirty="0">
                <a:solidFill>
                  <a:srgbClr val="585858"/>
                </a:solidFill>
              </a:rPr>
              <a:t> </a:t>
            </a:r>
            <a:r>
              <a:rPr spc="85" dirty="0">
                <a:solidFill>
                  <a:srgbClr val="585858"/>
                </a:solidFill>
              </a:rPr>
              <a:t>toán</a:t>
            </a:r>
            <a:r>
              <a:rPr spc="-340" dirty="0">
                <a:solidFill>
                  <a:srgbClr val="585858"/>
                </a:solidFill>
              </a:rPr>
              <a:t> </a:t>
            </a:r>
            <a:r>
              <a:rPr spc="-95" dirty="0">
                <a:solidFill>
                  <a:srgbClr val="585858"/>
                </a:solidFill>
              </a:rPr>
              <a:t>tử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20712" y="990574"/>
          <a:ext cx="6009005" cy="5536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1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0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solidFill>
                      <a:srgbClr val="EE791F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Precedence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solidFill>
                      <a:srgbClr val="EE79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8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postfix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expr++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expr--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C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unary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++expr </a:t>
                      </a:r>
                      <a:r>
                        <a:rPr sz="1400" spc="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--expr </a:t>
                      </a:r>
                      <a:r>
                        <a:rPr sz="1400" spc="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+expr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-expr </a:t>
                      </a:r>
                      <a:r>
                        <a:rPr sz="1400" spc="1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~</a:t>
                      </a:r>
                      <a:r>
                        <a:rPr sz="1400" spc="-1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!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multiplicative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* </a:t>
                      </a:r>
                      <a:r>
                        <a:rPr sz="1400" spc="15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-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C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0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additive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1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9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0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shift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1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&lt;&lt; &gt;&gt;</a:t>
                      </a:r>
                      <a:r>
                        <a:rPr sz="1400" spc="-14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&gt;&gt;&gt;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C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88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relational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1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&lt;=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&gt;=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instanceof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0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equality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1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==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7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!=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C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0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bitwise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0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bitwise </a:t>
                      </a:r>
                      <a:r>
                        <a:rPr sz="1400" spc="-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exclusive</a:t>
                      </a:r>
                      <a:r>
                        <a:rPr sz="1400" spc="-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^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C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062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bitwise 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inclusive</a:t>
                      </a:r>
                      <a:r>
                        <a:rPr sz="1400" spc="-2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912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1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&amp;&amp;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C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907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3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908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ternary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CCE6E9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1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?</a:t>
                      </a:r>
                      <a:r>
                        <a:rPr sz="1400" spc="-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8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CCE6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908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assignment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400" spc="1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400" spc="-1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4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+=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14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-=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9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*=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/=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%=</a:t>
                      </a:r>
                      <a:r>
                        <a:rPr sz="1400" spc="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6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&amp;=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2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^=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|=</a:t>
                      </a:r>
                      <a:r>
                        <a:rPr sz="1400" spc="-1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&lt;&lt;=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&gt;&gt;=</a:t>
                      </a:r>
                      <a:r>
                        <a:rPr sz="1400" spc="-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35" dirty="0">
                          <a:solidFill>
                            <a:srgbClr val="585858"/>
                          </a:solidFill>
                          <a:latin typeface="Arial"/>
                          <a:cs typeface="Arial"/>
                        </a:rPr>
                        <a:t>&gt;&gt;&gt;=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7519" y="0"/>
            <a:ext cx="2316480" cy="6858000"/>
            <a:chOff x="6827519" y="0"/>
            <a:chExt cx="2316480" cy="6858000"/>
          </a:xfrm>
        </p:grpSpPr>
        <p:sp>
          <p:nvSpPr>
            <p:cNvPr id="4" name="object 4"/>
            <p:cNvSpPr/>
            <p:nvPr/>
          </p:nvSpPr>
          <p:spPr>
            <a:xfrm>
              <a:off x="7216774" y="0"/>
              <a:ext cx="1927225" cy="6858000"/>
            </a:xfrm>
            <a:custGeom>
              <a:avLst/>
              <a:gdLst/>
              <a:ahLst/>
              <a:cxnLst/>
              <a:rect l="l" t="t" r="r" b="b"/>
              <a:pathLst>
                <a:path w="1927225" h="6858000">
                  <a:moveTo>
                    <a:pt x="19272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1927225" y="6857999"/>
                  </a:lnTo>
                  <a:lnTo>
                    <a:pt x="1927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63" y="0"/>
              <a:ext cx="1461516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7519" y="0"/>
              <a:ext cx="135445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335" y="0"/>
              <a:ext cx="1097279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50442" y="3911600"/>
            <a:ext cx="4145279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04" dirty="0">
                <a:solidFill>
                  <a:srgbClr val="585858"/>
                </a:solidFill>
                <a:latin typeface="Verdana"/>
                <a:cs typeface="Verdana"/>
              </a:rPr>
              <a:t>Cấu</a:t>
            </a:r>
            <a:r>
              <a:rPr sz="3200" spc="-35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200" spc="15" dirty="0">
                <a:solidFill>
                  <a:srgbClr val="585858"/>
                </a:solidFill>
                <a:latin typeface="Verdana"/>
                <a:cs typeface="Verdana"/>
              </a:rPr>
              <a:t>trúc</a:t>
            </a:r>
            <a:r>
              <a:rPr sz="3200" spc="-33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200" spc="160" dirty="0">
                <a:solidFill>
                  <a:srgbClr val="585858"/>
                </a:solidFill>
                <a:latin typeface="Verdana"/>
                <a:cs typeface="Verdana"/>
              </a:rPr>
              <a:t>điều</a:t>
            </a:r>
            <a:r>
              <a:rPr sz="3200" spc="-330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3200" spc="120" dirty="0">
                <a:solidFill>
                  <a:srgbClr val="585858"/>
                </a:solidFill>
                <a:latin typeface="Verdana"/>
                <a:cs typeface="Verdana"/>
              </a:rPr>
              <a:t>khiển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800" spc="-10" dirty="0">
                <a:solidFill>
                  <a:srgbClr val="585858"/>
                </a:solidFill>
                <a:latin typeface="Courier New"/>
                <a:cs typeface="Courier New"/>
              </a:rPr>
              <a:t>if-else, switch-case,</a:t>
            </a:r>
            <a:r>
              <a:rPr sz="1800" spc="-55" dirty="0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Courier New"/>
                <a:cs typeface="Courier New"/>
              </a:rPr>
              <a:t>while…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444" y="682497"/>
            <a:ext cx="60706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09" dirty="0">
                <a:solidFill>
                  <a:srgbClr val="585858"/>
                </a:solidFill>
              </a:rPr>
              <a:t>5</a:t>
            </a:r>
            <a:endParaRPr sz="8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5115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Ngôn</a:t>
            </a:r>
            <a:r>
              <a:rPr spc="-330" dirty="0"/>
              <a:t> </a:t>
            </a:r>
            <a:r>
              <a:rPr spc="150" dirty="0"/>
              <a:t>ngữ</a:t>
            </a:r>
            <a:r>
              <a:rPr spc="-350" dirty="0"/>
              <a:t> </a:t>
            </a:r>
            <a:r>
              <a:rPr spc="250" dirty="0"/>
              <a:t>lập</a:t>
            </a:r>
            <a:r>
              <a:rPr spc="-340" dirty="0"/>
              <a:t> </a:t>
            </a:r>
            <a:r>
              <a:rPr spc="15" dirty="0"/>
              <a:t>trình</a:t>
            </a:r>
            <a:r>
              <a:rPr spc="-320" dirty="0"/>
              <a:t> </a:t>
            </a:r>
            <a:r>
              <a:rPr spc="22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17954"/>
            <a:ext cx="3018155" cy="29438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39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55" dirty="0">
                <a:solidFill>
                  <a:srgbClr val="585858"/>
                </a:solidFill>
                <a:latin typeface="Arial"/>
                <a:cs typeface="Arial"/>
              </a:rPr>
              <a:t>Ngôn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ngữ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lập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trình  </a:t>
            </a: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phát triển 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vào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năm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1991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bởi 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Sun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Microsystems 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(nay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là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Oracle)</a:t>
            </a:r>
            <a:endParaRPr sz="2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1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Tiêu chí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phát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triển:</a:t>
            </a:r>
            <a:endParaRPr sz="2400">
              <a:latin typeface="Arial"/>
              <a:cs typeface="Arial"/>
            </a:endParaRPr>
          </a:p>
          <a:p>
            <a:pPr marL="332105">
              <a:lnSpc>
                <a:spcPts val="2280"/>
              </a:lnSpc>
              <a:spcBef>
                <a:spcPts val="775"/>
              </a:spcBef>
            </a:pPr>
            <a:r>
              <a:rPr sz="2000" spc="25" dirty="0">
                <a:solidFill>
                  <a:srgbClr val="EE791F"/>
                </a:solidFill>
                <a:latin typeface="Arial"/>
                <a:cs typeface="Arial"/>
              </a:rPr>
              <a:t>"Write </a:t>
            </a:r>
            <a:r>
              <a:rPr sz="2000" spc="-60" dirty="0">
                <a:solidFill>
                  <a:srgbClr val="EE791F"/>
                </a:solidFill>
                <a:latin typeface="Arial"/>
                <a:cs typeface="Arial"/>
              </a:rPr>
              <a:t>Once,</a:t>
            </a:r>
            <a:r>
              <a:rPr sz="2000" spc="-50" dirty="0">
                <a:solidFill>
                  <a:srgbClr val="EE791F"/>
                </a:solidFill>
                <a:latin typeface="Arial"/>
                <a:cs typeface="Arial"/>
              </a:rPr>
              <a:t> </a:t>
            </a:r>
            <a:r>
              <a:rPr sz="2000" spc="-70" dirty="0">
                <a:solidFill>
                  <a:srgbClr val="EE791F"/>
                </a:solidFill>
                <a:latin typeface="Arial"/>
                <a:cs typeface="Arial"/>
              </a:rPr>
              <a:t>Run</a:t>
            </a:r>
            <a:endParaRPr sz="2000">
              <a:latin typeface="Arial"/>
              <a:cs typeface="Arial"/>
            </a:endParaRPr>
          </a:p>
          <a:p>
            <a:pPr marL="332105">
              <a:lnSpc>
                <a:spcPts val="2280"/>
              </a:lnSpc>
            </a:pPr>
            <a:r>
              <a:rPr sz="2000" spc="-30" dirty="0">
                <a:solidFill>
                  <a:srgbClr val="EE791F"/>
                </a:solidFill>
                <a:latin typeface="Arial"/>
                <a:cs typeface="Arial"/>
              </a:rPr>
              <a:t>Anywhere"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1828800"/>
            <a:ext cx="3429000" cy="2601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7007" y="6396240"/>
            <a:ext cx="178435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4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2116" y="638962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40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623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Lệnh </a:t>
            </a:r>
            <a:r>
              <a:rPr spc="40" dirty="0"/>
              <a:t>if</a:t>
            </a:r>
            <a:r>
              <a:rPr spc="-765" dirty="0"/>
              <a:t> </a:t>
            </a:r>
            <a:r>
              <a:rPr spc="-395" dirty="0"/>
              <a:t>- </a:t>
            </a:r>
            <a:r>
              <a:rPr spc="70" dirty="0"/>
              <a:t>else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442" y="1726504"/>
            <a:ext cx="5673090" cy="36906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8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14" dirty="0">
                <a:solidFill>
                  <a:srgbClr val="585858"/>
                </a:solidFill>
                <a:latin typeface="Arial"/>
                <a:cs typeface="Arial"/>
              </a:rPr>
              <a:t>Cú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pháp</a:t>
            </a:r>
            <a:endParaRPr sz="2400">
              <a:latin typeface="Arial"/>
              <a:cs typeface="Arial"/>
            </a:endParaRPr>
          </a:p>
          <a:p>
            <a:pPr marL="927100" marR="3107690" indent="-320675">
              <a:lnSpc>
                <a:spcPts val="2750"/>
              </a:lnSpc>
              <a:spcBef>
                <a:spcPts val="140"/>
              </a:spcBef>
            </a:pPr>
            <a:r>
              <a:rPr sz="1800" spc="535" dirty="0">
                <a:solidFill>
                  <a:srgbClr val="EE791F"/>
                </a:solidFill>
                <a:latin typeface="Arial"/>
                <a:cs typeface="Arial"/>
              </a:rPr>
              <a:t>if </a:t>
            </a:r>
            <a:r>
              <a:rPr sz="1800" spc="190" dirty="0">
                <a:solidFill>
                  <a:srgbClr val="EE791F"/>
                </a:solidFill>
                <a:latin typeface="Arial"/>
                <a:cs typeface="Arial"/>
              </a:rPr>
              <a:t>(dieu_kien){  </a:t>
            </a:r>
            <a:r>
              <a:rPr sz="1800" spc="80" dirty="0">
                <a:solidFill>
                  <a:srgbClr val="EE791F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EE791F"/>
                </a:solidFill>
                <a:latin typeface="Arial"/>
                <a:cs typeface="Arial"/>
              </a:rPr>
              <a:t>a</a:t>
            </a:r>
            <a:r>
              <a:rPr sz="1800" spc="80" dirty="0">
                <a:solidFill>
                  <a:srgbClr val="EE791F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EE791F"/>
                </a:solidFill>
                <a:latin typeface="Arial"/>
                <a:cs typeface="Arial"/>
              </a:rPr>
              <a:t>_</a:t>
            </a:r>
            <a:r>
              <a:rPr sz="1800" spc="85" dirty="0">
                <a:solidFill>
                  <a:srgbClr val="EE791F"/>
                </a:solidFill>
                <a:latin typeface="Arial"/>
                <a:cs typeface="Arial"/>
              </a:rPr>
              <a:t>c</a:t>
            </a:r>
            <a:r>
              <a:rPr sz="1800" spc="-20" dirty="0">
                <a:solidFill>
                  <a:srgbClr val="EE791F"/>
                </a:solidFill>
                <a:latin typeface="Arial"/>
                <a:cs typeface="Arial"/>
              </a:rPr>
              <a:t>au</a:t>
            </a:r>
            <a:r>
              <a:rPr sz="1800" spc="-15" dirty="0">
                <a:solidFill>
                  <a:srgbClr val="EE791F"/>
                </a:solidFill>
                <a:latin typeface="Arial"/>
                <a:cs typeface="Arial"/>
              </a:rPr>
              <a:t>_</a:t>
            </a:r>
            <a:r>
              <a:rPr sz="1800" spc="580" dirty="0">
                <a:solidFill>
                  <a:srgbClr val="EE791F"/>
                </a:solidFill>
                <a:latin typeface="Arial"/>
                <a:cs typeface="Arial"/>
              </a:rPr>
              <a:t>l</a:t>
            </a:r>
            <a:r>
              <a:rPr sz="1800" spc="-20" dirty="0">
                <a:solidFill>
                  <a:srgbClr val="EE791F"/>
                </a:solidFill>
                <a:latin typeface="Arial"/>
                <a:cs typeface="Arial"/>
              </a:rPr>
              <a:t>en</a:t>
            </a:r>
            <a:r>
              <a:rPr sz="1800" spc="-15" dirty="0">
                <a:solidFill>
                  <a:srgbClr val="EE791F"/>
                </a:solidFill>
                <a:latin typeface="Arial"/>
                <a:cs typeface="Arial"/>
              </a:rPr>
              <a:t>h</a:t>
            </a:r>
            <a:r>
              <a:rPr sz="1800" spc="484" dirty="0">
                <a:solidFill>
                  <a:srgbClr val="EE791F"/>
                </a:solidFill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606425">
              <a:lnSpc>
                <a:spcPct val="100000"/>
              </a:lnSpc>
              <a:spcBef>
                <a:spcPts val="385"/>
              </a:spcBef>
            </a:pPr>
            <a:r>
              <a:rPr sz="1800" spc="385" dirty="0">
                <a:solidFill>
                  <a:srgbClr val="EE791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606425">
              <a:lnSpc>
                <a:spcPct val="100000"/>
              </a:lnSpc>
              <a:spcBef>
                <a:spcPts val="590"/>
              </a:spcBef>
            </a:pPr>
            <a:r>
              <a:rPr sz="1800" spc="155" dirty="0">
                <a:solidFill>
                  <a:srgbClr val="EE791F"/>
                </a:solidFill>
                <a:latin typeface="Arial"/>
                <a:cs typeface="Arial"/>
              </a:rPr>
              <a:t>else</a:t>
            </a:r>
            <a:r>
              <a:rPr sz="1800" spc="475" dirty="0">
                <a:solidFill>
                  <a:srgbClr val="EE791F"/>
                </a:solidFill>
                <a:latin typeface="Arial"/>
                <a:cs typeface="Arial"/>
              </a:rPr>
              <a:t> </a:t>
            </a:r>
            <a:r>
              <a:rPr sz="1800" spc="385" dirty="0">
                <a:solidFill>
                  <a:srgbClr val="EE791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90"/>
              </a:spcBef>
            </a:pPr>
            <a:r>
              <a:rPr sz="1800" spc="90" dirty="0">
                <a:solidFill>
                  <a:srgbClr val="EE791F"/>
                </a:solidFill>
                <a:latin typeface="Arial"/>
                <a:cs typeface="Arial"/>
              </a:rPr>
              <a:t>cac_cau_lenh;</a:t>
            </a:r>
            <a:endParaRPr sz="1800">
              <a:latin typeface="Arial"/>
              <a:cs typeface="Arial"/>
            </a:endParaRPr>
          </a:p>
          <a:p>
            <a:pPr marL="606425">
              <a:lnSpc>
                <a:spcPct val="100000"/>
              </a:lnSpc>
              <a:spcBef>
                <a:spcPts val="575"/>
              </a:spcBef>
            </a:pPr>
            <a:r>
              <a:rPr sz="1800" spc="385" dirty="0">
                <a:solidFill>
                  <a:srgbClr val="EE791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6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Biểu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thức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điều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kiện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nhận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trị</a:t>
            </a:r>
            <a:r>
              <a:rPr sz="2400" spc="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boolean</a:t>
            </a:r>
            <a:endParaRPr sz="2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1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Mệnh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đề </a:t>
            </a: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else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là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tùy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chọn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7519" y="0"/>
            <a:ext cx="2316480" cy="6858000"/>
            <a:chOff x="6827519" y="0"/>
            <a:chExt cx="2316480" cy="6858000"/>
          </a:xfrm>
        </p:grpSpPr>
        <p:sp>
          <p:nvSpPr>
            <p:cNvPr id="4" name="object 4"/>
            <p:cNvSpPr/>
            <p:nvPr/>
          </p:nvSpPr>
          <p:spPr>
            <a:xfrm>
              <a:off x="7216774" y="0"/>
              <a:ext cx="1927225" cy="6858000"/>
            </a:xfrm>
            <a:custGeom>
              <a:avLst/>
              <a:gdLst/>
              <a:ahLst/>
              <a:cxnLst/>
              <a:rect l="l" t="t" r="r" b="b"/>
              <a:pathLst>
                <a:path w="1927225" h="6858000">
                  <a:moveTo>
                    <a:pt x="19272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1927225" y="6857999"/>
                  </a:lnTo>
                  <a:lnTo>
                    <a:pt x="1927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63" y="0"/>
              <a:ext cx="1461516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7519" y="0"/>
              <a:ext cx="135445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335" y="0"/>
              <a:ext cx="1097279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140" y="121412"/>
            <a:ext cx="56927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585858"/>
                </a:solidFill>
              </a:rPr>
              <a:t>Ví</a:t>
            </a:r>
            <a:r>
              <a:rPr spc="-315" dirty="0">
                <a:solidFill>
                  <a:srgbClr val="585858"/>
                </a:solidFill>
              </a:rPr>
              <a:t> </a:t>
            </a:r>
            <a:r>
              <a:rPr spc="195" dirty="0">
                <a:solidFill>
                  <a:srgbClr val="585858"/>
                </a:solidFill>
              </a:rPr>
              <a:t>dụ</a:t>
            </a:r>
            <a:r>
              <a:rPr spc="-315" dirty="0">
                <a:solidFill>
                  <a:srgbClr val="585858"/>
                </a:solidFill>
              </a:rPr>
              <a:t> </a:t>
            </a:r>
            <a:r>
              <a:rPr spc="-395" dirty="0">
                <a:solidFill>
                  <a:srgbClr val="585858"/>
                </a:solidFill>
              </a:rPr>
              <a:t>-</a:t>
            </a:r>
            <a:r>
              <a:rPr spc="-320" dirty="0">
                <a:solidFill>
                  <a:srgbClr val="585858"/>
                </a:solidFill>
              </a:rPr>
              <a:t> </a:t>
            </a:r>
            <a:r>
              <a:rPr spc="20" dirty="0">
                <a:solidFill>
                  <a:srgbClr val="585858"/>
                </a:solidFill>
              </a:rPr>
              <a:t>Kiểm</a:t>
            </a:r>
            <a:r>
              <a:rPr spc="-325" dirty="0">
                <a:solidFill>
                  <a:srgbClr val="585858"/>
                </a:solidFill>
              </a:rPr>
              <a:t> </a:t>
            </a:r>
            <a:r>
              <a:rPr spc="-10" dirty="0">
                <a:solidFill>
                  <a:srgbClr val="585858"/>
                </a:solidFill>
              </a:rPr>
              <a:t>tra</a:t>
            </a:r>
            <a:r>
              <a:rPr spc="-315" dirty="0">
                <a:solidFill>
                  <a:srgbClr val="585858"/>
                </a:solidFill>
              </a:rPr>
              <a:t> </a:t>
            </a:r>
            <a:r>
              <a:rPr spc="-15" dirty="0">
                <a:solidFill>
                  <a:srgbClr val="585858"/>
                </a:solidFill>
              </a:rPr>
              <a:t>số</a:t>
            </a:r>
            <a:r>
              <a:rPr spc="-340" dirty="0">
                <a:solidFill>
                  <a:srgbClr val="585858"/>
                </a:solidFill>
              </a:rPr>
              <a:t> </a:t>
            </a:r>
            <a:r>
              <a:rPr spc="229" dirty="0">
                <a:solidFill>
                  <a:srgbClr val="585858"/>
                </a:solidFill>
              </a:rPr>
              <a:t>chẵn</a:t>
            </a:r>
            <a:r>
              <a:rPr spc="-335" dirty="0">
                <a:solidFill>
                  <a:srgbClr val="585858"/>
                </a:solidFill>
              </a:rPr>
              <a:t> </a:t>
            </a:r>
            <a:r>
              <a:rPr spc="-434" dirty="0">
                <a:solidFill>
                  <a:srgbClr val="585858"/>
                </a:solidFill>
              </a:rPr>
              <a:t>–</a:t>
            </a:r>
            <a:r>
              <a:rPr spc="-320" dirty="0">
                <a:solidFill>
                  <a:srgbClr val="585858"/>
                </a:solidFill>
              </a:rPr>
              <a:t> </a:t>
            </a:r>
            <a:r>
              <a:rPr spc="125" dirty="0">
                <a:solidFill>
                  <a:srgbClr val="585858"/>
                </a:solidFill>
              </a:rPr>
              <a:t>lẻ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2484" y="805942"/>
            <a:ext cx="5643245" cy="414147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800" spc="165" dirty="0">
                <a:solidFill>
                  <a:srgbClr val="168991"/>
                </a:solidFill>
                <a:latin typeface="Arial"/>
                <a:cs typeface="Arial"/>
              </a:rPr>
              <a:t>class</a:t>
            </a:r>
            <a:r>
              <a:rPr sz="1800" spc="48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-60" dirty="0">
                <a:solidFill>
                  <a:srgbClr val="168991"/>
                </a:solidFill>
                <a:latin typeface="Arial"/>
                <a:cs typeface="Arial"/>
              </a:rPr>
              <a:t>CheckNumber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80"/>
              </a:spcBef>
            </a:pPr>
            <a:r>
              <a:rPr sz="1800" spc="200" dirty="0">
                <a:solidFill>
                  <a:srgbClr val="168991"/>
                </a:solidFill>
                <a:latin typeface="Arial"/>
                <a:cs typeface="Arial"/>
              </a:rPr>
              <a:t>public </a:t>
            </a:r>
            <a:r>
              <a:rPr sz="1800" spc="285" dirty="0">
                <a:solidFill>
                  <a:srgbClr val="168991"/>
                </a:solidFill>
                <a:latin typeface="Arial"/>
                <a:cs typeface="Arial"/>
              </a:rPr>
              <a:t>static </a:t>
            </a:r>
            <a:r>
              <a:rPr sz="1800" spc="160" dirty="0">
                <a:solidFill>
                  <a:srgbClr val="168991"/>
                </a:solidFill>
                <a:latin typeface="Arial"/>
                <a:cs typeface="Arial"/>
              </a:rPr>
              <a:t>void </a:t>
            </a:r>
            <a:r>
              <a:rPr sz="1800" spc="145" dirty="0">
                <a:solidFill>
                  <a:srgbClr val="168991"/>
                </a:solidFill>
                <a:latin typeface="Arial"/>
                <a:cs typeface="Arial"/>
              </a:rPr>
              <a:t>main(String</a:t>
            </a:r>
            <a:r>
              <a:rPr sz="1800" spc="-10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254" dirty="0">
                <a:solidFill>
                  <a:srgbClr val="168991"/>
                </a:solidFill>
                <a:latin typeface="Arial"/>
                <a:cs typeface="Arial"/>
              </a:rPr>
              <a:t>args[])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85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790"/>
              </a:spcBef>
            </a:pPr>
            <a:r>
              <a:rPr sz="1800" spc="350" dirty="0">
                <a:solidFill>
                  <a:srgbClr val="168991"/>
                </a:solidFill>
                <a:latin typeface="Arial"/>
                <a:cs typeface="Arial"/>
              </a:rPr>
              <a:t>int </a:t>
            </a:r>
            <a:r>
              <a:rPr sz="1800" spc="-180" dirty="0">
                <a:solidFill>
                  <a:srgbClr val="168991"/>
                </a:solidFill>
                <a:latin typeface="Arial"/>
                <a:cs typeface="Arial"/>
              </a:rPr>
              <a:t>num</a:t>
            </a:r>
            <a:r>
              <a:rPr sz="1800" spc="-3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168991"/>
                </a:solidFill>
                <a:latin typeface="Arial"/>
                <a:cs typeface="Arial"/>
              </a:rPr>
              <a:t>=10;</a:t>
            </a:r>
            <a:endParaRPr sz="180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780"/>
              </a:spcBef>
            </a:pPr>
            <a:r>
              <a:rPr sz="1800" spc="535" dirty="0">
                <a:solidFill>
                  <a:srgbClr val="168991"/>
                </a:solidFill>
                <a:latin typeface="Arial"/>
                <a:cs typeface="Arial"/>
              </a:rPr>
              <a:t>if </a:t>
            </a:r>
            <a:r>
              <a:rPr sz="1800" spc="-40" dirty="0">
                <a:solidFill>
                  <a:srgbClr val="168991"/>
                </a:solidFill>
                <a:latin typeface="Arial"/>
                <a:cs typeface="Arial"/>
              </a:rPr>
              <a:t>(num </a:t>
            </a:r>
            <a:r>
              <a:rPr sz="1800" spc="-315" dirty="0">
                <a:solidFill>
                  <a:srgbClr val="168991"/>
                </a:solidFill>
                <a:latin typeface="Arial"/>
                <a:cs typeface="Arial"/>
              </a:rPr>
              <a:t>%2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==</a:t>
            </a:r>
            <a:r>
              <a:rPr sz="1800" spc="9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185" dirty="0">
                <a:solidFill>
                  <a:srgbClr val="168991"/>
                </a:solidFill>
                <a:latin typeface="Arial"/>
                <a:cs typeface="Arial"/>
              </a:rPr>
              <a:t>0)</a:t>
            </a:r>
            <a:endParaRPr sz="1800">
              <a:latin typeface="Arial"/>
              <a:cs typeface="Arial"/>
            </a:endParaRPr>
          </a:p>
          <a:p>
            <a:pPr marL="741045">
              <a:lnSpc>
                <a:spcPct val="100000"/>
              </a:lnSpc>
              <a:spcBef>
                <a:spcPts val="785"/>
              </a:spcBef>
            </a:pPr>
            <a:r>
              <a:rPr sz="1800" spc="185" dirty="0">
                <a:solidFill>
                  <a:srgbClr val="168991"/>
                </a:solidFill>
                <a:latin typeface="Arial"/>
                <a:cs typeface="Arial"/>
              </a:rPr>
              <a:t>System.out.println </a:t>
            </a:r>
            <a:r>
              <a:rPr sz="1800" spc="-45" dirty="0">
                <a:solidFill>
                  <a:srgbClr val="168991"/>
                </a:solidFill>
                <a:latin typeface="Arial"/>
                <a:cs typeface="Arial"/>
              </a:rPr>
              <a:t>(num+ </a:t>
            </a:r>
            <a:r>
              <a:rPr sz="1800" spc="315" dirty="0">
                <a:solidFill>
                  <a:srgbClr val="168991"/>
                </a:solidFill>
                <a:latin typeface="Arial"/>
                <a:cs typeface="Arial"/>
              </a:rPr>
              <a:t>“la </a:t>
            </a:r>
            <a:r>
              <a:rPr sz="1800" spc="35" dirty="0">
                <a:solidFill>
                  <a:srgbClr val="168991"/>
                </a:solidFill>
                <a:latin typeface="Arial"/>
                <a:cs typeface="Arial"/>
              </a:rPr>
              <a:t>so</a:t>
            </a:r>
            <a:r>
              <a:rPr sz="1800" spc="28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185" dirty="0">
                <a:solidFill>
                  <a:srgbClr val="168991"/>
                </a:solidFill>
                <a:latin typeface="Arial"/>
                <a:cs typeface="Arial"/>
              </a:rPr>
              <a:t>chan”);</a:t>
            </a:r>
            <a:endParaRPr sz="1800">
              <a:latin typeface="Arial"/>
              <a:cs typeface="Arial"/>
            </a:endParaRPr>
          </a:p>
          <a:p>
            <a:pPr marL="490855">
              <a:lnSpc>
                <a:spcPct val="100000"/>
              </a:lnSpc>
              <a:spcBef>
                <a:spcPts val="790"/>
              </a:spcBef>
            </a:pPr>
            <a:r>
              <a:rPr sz="1800" spc="160" dirty="0">
                <a:solidFill>
                  <a:srgbClr val="168991"/>
                </a:solidFill>
                <a:latin typeface="Arial"/>
                <a:cs typeface="Arial"/>
              </a:rPr>
              <a:t>else</a:t>
            </a:r>
            <a:endParaRPr sz="1800">
              <a:latin typeface="Arial"/>
              <a:cs typeface="Arial"/>
            </a:endParaRPr>
          </a:p>
          <a:p>
            <a:pPr marL="741045">
              <a:lnSpc>
                <a:spcPct val="100000"/>
              </a:lnSpc>
              <a:spcBef>
                <a:spcPts val="780"/>
              </a:spcBef>
            </a:pPr>
            <a:r>
              <a:rPr sz="1800" spc="185" dirty="0">
                <a:solidFill>
                  <a:srgbClr val="168991"/>
                </a:solidFill>
                <a:latin typeface="Arial"/>
                <a:cs typeface="Arial"/>
              </a:rPr>
              <a:t>System.out.println </a:t>
            </a:r>
            <a:r>
              <a:rPr sz="1800" spc="-40" dirty="0">
                <a:solidFill>
                  <a:srgbClr val="168991"/>
                </a:solidFill>
                <a:latin typeface="Arial"/>
                <a:cs typeface="Arial"/>
              </a:rPr>
              <a:t>(num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+ </a:t>
            </a:r>
            <a:r>
              <a:rPr sz="1800" spc="320" dirty="0">
                <a:solidFill>
                  <a:srgbClr val="168991"/>
                </a:solidFill>
                <a:latin typeface="Arial"/>
                <a:cs typeface="Arial"/>
              </a:rPr>
              <a:t>“la </a:t>
            </a:r>
            <a:r>
              <a:rPr sz="1800" spc="35" dirty="0">
                <a:solidFill>
                  <a:srgbClr val="168991"/>
                </a:solidFill>
                <a:latin typeface="Arial"/>
                <a:cs typeface="Arial"/>
              </a:rPr>
              <a:t>so</a:t>
            </a:r>
            <a:r>
              <a:rPr sz="1800" spc="365" dirty="0">
                <a:solidFill>
                  <a:srgbClr val="168991"/>
                </a:solidFill>
                <a:latin typeface="Arial"/>
                <a:cs typeface="Arial"/>
              </a:rPr>
              <a:t> le”);</a:t>
            </a:r>
            <a:endParaRPr sz="1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80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38373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Lệnh </a:t>
            </a:r>
            <a:r>
              <a:rPr spc="55" dirty="0"/>
              <a:t>switch</a:t>
            </a:r>
            <a:r>
              <a:rPr spc="-740" dirty="0"/>
              <a:t> </a:t>
            </a:r>
            <a:r>
              <a:rPr spc="-395" dirty="0"/>
              <a:t>- </a:t>
            </a:r>
            <a:r>
              <a:rPr spc="16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17954"/>
            <a:ext cx="3950335" cy="27317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6385" marR="131445" indent="-274320">
              <a:lnSpc>
                <a:spcPts val="2590"/>
              </a:lnSpc>
              <a:spcBef>
                <a:spcPts val="43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Kiểm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tra 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biến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đơn</a:t>
            </a: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với 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nhiều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khác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nhau </a:t>
            </a: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và 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thực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hiện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trường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hợp  tương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ứng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ts val="2280"/>
              </a:lnSpc>
              <a:spcBef>
                <a:spcPts val="74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break: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Thoát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khỏi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lệnh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switch-</a:t>
            </a:r>
            <a:endParaRPr sz="2000">
              <a:latin typeface="Arial"/>
              <a:cs typeface="Arial"/>
            </a:endParaRPr>
          </a:p>
          <a:p>
            <a:pPr marL="560705">
              <a:lnSpc>
                <a:spcPts val="2280"/>
              </a:lnSpc>
            </a:pPr>
            <a:r>
              <a:rPr sz="2000" spc="-100" dirty="0">
                <a:solidFill>
                  <a:srgbClr val="585858"/>
                </a:solidFill>
                <a:latin typeface="Arial"/>
                <a:cs typeface="Arial"/>
              </a:rPr>
              <a:t>case</a:t>
            </a:r>
            <a:endParaRPr sz="2000">
              <a:latin typeface="Arial"/>
              <a:cs typeface="Arial"/>
            </a:endParaRPr>
          </a:p>
          <a:p>
            <a:pPr marL="560705" marR="298450" lvl="1" indent="-228600">
              <a:lnSpc>
                <a:spcPts val="2160"/>
              </a:lnSpc>
              <a:spcBef>
                <a:spcPts val="103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default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kiểm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soát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 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nằm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ngoài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000" spc="65" dirty="0">
                <a:solidFill>
                  <a:srgbClr val="585858"/>
                </a:solidFill>
                <a:latin typeface="Arial"/>
                <a:cs typeface="Arial"/>
              </a:rPr>
              <a:t>trị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5" dirty="0">
                <a:solidFill>
                  <a:srgbClr val="585858"/>
                </a:solidFill>
                <a:latin typeface="Arial"/>
                <a:cs typeface="Arial"/>
              </a:rPr>
              <a:t>case: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67386" y="1777555"/>
            <a:ext cx="1414780" cy="3634104"/>
            <a:chOff x="6267386" y="1777555"/>
            <a:chExt cx="1414780" cy="3634104"/>
          </a:xfrm>
        </p:grpSpPr>
        <p:sp>
          <p:nvSpPr>
            <p:cNvPr id="5" name="object 5"/>
            <p:cNvSpPr/>
            <p:nvPr/>
          </p:nvSpPr>
          <p:spPr>
            <a:xfrm>
              <a:off x="6311836" y="1777555"/>
              <a:ext cx="73025" cy="793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02248" y="1841118"/>
              <a:ext cx="463550" cy="548005"/>
            </a:xfrm>
            <a:custGeom>
              <a:avLst/>
              <a:gdLst/>
              <a:ahLst/>
              <a:cxnLst/>
              <a:rect l="l" t="t" r="r" b="b"/>
              <a:pathLst>
                <a:path w="463550" h="548005">
                  <a:moveTo>
                    <a:pt x="92329" y="344043"/>
                  </a:moveTo>
                  <a:lnTo>
                    <a:pt x="92075" y="343154"/>
                  </a:lnTo>
                  <a:lnTo>
                    <a:pt x="91440" y="342646"/>
                  </a:lnTo>
                  <a:lnTo>
                    <a:pt x="90678" y="342265"/>
                  </a:lnTo>
                  <a:lnTo>
                    <a:pt x="89662" y="342519"/>
                  </a:lnTo>
                  <a:lnTo>
                    <a:pt x="89281" y="343281"/>
                  </a:lnTo>
                  <a:lnTo>
                    <a:pt x="47752" y="414477"/>
                  </a:lnTo>
                  <a:lnTo>
                    <a:pt x="47625" y="420243"/>
                  </a:lnTo>
                  <a:lnTo>
                    <a:pt x="47625" y="419481"/>
                  </a:lnTo>
                  <a:lnTo>
                    <a:pt x="47625" y="414693"/>
                  </a:lnTo>
                  <a:lnTo>
                    <a:pt x="47625" y="0"/>
                  </a:lnTo>
                  <a:lnTo>
                    <a:pt x="44577" y="0"/>
                  </a:lnTo>
                  <a:lnTo>
                    <a:pt x="44704" y="414693"/>
                  </a:lnTo>
                  <a:lnTo>
                    <a:pt x="46164" y="417195"/>
                  </a:lnTo>
                  <a:lnTo>
                    <a:pt x="44577" y="414477"/>
                  </a:lnTo>
                  <a:lnTo>
                    <a:pt x="2984" y="343154"/>
                  </a:lnTo>
                  <a:lnTo>
                    <a:pt x="2667" y="342519"/>
                  </a:lnTo>
                  <a:lnTo>
                    <a:pt x="1651" y="342265"/>
                  </a:lnTo>
                  <a:lnTo>
                    <a:pt x="889" y="342646"/>
                  </a:lnTo>
                  <a:lnTo>
                    <a:pt x="254" y="343154"/>
                  </a:lnTo>
                  <a:lnTo>
                    <a:pt x="0" y="344043"/>
                  </a:lnTo>
                  <a:lnTo>
                    <a:pt x="381" y="344805"/>
                  </a:lnTo>
                  <a:lnTo>
                    <a:pt x="46101" y="423291"/>
                  </a:lnTo>
                  <a:lnTo>
                    <a:pt x="47879" y="420243"/>
                  </a:lnTo>
                  <a:lnTo>
                    <a:pt x="91948" y="344805"/>
                  </a:lnTo>
                  <a:lnTo>
                    <a:pt x="92329" y="344043"/>
                  </a:lnTo>
                  <a:close/>
                </a:path>
                <a:path w="463550" h="548005">
                  <a:moveTo>
                    <a:pt x="463169" y="501650"/>
                  </a:moveTo>
                  <a:lnTo>
                    <a:pt x="460552" y="500126"/>
                  </a:lnTo>
                  <a:lnTo>
                    <a:pt x="384683" y="455930"/>
                  </a:lnTo>
                  <a:lnTo>
                    <a:pt x="383921" y="455422"/>
                  </a:lnTo>
                  <a:lnTo>
                    <a:pt x="383032" y="455676"/>
                  </a:lnTo>
                  <a:lnTo>
                    <a:pt x="382524" y="456438"/>
                  </a:lnTo>
                  <a:lnTo>
                    <a:pt x="382143" y="457200"/>
                  </a:lnTo>
                  <a:lnTo>
                    <a:pt x="382397" y="458089"/>
                  </a:lnTo>
                  <a:lnTo>
                    <a:pt x="383159" y="458470"/>
                  </a:lnTo>
                  <a:lnTo>
                    <a:pt x="454558" y="500126"/>
                  </a:lnTo>
                  <a:lnTo>
                    <a:pt x="120777" y="500126"/>
                  </a:lnTo>
                  <a:lnTo>
                    <a:pt x="120777" y="503174"/>
                  </a:lnTo>
                  <a:lnTo>
                    <a:pt x="454558" y="503174"/>
                  </a:lnTo>
                  <a:lnTo>
                    <a:pt x="383159" y="544830"/>
                  </a:lnTo>
                  <a:lnTo>
                    <a:pt x="382397" y="545211"/>
                  </a:lnTo>
                  <a:lnTo>
                    <a:pt x="382143" y="546100"/>
                  </a:lnTo>
                  <a:lnTo>
                    <a:pt x="382524" y="546862"/>
                  </a:lnTo>
                  <a:lnTo>
                    <a:pt x="383032" y="547624"/>
                  </a:lnTo>
                  <a:lnTo>
                    <a:pt x="383921" y="547878"/>
                  </a:lnTo>
                  <a:lnTo>
                    <a:pt x="384683" y="547370"/>
                  </a:lnTo>
                  <a:lnTo>
                    <a:pt x="460552" y="503174"/>
                  </a:lnTo>
                  <a:lnTo>
                    <a:pt x="463169" y="501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67386" y="2255456"/>
              <a:ext cx="161416" cy="1818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2247" y="2436367"/>
              <a:ext cx="92710" cy="596900"/>
            </a:xfrm>
            <a:custGeom>
              <a:avLst/>
              <a:gdLst/>
              <a:ahLst/>
              <a:cxnLst/>
              <a:rect l="l" t="t" r="r" b="b"/>
              <a:pathLst>
                <a:path w="92710" h="596900">
                  <a:moveTo>
                    <a:pt x="1650" y="515366"/>
                  </a:moveTo>
                  <a:lnTo>
                    <a:pt x="888" y="515747"/>
                  </a:lnTo>
                  <a:lnTo>
                    <a:pt x="253" y="516255"/>
                  </a:lnTo>
                  <a:lnTo>
                    <a:pt x="0" y="517144"/>
                  </a:lnTo>
                  <a:lnTo>
                    <a:pt x="380" y="517906"/>
                  </a:lnTo>
                  <a:lnTo>
                    <a:pt x="46100" y="596392"/>
                  </a:lnTo>
                  <a:lnTo>
                    <a:pt x="47881" y="593344"/>
                  </a:lnTo>
                  <a:lnTo>
                    <a:pt x="44576" y="593344"/>
                  </a:lnTo>
                  <a:lnTo>
                    <a:pt x="44576" y="587574"/>
                  </a:lnTo>
                  <a:lnTo>
                    <a:pt x="2984" y="516255"/>
                  </a:lnTo>
                  <a:lnTo>
                    <a:pt x="2666" y="515620"/>
                  </a:lnTo>
                  <a:lnTo>
                    <a:pt x="1650" y="515366"/>
                  </a:lnTo>
                  <a:close/>
                </a:path>
                <a:path w="92710" h="596900">
                  <a:moveTo>
                    <a:pt x="44576" y="587574"/>
                  </a:moveTo>
                  <a:lnTo>
                    <a:pt x="44576" y="593344"/>
                  </a:lnTo>
                  <a:lnTo>
                    <a:pt x="47625" y="593344"/>
                  </a:lnTo>
                  <a:lnTo>
                    <a:pt x="47625" y="592582"/>
                  </a:lnTo>
                  <a:lnTo>
                    <a:pt x="44830" y="592582"/>
                  </a:lnTo>
                  <a:lnTo>
                    <a:pt x="46164" y="590296"/>
                  </a:lnTo>
                  <a:lnTo>
                    <a:pt x="44576" y="587574"/>
                  </a:lnTo>
                  <a:close/>
                </a:path>
                <a:path w="92710" h="596900">
                  <a:moveTo>
                    <a:pt x="90677" y="515366"/>
                  </a:moveTo>
                  <a:lnTo>
                    <a:pt x="89662" y="515620"/>
                  </a:lnTo>
                  <a:lnTo>
                    <a:pt x="89280" y="516382"/>
                  </a:lnTo>
                  <a:lnTo>
                    <a:pt x="47751" y="587574"/>
                  </a:lnTo>
                  <a:lnTo>
                    <a:pt x="47625" y="593344"/>
                  </a:lnTo>
                  <a:lnTo>
                    <a:pt x="47881" y="593344"/>
                  </a:lnTo>
                  <a:lnTo>
                    <a:pt x="91948" y="517906"/>
                  </a:lnTo>
                  <a:lnTo>
                    <a:pt x="92328" y="517144"/>
                  </a:lnTo>
                  <a:lnTo>
                    <a:pt x="92075" y="516255"/>
                  </a:lnTo>
                  <a:lnTo>
                    <a:pt x="91439" y="515747"/>
                  </a:lnTo>
                  <a:lnTo>
                    <a:pt x="90677" y="515366"/>
                  </a:lnTo>
                  <a:close/>
                </a:path>
                <a:path w="92710" h="596900">
                  <a:moveTo>
                    <a:pt x="46164" y="590296"/>
                  </a:moveTo>
                  <a:lnTo>
                    <a:pt x="44830" y="592582"/>
                  </a:lnTo>
                  <a:lnTo>
                    <a:pt x="47498" y="592582"/>
                  </a:lnTo>
                  <a:lnTo>
                    <a:pt x="46164" y="590296"/>
                  </a:lnTo>
                  <a:close/>
                </a:path>
                <a:path w="92710" h="596900">
                  <a:moveTo>
                    <a:pt x="47625" y="587792"/>
                  </a:moveTo>
                  <a:lnTo>
                    <a:pt x="46164" y="590296"/>
                  </a:lnTo>
                  <a:lnTo>
                    <a:pt x="47498" y="592582"/>
                  </a:lnTo>
                  <a:lnTo>
                    <a:pt x="47625" y="587792"/>
                  </a:lnTo>
                  <a:close/>
                </a:path>
                <a:path w="92710" h="596900">
                  <a:moveTo>
                    <a:pt x="47625" y="0"/>
                  </a:moveTo>
                  <a:lnTo>
                    <a:pt x="44576" y="0"/>
                  </a:lnTo>
                  <a:lnTo>
                    <a:pt x="44703" y="587792"/>
                  </a:lnTo>
                  <a:lnTo>
                    <a:pt x="46164" y="590296"/>
                  </a:lnTo>
                  <a:lnTo>
                    <a:pt x="47625" y="587792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7386" y="3031680"/>
              <a:ext cx="161416" cy="180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5924" y="2260218"/>
              <a:ext cx="914400" cy="382905"/>
            </a:xfrm>
            <a:custGeom>
              <a:avLst/>
              <a:gdLst/>
              <a:ahLst/>
              <a:cxnLst/>
              <a:rect l="l" t="t" r="r" b="b"/>
              <a:pathLst>
                <a:path w="914400" h="382905">
                  <a:moveTo>
                    <a:pt x="850646" y="0"/>
                  </a:moveTo>
                  <a:lnTo>
                    <a:pt x="63753" y="0"/>
                  </a:lnTo>
                  <a:lnTo>
                    <a:pt x="38951" y="5014"/>
                  </a:lnTo>
                  <a:lnTo>
                    <a:pt x="18684" y="18684"/>
                  </a:lnTo>
                  <a:lnTo>
                    <a:pt x="5014" y="38951"/>
                  </a:lnTo>
                  <a:lnTo>
                    <a:pt x="0" y="63753"/>
                  </a:lnTo>
                  <a:lnTo>
                    <a:pt x="0" y="318769"/>
                  </a:lnTo>
                  <a:lnTo>
                    <a:pt x="5014" y="343626"/>
                  </a:lnTo>
                  <a:lnTo>
                    <a:pt x="18684" y="363886"/>
                  </a:lnTo>
                  <a:lnTo>
                    <a:pt x="38951" y="377527"/>
                  </a:lnTo>
                  <a:lnTo>
                    <a:pt x="63753" y="382523"/>
                  </a:lnTo>
                  <a:lnTo>
                    <a:pt x="850646" y="382523"/>
                  </a:lnTo>
                  <a:lnTo>
                    <a:pt x="875448" y="377527"/>
                  </a:lnTo>
                  <a:lnTo>
                    <a:pt x="895715" y="363886"/>
                  </a:lnTo>
                  <a:lnTo>
                    <a:pt x="909385" y="343626"/>
                  </a:lnTo>
                  <a:lnTo>
                    <a:pt x="914400" y="318769"/>
                  </a:lnTo>
                  <a:lnTo>
                    <a:pt x="914400" y="63753"/>
                  </a:lnTo>
                  <a:lnTo>
                    <a:pt x="909385" y="38951"/>
                  </a:lnTo>
                  <a:lnTo>
                    <a:pt x="895715" y="18684"/>
                  </a:lnTo>
                  <a:lnTo>
                    <a:pt x="875448" y="5014"/>
                  </a:lnTo>
                  <a:lnTo>
                    <a:pt x="850646" y="0"/>
                  </a:lnTo>
                  <a:close/>
                </a:path>
              </a:pathLst>
            </a:custGeom>
            <a:solidFill>
              <a:srgbClr val="4DB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5924" y="2260218"/>
              <a:ext cx="914400" cy="382905"/>
            </a:xfrm>
            <a:custGeom>
              <a:avLst/>
              <a:gdLst/>
              <a:ahLst/>
              <a:cxnLst/>
              <a:rect l="l" t="t" r="r" b="b"/>
              <a:pathLst>
                <a:path w="914400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850646" y="0"/>
                  </a:lnTo>
                  <a:lnTo>
                    <a:pt x="875448" y="5014"/>
                  </a:lnTo>
                  <a:lnTo>
                    <a:pt x="895715" y="18684"/>
                  </a:lnTo>
                  <a:lnTo>
                    <a:pt x="909385" y="38951"/>
                  </a:lnTo>
                  <a:lnTo>
                    <a:pt x="914400" y="63753"/>
                  </a:lnTo>
                  <a:lnTo>
                    <a:pt x="914400" y="318769"/>
                  </a:lnTo>
                  <a:lnTo>
                    <a:pt x="909385" y="343626"/>
                  </a:lnTo>
                  <a:lnTo>
                    <a:pt x="895715" y="363886"/>
                  </a:lnTo>
                  <a:lnTo>
                    <a:pt x="875448" y="377527"/>
                  </a:lnTo>
                  <a:lnTo>
                    <a:pt x="850646" y="382523"/>
                  </a:lnTo>
                  <a:lnTo>
                    <a:pt x="63753" y="382523"/>
                  </a:lnTo>
                  <a:lnTo>
                    <a:pt x="38951" y="377527"/>
                  </a:lnTo>
                  <a:lnTo>
                    <a:pt x="18684" y="363886"/>
                  </a:lnTo>
                  <a:lnTo>
                    <a:pt x="5014" y="343626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3175">
              <a:solidFill>
                <a:srgbClr val="4DB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65924" y="2260218"/>
              <a:ext cx="914400" cy="382905"/>
            </a:xfrm>
            <a:custGeom>
              <a:avLst/>
              <a:gdLst/>
              <a:ahLst/>
              <a:cxnLst/>
              <a:rect l="l" t="t" r="r" b="b"/>
              <a:pathLst>
                <a:path w="914400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850646" y="0"/>
                  </a:lnTo>
                  <a:lnTo>
                    <a:pt x="875448" y="5014"/>
                  </a:lnTo>
                  <a:lnTo>
                    <a:pt x="895715" y="18684"/>
                  </a:lnTo>
                  <a:lnTo>
                    <a:pt x="909385" y="38951"/>
                  </a:lnTo>
                  <a:lnTo>
                    <a:pt x="914400" y="63753"/>
                  </a:lnTo>
                  <a:lnTo>
                    <a:pt x="914400" y="318769"/>
                  </a:lnTo>
                  <a:lnTo>
                    <a:pt x="909385" y="343626"/>
                  </a:lnTo>
                  <a:lnTo>
                    <a:pt x="895715" y="363886"/>
                  </a:lnTo>
                  <a:lnTo>
                    <a:pt x="875448" y="377527"/>
                  </a:lnTo>
                  <a:lnTo>
                    <a:pt x="850646" y="382523"/>
                  </a:lnTo>
                  <a:lnTo>
                    <a:pt x="63753" y="382523"/>
                  </a:lnTo>
                  <a:lnTo>
                    <a:pt x="38951" y="377527"/>
                  </a:lnTo>
                  <a:lnTo>
                    <a:pt x="18684" y="363886"/>
                  </a:lnTo>
                  <a:lnTo>
                    <a:pt x="5014" y="343626"/>
                  </a:lnTo>
                  <a:lnTo>
                    <a:pt x="0" y="318769"/>
                  </a:lnTo>
                  <a:lnTo>
                    <a:pt x="0" y="637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4754" y="5281929"/>
              <a:ext cx="118491" cy="1295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36993" y="2255901"/>
            <a:ext cx="563245" cy="330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5244">
              <a:lnSpc>
                <a:spcPts val="1195"/>
              </a:lnSpc>
              <a:spcBef>
                <a:spcPts val="105"/>
              </a:spcBef>
            </a:pPr>
            <a:r>
              <a:rPr sz="1100" spc="-5" dirty="0">
                <a:latin typeface="BPG Courier S GPL&amp;GNU"/>
                <a:cs typeface="BPG Courier S GPL&amp;GNU"/>
              </a:rPr>
              <a:t>case</a:t>
            </a:r>
            <a:r>
              <a:rPr sz="1100" spc="-395" dirty="0">
                <a:latin typeface="BPG Courier S GPL&amp;GNU"/>
                <a:cs typeface="BPG Courier S GPL&amp;GNU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195"/>
              </a:lnSpc>
            </a:pPr>
            <a:r>
              <a:rPr sz="1100" spc="-5" dirty="0">
                <a:latin typeface="Arial"/>
                <a:cs typeface="Arial"/>
              </a:rPr>
              <a:t>action(s)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78673" y="2260219"/>
            <a:ext cx="868680" cy="163830"/>
            <a:chOff x="7678673" y="2260219"/>
            <a:chExt cx="868680" cy="163830"/>
          </a:xfrm>
        </p:grpSpPr>
        <p:sp>
          <p:nvSpPr>
            <p:cNvPr id="16" name="object 16"/>
            <p:cNvSpPr/>
            <p:nvPr/>
          </p:nvSpPr>
          <p:spPr>
            <a:xfrm>
              <a:off x="7850123" y="2260219"/>
              <a:ext cx="697230" cy="163830"/>
            </a:xfrm>
            <a:custGeom>
              <a:avLst/>
              <a:gdLst/>
              <a:ahLst/>
              <a:cxnLst/>
              <a:rect l="l" t="t" r="r" b="b"/>
              <a:pathLst>
                <a:path w="697229" h="163830">
                  <a:moveTo>
                    <a:pt x="669671" y="0"/>
                  </a:moveTo>
                  <a:lnTo>
                    <a:pt x="27304" y="0"/>
                  </a:lnTo>
                  <a:lnTo>
                    <a:pt x="16716" y="2141"/>
                  </a:lnTo>
                  <a:lnTo>
                    <a:pt x="8032" y="7985"/>
                  </a:lnTo>
                  <a:lnTo>
                    <a:pt x="2158" y="16662"/>
                  </a:lnTo>
                  <a:lnTo>
                    <a:pt x="0" y="27304"/>
                  </a:lnTo>
                  <a:lnTo>
                    <a:pt x="0" y="136270"/>
                  </a:lnTo>
                  <a:lnTo>
                    <a:pt x="2158" y="146839"/>
                  </a:lnTo>
                  <a:lnTo>
                    <a:pt x="8032" y="155479"/>
                  </a:lnTo>
                  <a:lnTo>
                    <a:pt x="16716" y="161309"/>
                  </a:lnTo>
                  <a:lnTo>
                    <a:pt x="27304" y="163448"/>
                  </a:lnTo>
                  <a:lnTo>
                    <a:pt x="669671" y="163448"/>
                  </a:lnTo>
                  <a:lnTo>
                    <a:pt x="680313" y="161309"/>
                  </a:lnTo>
                  <a:lnTo>
                    <a:pt x="688990" y="155479"/>
                  </a:lnTo>
                  <a:lnTo>
                    <a:pt x="694834" y="146839"/>
                  </a:lnTo>
                  <a:lnTo>
                    <a:pt x="696976" y="136270"/>
                  </a:lnTo>
                  <a:lnTo>
                    <a:pt x="696976" y="27304"/>
                  </a:lnTo>
                  <a:lnTo>
                    <a:pt x="694834" y="16662"/>
                  </a:lnTo>
                  <a:lnTo>
                    <a:pt x="688990" y="7985"/>
                  </a:lnTo>
                  <a:lnTo>
                    <a:pt x="680313" y="2141"/>
                  </a:lnTo>
                  <a:lnTo>
                    <a:pt x="669671" y="0"/>
                  </a:lnTo>
                  <a:close/>
                </a:path>
              </a:pathLst>
            </a:custGeom>
            <a:solidFill>
              <a:srgbClr val="4DB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78673" y="2296541"/>
              <a:ext cx="175768" cy="924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64729" y="2248026"/>
            <a:ext cx="6680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u="sng" dirty="0">
                <a:uFill>
                  <a:solidFill>
                    <a:srgbClr val="4DB3E6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sz="1100" u="sng" spc="-450" dirty="0">
                <a:uFill>
                  <a:solidFill>
                    <a:srgbClr val="4DB3E6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BPG Courier S GPL&amp;GNU"/>
                <a:cs typeface="BPG Courier S GPL&amp;GNU"/>
              </a:rPr>
              <a:t>brea</a:t>
            </a:r>
            <a:r>
              <a:rPr sz="1100" spc="-10" dirty="0">
                <a:latin typeface="BPG Courier S GPL&amp;GNU"/>
                <a:cs typeface="BPG Courier S GPL&amp;GNU"/>
              </a:rPr>
              <a:t>k</a:t>
            </a:r>
            <a:r>
              <a:rPr sz="1100" spc="204" dirty="0">
                <a:latin typeface="BPG Courier S GPL&amp;GNU"/>
                <a:cs typeface="BPG Courier S GPL&amp;GNU"/>
              </a:rPr>
              <a:t> </a:t>
            </a:r>
            <a:endParaRPr sz="1100">
              <a:latin typeface="BPG Courier S GPL&amp;GNU"/>
              <a:cs typeface="BPG Courier S GPL&amp;GNU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67653" y="3952494"/>
            <a:ext cx="974090" cy="1130300"/>
            <a:chOff x="5867653" y="3952494"/>
            <a:chExt cx="974090" cy="1130300"/>
          </a:xfrm>
        </p:grpSpPr>
        <p:sp>
          <p:nvSpPr>
            <p:cNvPr id="20" name="object 20"/>
            <p:cNvSpPr/>
            <p:nvPr/>
          </p:nvSpPr>
          <p:spPr>
            <a:xfrm>
              <a:off x="6306946" y="3952494"/>
              <a:ext cx="92710" cy="404495"/>
            </a:xfrm>
            <a:custGeom>
              <a:avLst/>
              <a:gdLst/>
              <a:ahLst/>
              <a:cxnLst/>
              <a:rect l="l" t="t" r="r" b="b"/>
              <a:pathLst>
                <a:path w="92710" h="404495">
                  <a:moveTo>
                    <a:pt x="1777" y="323214"/>
                  </a:moveTo>
                  <a:lnTo>
                    <a:pt x="1015" y="323595"/>
                  </a:lnTo>
                  <a:lnTo>
                    <a:pt x="253" y="324103"/>
                  </a:lnTo>
                  <a:lnTo>
                    <a:pt x="0" y="324992"/>
                  </a:lnTo>
                  <a:lnTo>
                    <a:pt x="507" y="325754"/>
                  </a:lnTo>
                  <a:lnTo>
                    <a:pt x="46227" y="404240"/>
                  </a:lnTo>
                  <a:lnTo>
                    <a:pt x="48003" y="401192"/>
                  </a:lnTo>
                  <a:lnTo>
                    <a:pt x="44703" y="401192"/>
                  </a:lnTo>
                  <a:lnTo>
                    <a:pt x="44703" y="395641"/>
                  </a:lnTo>
                  <a:lnTo>
                    <a:pt x="2984" y="324103"/>
                  </a:lnTo>
                  <a:lnTo>
                    <a:pt x="2666" y="323468"/>
                  </a:lnTo>
                  <a:lnTo>
                    <a:pt x="1777" y="323214"/>
                  </a:lnTo>
                  <a:close/>
                </a:path>
                <a:path w="92710" h="404495">
                  <a:moveTo>
                    <a:pt x="44703" y="395641"/>
                  </a:moveTo>
                  <a:lnTo>
                    <a:pt x="44703" y="401192"/>
                  </a:lnTo>
                  <a:lnTo>
                    <a:pt x="47751" y="401192"/>
                  </a:lnTo>
                  <a:lnTo>
                    <a:pt x="47751" y="400430"/>
                  </a:lnTo>
                  <a:lnTo>
                    <a:pt x="44957" y="400430"/>
                  </a:lnTo>
                  <a:lnTo>
                    <a:pt x="46227" y="398253"/>
                  </a:lnTo>
                  <a:lnTo>
                    <a:pt x="44703" y="395641"/>
                  </a:lnTo>
                  <a:close/>
                </a:path>
                <a:path w="92710" h="404495">
                  <a:moveTo>
                    <a:pt x="90677" y="323214"/>
                  </a:moveTo>
                  <a:lnTo>
                    <a:pt x="89788" y="323468"/>
                  </a:lnTo>
                  <a:lnTo>
                    <a:pt x="89407" y="324230"/>
                  </a:lnTo>
                  <a:lnTo>
                    <a:pt x="47751" y="395641"/>
                  </a:lnTo>
                  <a:lnTo>
                    <a:pt x="47751" y="401192"/>
                  </a:lnTo>
                  <a:lnTo>
                    <a:pt x="48003" y="401192"/>
                  </a:lnTo>
                  <a:lnTo>
                    <a:pt x="91948" y="325754"/>
                  </a:lnTo>
                  <a:lnTo>
                    <a:pt x="92455" y="324992"/>
                  </a:lnTo>
                  <a:lnTo>
                    <a:pt x="92201" y="324103"/>
                  </a:lnTo>
                  <a:lnTo>
                    <a:pt x="91439" y="323595"/>
                  </a:lnTo>
                  <a:lnTo>
                    <a:pt x="90677" y="323214"/>
                  </a:lnTo>
                  <a:close/>
                </a:path>
                <a:path w="92710" h="404495">
                  <a:moveTo>
                    <a:pt x="46227" y="398253"/>
                  </a:moveTo>
                  <a:lnTo>
                    <a:pt x="44957" y="400430"/>
                  </a:lnTo>
                  <a:lnTo>
                    <a:pt x="47498" y="400430"/>
                  </a:lnTo>
                  <a:lnTo>
                    <a:pt x="46227" y="398253"/>
                  </a:lnTo>
                  <a:close/>
                </a:path>
                <a:path w="92710" h="404495">
                  <a:moveTo>
                    <a:pt x="47751" y="395641"/>
                  </a:moveTo>
                  <a:lnTo>
                    <a:pt x="46227" y="398253"/>
                  </a:lnTo>
                  <a:lnTo>
                    <a:pt x="47498" y="400430"/>
                  </a:lnTo>
                  <a:lnTo>
                    <a:pt x="47751" y="400430"/>
                  </a:lnTo>
                  <a:lnTo>
                    <a:pt x="47751" y="395641"/>
                  </a:lnTo>
                  <a:close/>
                </a:path>
                <a:path w="92710" h="404495">
                  <a:moveTo>
                    <a:pt x="47751" y="0"/>
                  </a:moveTo>
                  <a:lnTo>
                    <a:pt x="44703" y="0"/>
                  </a:lnTo>
                  <a:lnTo>
                    <a:pt x="44703" y="395641"/>
                  </a:lnTo>
                  <a:lnTo>
                    <a:pt x="46227" y="398253"/>
                  </a:lnTo>
                  <a:lnTo>
                    <a:pt x="47751" y="395641"/>
                  </a:lnTo>
                  <a:lnTo>
                    <a:pt x="477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72212" y="4349305"/>
              <a:ext cx="162940" cy="3916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8923" y="4741418"/>
              <a:ext cx="971550" cy="339725"/>
            </a:xfrm>
            <a:custGeom>
              <a:avLst/>
              <a:gdLst/>
              <a:ahLst/>
              <a:cxnLst/>
              <a:rect l="l" t="t" r="r" b="b"/>
              <a:pathLst>
                <a:path w="971550" h="339725">
                  <a:moveTo>
                    <a:pt x="915034" y="0"/>
                  </a:moveTo>
                  <a:lnTo>
                    <a:pt x="56641" y="0"/>
                  </a:lnTo>
                  <a:lnTo>
                    <a:pt x="34611" y="4456"/>
                  </a:lnTo>
                  <a:lnTo>
                    <a:pt x="16605" y="16605"/>
                  </a:lnTo>
                  <a:lnTo>
                    <a:pt x="4456" y="34611"/>
                  </a:lnTo>
                  <a:lnTo>
                    <a:pt x="0" y="56641"/>
                  </a:lnTo>
                  <a:lnTo>
                    <a:pt x="0" y="283209"/>
                  </a:lnTo>
                  <a:lnTo>
                    <a:pt x="4456" y="305220"/>
                  </a:lnTo>
                  <a:lnTo>
                    <a:pt x="16605" y="323183"/>
                  </a:lnTo>
                  <a:lnTo>
                    <a:pt x="34611" y="335287"/>
                  </a:lnTo>
                  <a:lnTo>
                    <a:pt x="56641" y="339724"/>
                  </a:lnTo>
                  <a:lnTo>
                    <a:pt x="915034" y="339724"/>
                  </a:lnTo>
                  <a:lnTo>
                    <a:pt x="937045" y="335287"/>
                  </a:lnTo>
                  <a:lnTo>
                    <a:pt x="955008" y="323183"/>
                  </a:lnTo>
                  <a:lnTo>
                    <a:pt x="967112" y="305220"/>
                  </a:lnTo>
                  <a:lnTo>
                    <a:pt x="971550" y="283209"/>
                  </a:lnTo>
                  <a:lnTo>
                    <a:pt x="971550" y="56641"/>
                  </a:lnTo>
                  <a:lnTo>
                    <a:pt x="967112" y="34611"/>
                  </a:lnTo>
                  <a:lnTo>
                    <a:pt x="955008" y="16605"/>
                  </a:lnTo>
                  <a:lnTo>
                    <a:pt x="937045" y="4456"/>
                  </a:lnTo>
                  <a:lnTo>
                    <a:pt x="915034" y="0"/>
                  </a:lnTo>
                  <a:close/>
                </a:path>
              </a:pathLst>
            </a:custGeom>
            <a:solidFill>
              <a:srgbClr val="4DB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8923" y="4741418"/>
              <a:ext cx="971550" cy="339725"/>
            </a:xfrm>
            <a:custGeom>
              <a:avLst/>
              <a:gdLst/>
              <a:ahLst/>
              <a:cxnLst/>
              <a:rect l="l" t="t" r="r" b="b"/>
              <a:pathLst>
                <a:path w="971550" h="339725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1" y="0"/>
                  </a:lnTo>
                  <a:lnTo>
                    <a:pt x="915034" y="0"/>
                  </a:lnTo>
                  <a:lnTo>
                    <a:pt x="937045" y="4456"/>
                  </a:lnTo>
                  <a:lnTo>
                    <a:pt x="955008" y="16605"/>
                  </a:lnTo>
                  <a:lnTo>
                    <a:pt x="967112" y="34611"/>
                  </a:lnTo>
                  <a:lnTo>
                    <a:pt x="971550" y="56641"/>
                  </a:lnTo>
                  <a:lnTo>
                    <a:pt x="971550" y="283209"/>
                  </a:lnTo>
                  <a:lnTo>
                    <a:pt x="967112" y="305220"/>
                  </a:lnTo>
                  <a:lnTo>
                    <a:pt x="955008" y="323183"/>
                  </a:lnTo>
                  <a:lnTo>
                    <a:pt x="937045" y="335287"/>
                  </a:lnTo>
                  <a:lnTo>
                    <a:pt x="915034" y="339724"/>
                  </a:lnTo>
                  <a:lnTo>
                    <a:pt x="56641" y="339724"/>
                  </a:lnTo>
                  <a:lnTo>
                    <a:pt x="34611" y="335287"/>
                  </a:lnTo>
                  <a:lnTo>
                    <a:pt x="16605" y="323183"/>
                  </a:lnTo>
                  <a:lnTo>
                    <a:pt x="4456" y="305220"/>
                  </a:lnTo>
                  <a:lnTo>
                    <a:pt x="0" y="283209"/>
                  </a:lnTo>
                  <a:lnTo>
                    <a:pt x="0" y="56641"/>
                  </a:lnTo>
                  <a:close/>
                </a:path>
              </a:pathLst>
            </a:custGeom>
            <a:ln w="3175">
              <a:solidFill>
                <a:srgbClr val="4DB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8923" y="4741418"/>
              <a:ext cx="971550" cy="339725"/>
            </a:xfrm>
            <a:custGeom>
              <a:avLst/>
              <a:gdLst/>
              <a:ahLst/>
              <a:cxnLst/>
              <a:rect l="l" t="t" r="r" b="b"/>
              <a:pathLst>
                <a:path w="971550" h="339725">
                  <a:moveTo>
                    <a:pt x="0" y="56641"/>
                  </a:moveTo>
                  <a:lnTo>
                    <a:pt x="4456" y="34611"/>
                  </a:lnTo>
                  <a:lnTo>
                    <a:pt x="16605" y="16605"/>
                  </a:lnTo>
                  <a:lnTo>
                    <a:pt x="34611" y="4456"/>
                  </a:lnTo>
                  <a:lnTo>
                    <a:pt x="56641" y="0"/>
                  </a:lnTo>
                  <a:lnTo>
                    <a:pt x="915034" y="0"/>
                  </a:lnTo>
                  <a:lnTo>
                    <a:pt x="937045" y="4456"/>
                  </a:lnTo>
                  <a:lnTo>
                    <a:pt x="955008" y="16605"/>
                  </a:lnTo>
                  <a:lnTo>
                    <a:pt x="967112" y="34611"/>
                  </a:lnTo>
                  <a:lnTo>
                    <a:pt x="971550" y="56641"/>
                  </a:lnTo>
                  <a:lnTo>
                    <a:pt x="971550" y="283209"/>
                  </a:lnTo>
                  <a:lnTo>
                    <a:pt x="967112" y="305220"/>
                  </a:lnTo>
                  <a:lnTo>
                    <a:pt x="955008" y="323183"/>
                  </a:lnTo>
                  <a:lnTo>
                    <a:pt x="937045" y="335287"/>
                  </a:lnTo>
                  <a:lnTo>
                    <a:pt x="915034" y="339724"/>
                  </a:lnTo>
                  <a:lnTo>
                    <a:pt x="56641" y="339724"/>
                  </a:lnTo>
                  <a:lnTo>
                    <a:pt x="34611" y="335287"/>
                  </a:lnTo>
                  <a:lnTo>
                    <a:pt x="16605" y="323183"/>
                  </a:lnTo>
                  <a:lnTo>
                    <a:pt x="4456" y="305220"/>
                  </a:lnTo>
                  <a:lnTo>
                    <a:pt x="0" y="283209"/>
                  </a:lnTo>
                  <a:lnTo>
                    <a:pt x="0" y="5664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37834" y="4737861"/>
            <a:ext cx="612140" cy="32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95"/>
              </a:lnSpc>
              <a:spcBef>
                <a:spcPts val="100"/>
              </a:spcBef>
            </a:pPr>
            <a:r>
              <a:rPr sz="1100" spc="-10" dirty="0">
                <a:latin typeface="BPG Courier S GPL&amp;GNU"/>
                <a:cs typeface="BPG Courier S GPL&amp;GNU"/>
              </a:rPr>
              <a:t>default</a:t>
            </a:r>
            <a:endParaRPr sz="1100">
              <a:latin typeface="BPG Courier S GPL&amp;GNU"/>
              <a:cs typeface="BPG Courier S GPL&amp;GNU"/>
            </a:endParaRPr>
          </a:p>
          <a:p>
            <a:pPr marL="36830">
              <a:lnSpc>
                <a:spcPts val="1195"/>
              </a:lnSpc>
            </a:pPr>
            <a:r>
              <a:rPr sz="1100" dirty="0">
                <a:latin typeface="Arial"/>
                <a:cs typeface="Arial"/>
              </a:rPr>
              <a:t>action(s)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06946" y="3041523"/>
            <a:ext cx="2560955" cy="2362835"/>
            <a:chOff x="6306946" y="3041523"/>
            <a:chExt cx="2560955" cy="2362835"/>
          </a:xfrm>
        </p:grpSpPr>
        <p:sp>
          <p:nvSpPr>
            <p:cNvPr id="27" name="object 27"/>
            <p:cNvSpPr/>
            <p:nvPr/>
          </p:nvSpPr>
          <p:spPr>
            <a:xfrm>
              <a:off x="6306946" y="5054600"/>
              <a:ext cx="92455" cy="2279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05498" y="5311648"/>
              <a:ext cx="2422525" cy="92710"/>
            </a:xfrm>
            <a:custGeom>
              <a:avLst/>
              <a:gdLst/>
              <a:ahLst/>
              <a:cxnLst/>
              <a:rect l="l" t="t" r="r" b="b"/>
              <a:pathLst>
                <a:path w="2422525" h="92710">
                  <a:moveTo>
                    <a:pt x="79248" y="0"/>
                  </a:moveTo>
                  <a:lnTo>
                    <a:pt x="78486" y="380"/>
                  </a:lnTo>
                  <a:lnTo>
                    <a:pt x="0" y="46100"/>
                  </a:lnTo>
                  <a:lnTo>
                    <a:pt x="78486" y="91947"/>
                  </a:lnTo>
                  <a:lnTo>
                    <a:pt x="79248" y="92328"/>
                  </a:lnTo>
                  <a:lnTo>
                    <a:pt x="80137" y="92074"/>
                  </a:lnTo>
                  <a:lnTo>
                    <a:pt x="80645" y="91439"/>
                  </a:lnTo>
                  <a:lnTo>
                    <a:pt x="81025" y="90677"/>
                  </a:lnTo>
                  <a:lnTo>
                    <a:pt x="80772" y="89661"/>
                  </a:lnTo>
                  <a:lnTo>
                    <a:pt x="80010" y="89280"/>
                  </a:lnTo>
                  <a:lnTo>
                    <a:pt x="8599" y="47624"/>
                  </a:lnTo>
                  <a:lnTo>
                    <a:pt x="3048" y="47624"/>
                  </a:lnTo>
                  <a:lnTo>
                    <a:pt x="3048" y="44576"/>
                  </a:lnTo>
                  <a:lnTo>
                    <a:pt x="8817" y="44576"/>
                  </a:lnTo>
                  <a:lnTo>
                    <a:pt x="80010" y="3047"/>
                  </a:lnTo>
                  <a:lnTo>
                    <a:pt x="80772" y="2666"/>
                  </a:lnTo>
                  <a:lnTo>
                    <a:pt x="81025" y="1650"/>
                  </a:lnTo>
                  <a:lnTo>
                    <a:pt x="80645" y="888"/>
                  </a:lnTo>
                  <a:lnTo>
                    <a:pt x="80137" y="253"/>
                  </a:lnTo>
                  <a:lnTo>
                    <a:pt x="79248" y="0"/>
                  </a:lnTo>
                  <a:close/>
                </a:path>
                <a:path w="2422525" h="92710">
                  <a:moveTo>
                    <a:pt x="8817" y="44576"/>
                  </a:moveTo>
                  <a:lnTo>
                    <a:pt x="3048" y="44576"/>
                  </a:lnTo>
                  <a:lnTo>
                    <a:pt x="3048" y="47624"/>
                  </a:lnTo>
                  <a:lnTo>
                    <a:pt x="8599" y="47624"/>
                  </a:lnTo>
                  <a:lnTo>
                    <a:pt x="8382" y="47497"/>
                  </a:lnTo>
                  <a:lnTo>
                    <a:pt x="3810" y="47497"/>
                  </a:lnTo>
                  <a:lnTo>
                    <a:pt x="3810" y="44830"/>
                  </a:lnTo>
                  <a:lnTo>
                    <a:pt x="8382" y="44830"/>
                  </a:lnTo>
                  <a:lnTo>
                    <a:pt x="8817" y="44576"/>
                  </a:lnTo>
                  <a:close/>
                </a:path>
                <a:path w="2422525" h="92710">
                  <a:moveTo>
                    <a:pt x="2422017" y="44576"/>
                  </a:moveTo>
                  <a:lnTo>
                    <a:pt x="8817" y="44576"/>
                  </a:lnTo>
                  <a:lnTo>
                    <a:pt x="6096" y="46164"/>
                  </a:lnTo>
                  <a:lnTo>
                    <a:pt x="8599" y="47624"/>
                  </a:lnTo>
                  <a:lnTo>
                    <a:pt x="2422017" y="47624"/>
                  </a:lnTo>
                  <a:lnTo>
                    <a:pt x="2422017" y="44576"/>
                  </a:lnTo>
                  <a:close/>
                </a:path>
                <a:path w="2422525" h="92710">
                  <a:moveTo>
                    <a:pt x="3810" y="44830"/>
                  </a:moveTo>
                  <a:lnTo>
                    <a:pt x="3810" y="47497"/>
                  </a:lnTo>
                  <a:lnTo>
                    <a:pt x="6096" y="46164"/>
                  </a:lnTo>
                  <a:lnTo>
                    <a:pt x="3810" y="44830"/>
                  </a:lnTo>
                  <a:close/>
                </a:path>
                <a:path w="2422525" h="92710">
                  <a:moveTo>
                    <a:pt x="6096" y="46164"/>
                  </a:moveTo>
                  <a:lnTo>
                    <a:pt x="3810" y="47497"/>
                  </a:lnTo>
                  <a:lnTo>
                    <a:pt x="8382" y="47497"/>
                  </a:lnTo>
                  <a:lnTo>
                    <a:pt x="6096" y="46164"/>
                  </a:lnTo>
                  <a:close/>
                </a:path>
                <a:path w="2422525" h="92710">
                  <a:moveTo>
                    <a:pt x="8382" y="44830"/>
                  </a:moveTo>
                  <a:lnTo>
                    <a:pt x="3810" y="44830"/>
                  </a:lnTo>
                  <a:lnTo>
                    <a:pt x="6096" y="46164"/>
                  </a:lnTo>
                  <a:lnTo>
                    <a:pt x="8382" y="448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26499" y="4520819"/>
              <a:ext cx="0" cy="836294"/>
            </a:xfrm>
            <a:custGeom>
              <a:avLst/>
              <a:gdLst/>
              <a:ahLst/>
              <a:cxnLst/>
              <a:rect l="l" t="t" r="r" b="b"/>
              <a:pathLst>
                <a:path h="836295">
                  <a:moveTo>
                    <a:pt x="0" y="83629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26200" y="3079241"/>
              <a:ext cx="2442210" cy="1261745"/>
            </a:xfrm>
            <a:custGeom>
              <a:avLst/>
              <a:gdLst/>
              <a:ahLst/>
              <a:cxnLst/>
              <a:rect l="l" t="t" r="r" b="b"/>
              <a:pathLst>
                <a:path w="2442209" h="1261745">
                  <a:moveTo>
                    <a:pt x="347091" y="46101"/>
                  </a:moveTo>
                  <a:lnTo>
                    <a:pt x="344474" y="44577"/>
                  </a:lnTo>
                  <a:lnTo>
                    <a:pt x="267970" y="0"/>
                  </a:lnTo>
                  <a:lnTo>
                    <a:pt x="266954" y="254"/>
                  </a:lnTo>
                  <a:lnTo>
                    <a:pt x="266573" y="889"/>
                  </a:lnTo>
                  <a:lnTo>
                    <a:pt x="266065" y="1651"/>
                  </a:lnTo>
                  <a:lnTo>
                    <a:pt x="266319" y="2540"/>
                  </a:lnTo>
                  <a:lnTo>
                    <a:pt x="267081" y="3048"/>
                  </a:lnTo>
                  <a:lnTo>
                    <a:pt x="338264" y="44577"/>
                  </a:lnTo>
                  <a:lnTo>
                    <a:pt x="0" y="44577"/>
                  </a:lnTo>
                  <a:lnTo>
                    <a:pt x="0" y="47625"/>
                  </a:lnTo>
                  <a:lnTo>
                    <a:pt x="338480" y="47625"/>
                  </a:lnTo>
                  <a:lnTo>
                    <a:pt x="267081" y="89281"/>
                  </a:lnTo>
                  <a:lnTo>
                    <a:pt x="266319" y="89662"/>
                  </a:lnTo>
                  <a:lnTo>
                    <a:pt x="266065" y="90678"/>
                  </a:lnTo>
                  <a:lnTo>
                    <a:pt x="266573" y="91313"/>
                  </a:lnTo>
                  <a:lnTo>
                    <a:pt x="266954" y="92075"/>
                  </a:lnTo>
                  <a:lnTo>
                    <a:pt x="267970" y="92329"/>
                  </a:lnTo>
                  <a:lnTo>
                    <a:pt x="344474" y="47625"/>
                  </a:lnTo>
                  <a:lnTo>
                    <a:pt x="347091" y="46101"/>
                  </a:lnTo>
                  <a:close/>
                </a:path>
                <a:path w="2442209" h="1261745">
                  <a:moveTo>
                    <a:pt x="2441702" y="1182370"/>
                  </a:moveTo>
                  <a:lnTo>
                    <a:pt x="2441448" y="1181481"/>
                  </a:lnTo>
                  <a:lnTo>
                    <a:pt x="2440813" y="1180973"/>
                  </a:lnTo>
                  <a:lnTo>
                    <a:pt x="2440051" y="1180592"/>
                  </a:lnTo>
                  <a:lnTo>
                    <a:pt x="2439035" y="1180846"/>
                  </a:lnTo>
                  <a:lnTo>
                    <a:pt x="2438654" y="1181608"/>
                  </a:lnTo>
                  <a:lnTo>
                    <a:pt x="2397125" y="1252804"/>
                  </a:lnTo>
                  <a:lnTo>
                    <a:pt x="2396998" y="1258570"/>
                  </a:lnTo>
                  <a:lnTo>
                    <a:pt x="2396998" y="1257808"/>
                  </a:lnTo>
                  <a:lnTo>
                    <a:pt x="2396998" y="1253020"/>
                  </a:lnTo>
                  <a:lnTo>
                    <a:pt x="2396998" y="125476"/>
                  </a:lnTo>
                  <a:lnTo>
                    <a:pt x="2393950" y="125476"/>
                  </a:lnTo>
                  <a:lnTo>
                    <a:pt x="2394077" y="1253020"/>
                  </a:lnTo>
                  <a:lnTo>
                    <a:pt x="2395537" y="1255522"/>
                  </a:lnTo>
                  <a:lnTo>
                    <a:pt x="2393950" y="1252804"/>
                  </a:lnTo>
                  <a:lnTo>
                    <a:pt x="2352357" y="1181481"/>
                  </a:lnTo>
                  <a:lnTo>
                    <a:pt x="2352040" y="1180846"/>
                  </a:lnTo>
                  <a:lnTo>
                    <a:pt x="2351024" y="1180592"/>
                  </a:lnTo>
                  <a:lnTo>
                    <a:pt x="2350262" y="1180973"/>
                  </a:lnTo>
                  <a:lnTo>
                    <a:pt x="2349627" y="1181481"/>
                  </a:lnTo>
                  <a:lnTo>
                    <a:pt x="2349373" y="1182370"/>
                  </a:lnTo>
                  <a:lnTo>
                    <a:pt x="2349754" y="1183132"/>
                  </a:lnTo>
                  <a:lnTo>
                    <a:pt x="2395474" y="1261618"/>
                  </a:lnTo>
                  <a:lnTo>
                    <a:pt x="2397252" y="1258570"/>
                  </a:lnTo>
                  <a:lnTo>
                    <a:pt x="2441321" y="1183132"/>
                  </a:lnTo>
                  <a:lnTo>
                    <a:pt x="2441702" y="1182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73798" y="3042793"/>
              <a:ext cx="916305" cy="438150"/>
            </a:xfrm>
            <a:custGeom>
              <a:avLst/>
              <a:gdLst/>
              <a:ahLst/>
              <a:cxnLst/>
              <a:rect l="l" t="t" r="r" b="b"/>
              <a:pathLst>
                <a:path w="916304" h="438150">
                  <a:moveTo>
                    <a:pt x="843026" y="0"/>
                  </a:moveTo>
                  <a:lnTo>
                    <a:pt x="73151" y="0"/>
                  </a:lnTo>
                  <a:lnTo>
                    <a:pt x="44684" y="5748"/>
                  </a:lnTo>
                  <a:lnTo>
                    <a:pt x="21431" y="21415"/>
                  </a:lnTo>
                  <a:lnTo>
                    <a:pt x="5750" y="44630"/>
                  </a:lnTo>
                  <a:lnTo>
                    <a:pt x="0" y="73025"/>
                  </a:lnTo>
                  <a:lnTo>
                    <a:pt x="0" y="365125"/>
                  </a:lnTo>
                  <a:lnTo>
                    <a:pt x="5750" y="393573"/>
                  </a:lnTo>
                  <a:lnTo>
                    <a:pt x="21431" y="416782"/>
                  </a:lnTo>
                  <a:lnTo>
                    <a:pt x="44684" y="432419"/>
                  </a:lnTo>
                  <a:lnTo>
                    <a:pt x="73151" y="438150"/>
                  </a:lnTo>
                  <a:lnTo>
                    <a:pt x="843026" y="438150"/>
                  </a:lnTo>
                  <a:lnTo>
                    <a:pt x="871474" y="432419"/>
                  </a:lnTo>
                  <a:lnTo>
                    <a:pt x="894683" y="416782"/>
                  </a:lnTo>
                  <a:lnTo>
                    <a:pt x="910320" y="393573"/>
                  </a:lnTo>
                  <a:lnTo>
                    <a:pt x="916051" y="365125"/>
                  </a:lnTo>
                  <a:lnTo>
                    <a:pt x="916051" y="73025"/>
                  </a:lnTo>
                  <a:lnTo>
                    <a:pt x="910320" y="44630"/>
                  </a:lnTo>
                  <a:lnTo>
                    <a:pt x="894683" y="21415"/>
                  </a:lnTo>
                  <a:lnTo>
                    <a:pt x="871474" y="5748"/>
                  </a:lnTo>
                  <a:lnTo>
                    <a:pt x="843026" y="0"/>
                  </a:lnTo>
                  <a:close/>
                </a:path>
              </a:pathLst>
            </a:custGeom>
            <a:solidFill>
              <a:srgbClr val="4DB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73798" y="3042793"/>
              <a:ext cx="916305" cy="438150"/>
            </a:xfrm>
            <a:custGeom>
              <a:avLst/>
              <a:gdLst/>
              <a:ahLst/>
              <a:cxnLst/>
              <a:rect l="l" t="t" r="r" b="b"/>
              <a:pathLst>
                <a:path w="916304" h="438150">
                  <a:moveTo>
                    <a:pt x="0" y="73025"/>
                  </a:moveTo>
                  <a:lnTo>
                    <a:pt x="5750" y="44630"/>
                  </a:lnTo>
                  <a:lnTo>
                    <a:pt x="21431" y="21415"/>
                  </a:lnTo>
                  <a:lnTo>
                    <a:pt x="44684" y="5748"/>
                  </a:lnTo>
                  <a:lnTo>
                    <a:pt x="73151" y="0"/>
                  </a:lnTo>
                  <a:lnTo>
                    <a:pt x="843026" y="0"/>
                  </a:lnTo>
                  <a:lnTo>
                    <a:pt x="871474" y="5748"/>
                  </a:lnTo>
                  <a:lnTo>
                    <a:pt x="894683" y="21415"/>
                  </a:lnTo>
                  <a:lnTo>
                    <a:pt x="910320" y="44630"/>
                  </a:lnTo>
                  <a:lnTo>
                    <a:pt x="916051" y="73025"/>
                  </a:lnTo>
                  <a:lnTo>
                    <a:pt x="916051" y="365125"/>
                  </a:lnTo>
                  <a:lnTo>
                    <a:pt x="910320" y="393573"/>
                  </a:lnTo>
                  <a:lnTo>
                    <a:pt x="894683" y="416782"/>
                  </a:lnTo>
                  <a:lnTo>
                    <a:pt x="871474" y="432419"/>
                  </a:lnTo>
                  <a:lnTo>
                    <a:pt x="843026" y="438150"/>
                  </a:lnTo>
                  <a:lnTo>
                    <a:pt x="73151" y="438150"/>
                  </a:lnTo>
                  <a:lnTo>
                    <a:pt x="44684" y="432419"/>
                  </a:lnTo>
                  <a:lnTo>
                    <a:pt x="21431" y="416782"/>
                  </a:lnTo>
                  <a:lnTo>
                    <a:pt x="5750" y="393573"/>
                  </a:lnTo>
                  <a:lnTo>
                    <a:pt x="0" y="365125"/>
                  </a:lnTo>
                  <a:lnTo>
                    <a:pt x="0" y="73025"/>
                  </a:lnTo>
                  <a:close/>
                </a:path>
              </a:pathLst>
            </a:custGeom>
            <a:ln w="3175">
              <a:solidFill>
                <a:srgbClr val="4DB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73798" y="3042793"/>
              <a:ext cx="916305" cy="438150"/>
            </a:xfrm>
            <a:custGeom>
              <a:avLst/>
              <a:gdLst/>
              <a:ahLst/>
              <a:cxnLst/>
              <a:rect l="l" t="t" r="r" b="b"/>
              <a:pathLst>
                <a:path w="916304" h="438150">
                  <a:moveTo>
                    <a:pt x="0" y="73025"/>
                  </a:moveTo>
                  <a:lnTo>
                    <a:pt x="5750" y="44630"/>
                  </a:lnTo>
                  <a:lnTo>
                    <a:pt x="21431" y="21415"/>
                  </a:lnTo>
                  <a:lnTo>
                    <a:pt x="44684" y="5748"/>
                  </a:lnTo>
                  <a:lnTo>
                    <a:pt x="73151" y="0"/>
                  </a:lnTo>
                  <a:lnTo>
                    <a:pt x="843026" y="0"/>
                  </a:lnTo>
                  <a:lnTo>
                    <a:pt x="871474" y="5748"/>
                  </a:lnTo>
                  <a:lnTo>
                    <a:pt x="894683" y="21415"/>
                  </a:lnTo>
                  <a:lnTo>
                    <a:pt x="910320" y="44630"/>
                  </a:lnTo>
                  <a:lnTo>
                    <a:pt x="916051" y="73025"/>
                  </a:lnTo>
                  <a:lnTo>
                    <a:pt x="916051" y="365125"/>
                  </a:lnTo>
                  <a:lnTo>
                    <a:pt x="910320" y="393573"/>
                  </a:lnTo>
                  <a:lnTo>
                    <a:pt x="894683" y="416782"/>
                  </a:lnTo>
                  <a:lnTo>
                    <a:pt x="871474" y="432419"/>
                  </a:lnTo>
                  <a:lnTo>
                    <a:pt x="843026" y="438150"/>
                  </a:lnTo>
                  <a:lnTo>
                    <a:pt x="73151" y="438150"/>
                  </a:lnTo>
                  <a:lnTo>
                    <a:pt x="44684" y="432419"/>
                  </a:lnTo>
                  <a:lnTo>
                    <a:pt x="21431" y="416782"/>
                  </a:lnTo>
                  <a:lnTo>
                    <a:pt x="5750" y="393573"/>
                  </a:lnTo>
                  <a:lnTo>
                    <a:pt x="0" y="365125"/>
                  </a:lnTo>
                  <a:lnTo>
                    <a:pt x="0" y="730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24040" y="2108707"/>
            <a:ext cx="36195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[</a:t>
            </a:r>
            <a:r>
              <a:rPr sz="1100" dirty="0">
                <a:latin typeface="Arial"/>
                <a:cs typeface="Arial"/>
              </a:rPr>
              <a:t>tru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32421" y="3030982"/>
            <a:ext cx="562610" cy="3295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42545">
              <a:lnSpc>
                <a:spcPts val="1070"/>
              </a:lnSpc>
              <a:spcBef>
                <a:spcPts val="345"/>
              </a:spcBef>
            </a:pPr>
            <a:r>
              <a:rPr sz="1100" spc="-5" dirty="0">
                <a:latin typeface="BPG Courier S GPL&amp;GNU"/>
                <a:cs typeface="BPG Courier S GPL&amp;GNU"/>
              </a:rPr>
              <a:t>case</a:t>
            </a:r>
            <a:r>
              <a:rPr sz="1100" spc="-400" dirty="0">
                <a:latin typeface="BPG Courier S GPL&amp;GNU"/>
                <a:cs typeface="BPG Courier S GPL&amp;GNU"/>
              </a:rPr>
              <a:t> </a:t>
            </a:r>
            <a:r>
              <a:rPr sz="1100" dirty="0">
                <a:latin typeface="Arial"/>
                <a:cs typeface="Arial"/>
              </a:rPr>
              <a:t>b  acti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n(s)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856855" y="3041523"/>
            <a:ext cx="701040" cy="166370"/>
            <a:chOff x="7856855" y="3041523"/>
            <a:chExt cx="701040" cy="166370"/>
          </a:xfrm>
        </p:grpSpPr>
        <p:sp>
          <p:nvSpPr>
            <p:cNvPr id="37" name="object 37"/>
            <p:cNvSpPr/>
            <p:nvPr/>
          </p:nvSpPr>
          <p:spPr>
            <a:xfrm>
              <a:off x="7858125" y="3042793"/>
              <a:ext cx="698500" cy="163830"/>
            </a:xfrm>
            <a:custGeom>
              <a:avLst/>
              <a:gdLst/>
              <a:ahLst/>
              <a:cxnLst/>
              <a:rect l="l" t="t" r="r" b="b"/>
              <a:pathLst>
                <a:path w="698500" h="163830">
                  <a:moveTo>
                    <a:pt x="671195" y="0"/>
                  </a:moveTo>
                  <a:lnTo>
                    <a:pt x="27304" y="0"/>
                  </a:lnTo>
                  <a:lnTo>
                    <a:pt x="16662" y="2141"/>
                  </a:lnTo>
                  <a:lnTo>
                    <a:pt x="7985" y="7985"/>
                  </a:lnTo>
                  <a:lnTo>
                    <a:pt x="2141" y="16662"/>
                  </a:lnTo>
                  <a:lnTo>
                    <a:pt x="0" y="27305"/>
                  </a:lnTo>
                  <a:lnTo>
                    <a:pt x="0" y="136271"/>
                  </a:lnTo>
                  <a:lnTo>
                    <a:pt x="2141" y="146913"/>
                  </a:lnTo>
                  <a:lnTo>
                    <a:pt x="7985" y="155590"/>
                  </a:lnTo>
                  <a:lnTo>
                    <a:pt x="16662" y="161434"/>
                  </a:lnTo>
                  <a:lnTo>
                    <a:pt x="27304" y="163576"/>
                  </a:lnTo>
                  <a:lnTo>
                    <a:pt x="671195" y="163576"/>
                  </a:lnTo>
                  <a:lnTo>
                    <a:pt x="681837" y="161434"/>
                  </a:lnTo>
                  <a:lnTo>
                    <a:pt x="690514" y="155590"/>
                  </a:lnTo>
                  <a:lnTo>
                    <a:pt x="696358" y="146913"/>
                  </a:lnTo>
                  <a:lnTo>
                    <a:pt x="698500" y="136271"/>
                  </a:lnTo>
                  <a:lnTo>
                    <a:pt x="698500" y="27305"/>
                  </a:lnTo>
                  <a:lnTo>
                    <a:pt x="696358" y="16662"/>
                  </a:lnTo>
                  <a:lnTo>
                    <a:pt x="690514" y="7985"/>
                  </a:lnTo>
                  <a:lnTo>
                    <a:pt x="681837" y="2141"/>
                  </a:lnTo>
                  <a:lnTo>
                    <a:pt x="671195" y="0"/>
                  </a:lnTo>
                  <a:close/>
                </a:path>
              </a:pathLst>
            </a:custGeom>
            <a:solidFill>
              <a:srgbClr val="4DB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58125" y="3042793"/>
              <a:ext cx="698500" cy="163830"/>
            </a:xfrm>
            <a:custGeom>
              <a:avLst/>
              <a:gdLst/>
              <a:ahLst/>
              <a:cxnLst/>
              <a:rect l="l" t="t" r="r" b="b"/>
              <a:pathLst>
                <a:path w="698500" h="163830">
                  <a:moveTo>
                    <a:pt x="0" y="27305"/>
                  </a:moveTo>
                  <a:lnTo>
                    <a:pt x="2141" y="16662"/>
                  </a:lnTo>
                  <a:lnTo>
                    <a:pt x="7985" y="7985"/>
                  </a:lnTo>
                  <a:lnTo>
                    <a:pt x="16662" y="2141"/>
                  </a:lnTo>
                  <a:lnTo>
                    <a:pt x="27304" y="0"/>
                  </a:lnTo>
                  <a:lnTo>
                    <a:pt x="671195" y="0"/>
                  </a:lnTo>
                  <a:lnTo>
                    <a:pt x="681837" y="2141"/>
                  </a:lnTo>
                  <a:lnTo>
                    <a:pt x="690514" y="7985"/>
                  </a:lnTo>
                  <a:lnTo>
                    <a:pt x="696358" y="16662"/>
                  </a:lnTo>
                  <a:lnTo>
                    <a:pt x="698500" y="27305"/>
                  </a:lnTo>
                  <a:lnTo>
                    <a:pt x="698500" y="136271"/>
                  </a:lnTo>
                  <a:lnTo>
                    <a:pt x="696358" y="146913"/>
                  </a:lnTo>
                  <a:lnTo>
                    <a:pt x="690514" y="155590"/>
                  </a:lnTo>
                  <a:lnTo>
                    <a:pt x="681837" y="161434"/>
                  </a:lnTo>
                  <a:lnTo>
                    <a:pt x="671195" y="163576"/>
                  </a:lnTo>
                  <a:lnTo>
                    <a:pt x="27304" y="163576"/>
                  </a:lnTo>
                  <a:lnTo>
                    <a:pt x="16662" y="161434"/>
                  </a:lnTo>
                  <a:lnTo>
                    <a:pt x="7985" y="155590"/>
                  </a:lnTo>
                  <a:lnTo>
                    <a:pt x="2141" y="146913"/>
                  </a:lnTo>
                  <a:lnTo>
                    <a:pt x="0" y="136271"/>
                  </a:lnTo>
                  <a:lnTo>
                    <a:pt x="0" y="27305"/>
                  </a:lnTo>
                  <a:close/>
                </a:path>
              </a:pathLst>
            </a:custGeom>
            <a:ln w="3175">
              <a:solidFill>
                <a:srgbClr val="4DB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58125" y="3042793"/>
              <a:ext cx="698500" cy="163830"/>
            </a:xfrm>
            <a:custGeom>
              <a:avLst/>
              <a:gdLst/>
              <a:ahLst/>
              <a:cxnLst/>
              <a:rect l="l" t="t" r="r" b="b"/>
              <a:pathLst>
                <a:path w="698500" h="163830">
                  <a:moveTo>
                    <a:pt x="0" y="27305"/>
                  </a:moveTo>
                  <a:lnTo>
                    <a:pt x="2141" y="16662"/>
                  </a:lnTo>
                  <a:lnTo>
                    <a:pt x="7985" y="7985"/>
                  </a:lnTo>
                  <a:lnTo>
                    <a:pt x="16662" y="2141"/>
                  </a:lnTo>
                  <a:lnTo>
                    <a:pt x="27304" y="0"/>
                  </a:lnTo>
                  <a:lnTo>
                    <a:pt x="671195" y="0"/>
                  </a:lnTo>
                  <a:lnTo>
                    <a:pt x="681837" y="2141"/>
                  </a:lnTo>
                  <a:lnTo>
                    <a:pt x="690514" y="7985"/>
                  </a:lnTo>
                  <a:lnTo>
                    <a:pt x="696358" y="16662"/>
                  </a:lnTo>
                  <a:lnTo>
                    <a:pt x="698500" y="27305"/>
                  </a:lnTo>
                  <a:lnTo>
                    <a:pt x="698500" y="136271"/>
                  </a:lnTo>
                  <a:lnTo>
                    <a:pt x="696358" y="146913"/>
                  </a:lnTo>
                  <a:lnTo>
                    <a:pt x="690514" y="155590"/>
                  </a:lnTo>
                  <a:lnTo>
                    <a:pt x="681837" y="161434"/>
                  </a:lnTo>
                  <a:lnTo>
                    <a:pt x="671195" y="163576"/>
                  </a:lnTo>
                  <a:lnTo>
                    <a:pt x="27304" y="163576"/>
                  </a:lnTo>
                  <a:lnTo>
                    <a:pt x="16662" y="161434"/>
                  </a:lnTo>
                  <a:lnTo>
                    <a:pt x="7985" y="155590"/>
                  </a:lnTo>
                  <a:lnTo>
                    <a:pt x="2141" y="146913"/>
                  </a:lnTo>
                  <a:lnTo>
                    <a:pt x="0" y="136271"/>
                  </a:lnTo>
                  <a:lnTo>
                    <a:pt x="0" y="273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986141" y="3030727"/>
            <a:ext cx="4445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10" dirty="0">
                <a:latin typeface="BPG Courier S GPL&amp;GNU"/>
                <a:cs typeface="BPG Courier S GPL&amp;GNU"/>
              </a:rPr>
              <a:t>break</a:t>
            </a:r>
            <a:endParaRPr sz="1100">
              <a:latin typeface="BPG Courier S GPL&amp;GNU"/>
              <a:cs typeface="BPG Courier S GPL&amp;GNU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431534" y="3031680"/>
            <a:ext cx="2473960" cy="1670050"/>
            <a:chOff x="6431534" y="3031680"/>
            <a:chExt cx="2473960" cy="1670050"/>
          </a:xfrm>
        </p:grpSpPr>
        <p:sp>
          <p:nvSpPr>
            <p:cNvPr id="42" name="object 42"/>
            <p:cNvSpPr/>
            <p:nvPr/>
          </p:nvSpPr>
          <p:spPr>
            <a:xfrm>
              <a:off x="7686675" y="3079241"/>
              <a:ext cx="177165" cy="9232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56625" y="3031680"/>
              <a:ext cx="348678" cy="17729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31534" y="4390516"/>
              <a:ext cx="349250" cy="92710"/>
            </a:xfrm>
            <a:custGeom>
              <a:avLst/>
              <a:gdLst/>
              <a:ahLst/>
              <a:cxnLst/>
              <a:rect l="l" t="t" r="r" b="b"/>
              <a:pathLst>
                <a:path w="349250" h="92710">
                  <a:moveTo>
                    <a:pt x="342646" y="46164"/>
                  </a:moveTo>
                  <a:lnTo>
                    <a:pt x="268732" y="89280"/>
                  </a:lnTo>
                  <a:lnTo>
                    <a:pt x="267969" y="89661"/>
                  </a:lnTo>
                  <a:lnTo>
                    <a:pt x="267715" y="90677"/>
                  </a:lnTo>
                  <a:lnTo>
                    <a:pt x="268096" y="91312"/>
                  </a:lnTo>
                  <a:lnTo>
                    <a:pt x="268605" y="92074"/>
                  </a:lnTo>
                  <a:lnTo>
                    <a:pt x="269493" y="92328"/>
                  </a:lnTo>
                  <a:lnTo>
                    <a:pt x="270256" y="91947"/>
                  </a:lnTo>
                  <a:lnTo>
                    <a:pt x="346133" y="47624"/>
                  </a:lnTo>
                  <a:lnTo>
                    <a:pt x="345693" y="47624"/>
                  </a:lnTo>
                  <a:lnTo>
                    <a:pt x="345693" y="47497"/>
                  </a:lnTo>
                  <a:lnTo>
                    <a:pt x="344932" y="47497"/>
                  </a:lnTo>
                  <a:lnTo>
                    <a:pt x="342646" y="46164"/>
                  </a:lnTo>
                  <a:close/>
                </a:path>
                <a:path w="349250" h="92710">
                  <a:moveTo>
                    <a:pt x="339924" y="44576"/>
                  </a:moveTo>
                  <a:lnTo>
                    <a:pt x="0" y="44576"/>
                  </a:lnTo>
                  <a:lnTo>
                    <a:pt x="0" y="47624"/>
                  </a:lnTo>
                  <a:lnTo>
                    <a:pt x="340142" y="47624"/>
                  </a:lnTo>
                  <a:lnTo>
                    <a:pt x="342646" y="46164"/>
                  </a:lnTo>
                  <a:lnTo>
                    <a:pt x="339924" y="44576"/>
                  </a:lnTo>
                  <a:close/>
                </a:path>
                <a:path w="349250" h="92710">
                  <a:moveTo>
                    <a:pt x="346125" y="44576"/>
                  </a:moveTo>
                  <a:lnTo>
                    <a:pt x="345693" y="44576"/>
                  </a:lnTo>
                  <a:lnTo>
                    <a:pt x="345693" y="47624"/>
                  </a:lnTo>
                  <a:lnTo>
                    <a:pt x="346133" y="47624"/>
                  </a:lnTo>
                  <a:lnTo>
                    <a:pt x="348741" y="46100"/>
                  </a:lnTo>
                  <a:lnTo>
                    <a:pt x="346125" y="44576"/>
                  </a:lnTo>
                  <a:close/>
                </a:path>
                <a:path w="349250" h="92710">
                  <a:moveTo>
                    <a:pt x="344932" y="44830"/>
                  </a:moveTo>
                  <a:lnTo>
                    <a:pt x="342646" y="46164"/>
                  </a:lnTo>
                  <a:lnTo>
                    <a:pt x="344932" y="47497"/>
                  </a:lnTo>
                  <a:lnTo>
                    <a:pt x="344932" y="44830"/>
                  </a:lnTo>
                  <a:close/>
                </a:path>
                <a:path w="349250" h="92710">
                  <a:moveTo>
                    <a:pt x="345693" y="44830"/>
                  </a:moveTo>
                  <a:lnTo>
                    <a:pt x="344932" y="44830"/>
                  </a:lnTo>
                  <a:lnTo>
                    <a:pt x="344932" y="47497"/>
                  </a:lnTo>
                  <a:lnTo>
                    <a:pt x="345693" y="47497"/>
                  </a:lnTo>
                  <a:lnTo>
                    <a:pt x="345693" y="44830"/>
                  </a:lnTo>
                  <a:close/>
                </a:path>
                <a:path w="349250" h="92710">
                  <a:moveTo>
                    <a:pt x="269493" y="0"/>
                  </a:moveTo>
                  <a:lnTo>
                    <a:pt x="268605" y="253"/>
                  </a:lnTo>
                  <a:lnTo>
                    <a:pt x="268096" y="888"/>
                  </a:lnTo>
                  <a:lnTo>
                    <a:pt x="267715" y="1650"/>
                  </a:lnTo>
                  <a:lnTo>
                    <a:pt x="267969" y="2539"/>
                  </a:lnTo>
                  <a:lnTo>
                    <a:pt x="268732" y="3047"/>
                  </a:lnTo>
                  <a:lnTo>
                    <a:pt x="342646" y="46164"/>
                  </a:lnTo>
                  <a:lnTo>
                    <a:pt x="344932" y="44830"/>
                  </a:lnTo>
                  <a:lnTo>
                    <a:pt x="345693" y="44830"/>
                  </a:lnTo>
                  <a:lnTo>
                    <a:pt x="345693" y="44576"/>
                  </a:lnTo>
                  <a:lnTo>
                    <a:pt x="346125" y="44576"/>
                  </a:lnTo>
                  <a:lnTo>
                    <a:pt x="270256" y="380"/>
                  </a:lnTo>
                  <a:lnTo>
                    <a:pt x="2694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80149" y="4355718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4">
                  <a:moveTo>
                    <a:pt x="856996" y="0"/>
                  </a:moveTo>
                  <a:lnTo>
                    <a:pt x="57530" y="0"/>
                  </a:lnTo>
                  <a:lnTo>
                    <a:pt x="35147" y="4504"/>
                  </a:lnTo>
                  <a:lnTo>
                    <a:pt x="16859" y="16795"/>
                  </a:lnTo>
                  <a:lnTo>
                    <a:pt x="4524" y="35040"/>
                  </a:lnTo>
                  <a:lnTo>
                    <a:pt x="0" y="57403"/>
                  </a:lnTo>
                  <a:lnTo>
                    <a:pt x="0" y="287019"/>
                  </a:lnTo>
                  <a:lnTo>
                    <a:pt x="4524" y="309383"/>
                  </a:lnTo>
                  <a:lnTo>
                    <a:pt x="16859" y="327628"/>
                  </a:lnTo>
                  <a:lnTo>
                    <a:pt x="35147" y="339919"/>
                  </a:lnTo>
                  <a:lnTo>
                    <a:pt x="57530" y="344423"/>
                  </a:lnTo>
                  <a:lnTo>
                    <a:pt x="856996" y="344423"/>
                  </a:lnTo>
                  <a:lnTo>
                    <a:pt x="879359" y="339919"/>
                  </a:lnTo>
                  <a:lnTo>
                    <a:pt x="897604" y="327628"/>
                  </a:lnTo>
                  <a:lnTo>
                    <a:pt x="909895" y="309383"/>
                  </a:lnTo>
                  <a:lnTo>
                    <a:pt x="914400" y="287019"/>
                  </a:lnTo>
                  <a:lnTo>
                    <a:pt x="914400" y="57403"/>
                  </a:lnTo>
                  <a:lnTo>
                    <a:pt x="909895" y="35040"/>
                  </a:lnTo>
                  <a:lnTo>
                    <a:pt x="897604" y="16795"/>
                  </a:lnTo>
                  <a:lnTo>
                    <a:pt x="879359" y="4504"/>
                  </a:lnTo>
                  <a:lnTo>
                    <a:pt x="856996" y="0"/>
                  </a:lnTo>
                  <a:close/>
                </a:path>
              </a:pathLst>
            </a:custGeom>
            <a:solidFill>
              <a:srgbClr val="4DB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80149" y="4355718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4">
                  <a:moveTo>
                    <a:pt x="0" y="57403"/>
                  </a:moveTo>
                  <a:lnTo>
                    <a:pt x="4524" y="35040"/>
                  </a:lnTo>
                  <a:lnTo>
                    <a:pt x="16859" y="16795"/>
                  </a:lnTo>
                  <a:lnTo>
                    <a:pt x="35147" y="4504"/>
                  </a:lnTo>
                  <a:lnTo>
                    <a:pt x="57530" y="0"/>
                  </a:lnTo>
                  <a:lnTo>
                    <a:pt x="856996" y="0"/>
                  </a:lnTo>
                  <a:lnTo>
                    <a:pt x="879359" y="4504"/>
                  </a:lnTo>
                  <a:lnTo>
                    <a:pt x="897604" y="16795"/>
                  </a:lnTo>
                  <a:lnTo>
                    <a:pt x="909895" y="35040"/>
                  </a:lnTo>
                  <a:lnTo>
                    <a:pt x="914400" y="57403"/>
                  </a:lnTo>
                  <a:lnTo>
                    <a:pt x="914400" y="287019"/>
                  </a:lnTo>
                  <a:lnTo>
                    <a:pt x="909895" y="309383"/>
                  </a:lnTo>
                  <a:lnTo>
                    <a:pt x="897604" y="327628"/>
                  </a:lnTo>
                  <a:lnTo>
                    <a:pt x="879359" y="339919"/>
                  </a:lnTo>
                  <a:lnTo>
                    <a:pt x="856996" y="344423"/>
                  </a:lnTo>
                  <a:lnTo>
                    <a:pt x="57530" y="344423"/>
                  </a:lnTo>
                  <a:lnTo>
                    <a:pt x="35147" y="339919"/>
                  </a:lnTo>
                  <a:lnTo>
                    <a:pt x="16859" y="327628"/>
                  </a:lnTo>
                  <a:lnTo>
                    <a:pt x="4524" y="309383"/>
                  </a:lnTo>
                  <a:lnTo>
                    <a:pt x="0" y="287019"/>
                  </a:lnTo>
                  <a:lnTo>
                    <a:pt x="0" y="57403"/>
                  </a:lnTo>
                  <a:close/>
                </a:path>
              </a:pathLst>
            </a:custGeom>
            <a:ln w="3175">
              <a:solidFill>
                <a:srgbClr val="4DB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80149" y="4355718"/>
              <a:ext cx="914400" cy="344805"/>
            </a:xfrm>
            <a:custGeom>
              <a:avLst/>
              <a:gdLst/>
              <a:ahLst/>
              <a:cxnLst/>
              <a:rect l="l" t="t" r="r" b="b"/>
              <a:pathLst>
                <a:path w="914400" h="344804">
                  <a:moveTo>
                    <a:pt x="0" y="57403"/>
                  </a:moveTo>
                  <a:lnTo>
                    <a:pt x="4524" y="35040"/>
                  </a:lnTo>
                  <a:lnTo>
                    <a:pt x="16859" y="16795"/>
                  </a:lnTo>
                  <a:lnTo>
                    <a:pt x="35147" y="4504"/>
                  </a:lnTo>
                  <a:lnTo>
                    <a:pt x="57530" y="0"/>
                  </a:lnTo>
                  <a:lnTo>
                    <a:pt x="856996" y="0"/>
                  </a:lnTo>
                  <a:lnTo>
                    <a:pt x="879359" y="4504"/>
                  </a:lnTo>
                  <a:lnTo>
                    <a:pt x="897604" y="16795"/>
                  </a:lnTo>
                  <a:lnTo>
                    <a:pt x="909895" y="35040"/>
                  </a:lnTo>
                  <a:lnTo>
                    <a:pt x="914400" y="57403"/>
                  </a:lnTo>
                  <a:lnTo>
                    <a:pt x="914400" y="287019"/>
                  </a:lnTo>
                  <a:lnTo>
                    <a:pt x="909895" y="309383"/>
                  </a:lnTo>
                  <a:lnTo>
                    <a:pt x="897604" y="327628"/>
                  </a:lnTo>
                  <a:lnTo>
                    <a:pt x="879359" y="339919"/>
                  </a:lnTo>
                  <a:lnTo>
                    <a:pt x="856996" y="344423"/>
                  </a:lnTo>
                  <a:lnTo>
                    <a:pt x="57530" y="344423"/>
                  </a:lnTo>
                  <a:lnTo>
                    <a:pt x="35147" y="339919"/>
                  </a:lnTo>
                  <a:lnTo>
                    <a:pt x="16859" y="327628"/>
                  </a:lnTo>
                  <a:lnTo>
                    <a:pt x="4524" y="309383"/>
                  </a:lnTo>
                  <a:lnTo>
                    <a:pt x="0" y="287019"/>
                  </a:lnTo>
                  <a:lnTo>
                    <a:pt x="0" y="574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55281" y="4334636"/>
            <a:ext cx="562610" cy="3295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46990">
              <a:lnSpc>
                <a:spcPts val="1070"/>
              </a:lnSpc>
              <a:spcBef>
                <a:spcPts val="345"/>
              </a:spcBef>
            </a:pPr>
            <a:r>
              <a:rPr sz="1100" spc="-5" dirty="0">
                <a:latin typeface="BPG Courier S GPL&amp;GNU"/>
                <a:cs typeface="BPG Courier S GPL&amp;GNU"/>
              </a:rPr>
              <a:t>case</a:t>
            </a:r>
            <a:r>
              <a:rPr sz="1100" spc="-400" dirty="0">
                <a:latin typeface="BPG Courier S GPL&amp;GNU"/>
                <a:cs typeface="BPG Courier S GPL&amp;GNU"/>
              </a:rPr>
              <a:t> </a:t>
            </a:r>
            <a:r>
              <a:rPr sz="1100" dirty="0">
                <a:latin typeface="Arial"/>
                <a:cs typeface="Arial"/>
              </a:rPr>
              <a:t>z  acti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n(s)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693659" y="4355719"/>
            <a:ext cx="868044" cy="163830"/>
            <a:chOff x="7693659" y="4355719"/>
            <a:chExt cx="868044" cy="163830"/>
          </a:xfrm>
        </p:grpSpPr>
        <p:sp>
          <p:nvSpPr>
            <p:cNvPr id="50" name="object 50"/>
            <p:cNvSpPr/>
            <p:nvPr/>
          </p:nvSpPr>
          <p:spPr>
            <a:xfrm>
              <a:off x="7864474" y="4355719"/>
              <a:ext cx="697230" cy="163830"/>
            </a:xfrm>
            <a:custGeom>
              <a:avLst/>
              <a:gdLst/>
              <a:ahLst/>
              <a:cxnLst/>
              <a:rect l="l" t="t" r="r" b="b"/>
              <a:pathLst>
                <a:path w="697229" h="163829">
                  <a:moveTo>
                    <a:pt x="669671" y="0"/>
                  </a:moveTo>
                  <a:lnTo>
                    <a:pt x="27304" y="0"/>
                  </a:lnTo>
                  <a:lnTo>
                    <a:pt x="16662" y="2141"/>
                  </a:lnTo>
                  <a:lnTo>
                    <a:pt x="7985" y="7985"/>
                  </a:lnTo>
                  <a:lnTo>
                    <a:pt x="2141" y="16662"/>
                  </a:lnTo>
                  <a:lnTo>
                    <a:pt x="0" y="27304"/>
                  </a:lnTo>
                  <a:lnTo>
                    <a:pt x="0" y="136270"/>
                  </a:lnTo>
                  <a:lnTo>
                    <a:pt x="2141" y="146839"/>
                  </a:lnTo>
                  <a:lnTo>
                    <a:pt x="7985" y="155479"/>
                  </a:lnTo>
                  <a:lnTo>
                    <a:pt x="16662" y="161309"/>
                  </a:lnTo>
                  <a:lnTo>
                    <a:pt x="27304" y="163448"/>
                  </a:lnTo>
                  <a:lnTo>
                    <a:pt x="669671" y="163448"/>
                  </a:lnTo>
                  <a:lnTo>
                    <a:pt x="680239" y="161309"/>
                  </a:lnTo>
                  <a:lnTo>
                    <a:pt x="688879" y="155479"/>
                  </a:lnTo>
                  <a:lnTo>
                    <a:pt x="694709" y="146839"/>
                  </a:lnTo>
                  <a:lnTo>
                    <a:pt x="696849" y="136270"/>
                  </a:lnTo>
                  <a:lnTo>
                    <a:pt x="696849" y="27304"/>
                  </a:lnTo>
                  <a:lnTo>
                    <a:pt x="694709" y="16662"/>
                  </a:lnTo>
                  <a:lnTo>
                    <a:pt x="688879" y="7985"/>
                  </a:lnTo>
                  <a:lnTo>
                    <a:pt x="680239" y="2141"/>
                  </a:lnTo>
                  <a:lnTo>
                    <a:pt x="669671" y="0"/>
                  </a:lnTo>
                  <a:close/>
                </a:path>
              </a:pathLst>
            </a:custGeom>
            <a:solidFill>
              <a:srgbClr val="4DB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93659" y="4388866"/>
              <a:ext cx="175641" cy="92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879080" y="4343780"/>
            <a:ext cx="6680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dirty="0">
                <a:uFill>
                  <a:solidFill>
                    <a:srgbClr val="4DB3E6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sz="1100" u="sng" spc="-450" dirty="0">
                <a:uFill>
                  <a:solidFill>
                    <a:srgbClr val="4DB3E6"/>
                  </a:solidFill>
                </a:uFill>
                <a:latin typeface="BPG Courier S GPL&amp;GNU"/>
                <a:cs typeface="BPG Courier S GPL&amp;GNU"/>
              </a:rPr>
              <a:t> 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BPG Courier S GPL&amp;GNU"/>
                <a:cs typeface="BPG Courier S GPL&amp;GNU"/>
              </a:rPr>
              <a:t>brea</a:t>
            </a:r>
            <a:r>
              <a:rPr sz="1100" spc="-10" dirty="0">
                <a:latin typeface="BPG Courier S GPL&amp;GNU"/>
                <a:cs typeface="BPG Courier S GPL&amp;GNU"/>
              </a:rPr>
              <a:t>k</a:t>
            </a:r>
            <a:r>
              <a:rPr sz="1100" spc="210" dirty="0">
                <a:latin typeface="BPG Courier S GPL&amp;GNU"/>
                <a:cs typeface="BPG Courier S GPL&amp;GNU"/>
              </a:rPr>
              <a:t> </a:t>
            </a:r>
            <a:endParaRPr sz="1100">
              <a:latin typeface="BPG Courier S GPL&amp;GNU"/>
              <a:cs typeface="BPG Courier S GPL&amp;GNU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302247" y="2339530"/>
            <a:ext cx="2607945" cy="2185670"/>
            <a:chOff x="6302247" y="2339530"/>
            <a:chExt cx="2607945" cy="2185670"/>
          </a:xfrm>
        </p:grpSpPr>
        <p:sp>
          <p:nvSpPr>
            <p:cNvPr id="54" name="object 54"/>
            <p:cNvSpPr/>
            <p:nvPr/>
          </p:nvSpPr>
          <p:spPr>
            <a:xfrm>
              <a:off x="8561958" y="4346130"/>
              <a:ext cx="348043" cy="1788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777096" y="2342768"/>
              <a:ext cx="92710" cy="697865"/>
            </a:xfrm>
            <a:custGeom>
              <a:avLst/>
              <a:gdLst/>
              <a:ahLst/>
              <a:cxnLst/>
              <a:rect l="l" t="t" r="r" b="b"/>
              <a:pathLst>
                <a:path w="92709" h="697864">
                  <a:moveTo>
                    <a:pt x="1777" y="616838"/>
                  </a:moveTo>
                  <a:lnTo>
                    <a:pt x="1016" y="617346"/>
                  </a:lnTo>
                  <a:lnTo>
                    <a:pt x="253" y="617727"/>
                  </a:lnTo>
                  <a:lnTo>
                    <a:pt x="0" y="618743"/>
                  </a:lnTo>
                  <a:lnTo>
                    <a:pt x="507" y="619378"/>
                  </a:lnTo>
                  <a:lnTo>
                    <a:pt x="46227" y="697864"/>
                  </a:lnTo>
                  <a:lnTo>
                    <a:pt x="48003" y="694816"/>
                  </a:lnTo>
                  <a:lnTo>
                    <a:pt x="44703" y="694816"/>
                  </a:lnTo>
                  <a:lnTo>
                    <a:pt x="44703" y="689265"/>
                  </a:lnTo>
                  <a:lnTo>
                    <a:pt x="2984" y="617727"/>
                  </a:lnTo>
                  <a:lnTo>
                    <a:pt x="2667" y="617092"/>
                  </a:lnTo>
                  <a:lnTo>
                    <a:pt x="1777" y="616838"/>
                  </a:lnTo>
                  <a:close/>
                </a:path>
                <a:path w="92709" h="697864">
                  <a:moveTo>
                    <a:pt x="44703" y="689265"/>
                  </a:moveTo>
                  <a:lnTo>
                    <a:pt x="44703" y="694816"/>
                  </a:lnTo>
                  <a:lnTo>
                    <a:pt x="47751" y="694816"/>
                  </a:lnTo>
                  <a:lnTo>
                    <a:pt x="47751" y="694054"/>
                  </a:lnTo>
                  <a:lnTo>
                    <a:pt x="44957" y="694054"/>
                  </a:lnTo>
                  <a:lnTo>
                    <a:pt x="46227" y="691877"/>
                  </a:lnTo>
                  <a:lnTo>
                    <a:pt x="44703" y="689265"/>
                  </a:lnTo>
                  <a:close/>
                </a:path>
                <a:path w="92709" h="697864">
                  <a:moveTo>
                    <a:pt x="90677" y="616838"/>
                  </a:moveTo>
                  <a:lnTo>
                    <a:pt x="89788" y="617092"/>
                  </a:lnTo>
                  <a:lnTo>
                    <a:pt x="89407" y="617854"/>
                  </a:lnTo>
                  <a:lnTo>
                    <a:pt x="47751" y="689265"/>
                  </a:lnTo>
                  <a:lnTo>
                    <a:pt x="47751" y="694816"/>
                  </a:lnTo>
                  <a:lnTo>
                    <a:pt x="48003" y="694816"/>
                  </a:lnTo>
                  <a:lnTo>
                    <a:pt x="91948" y="619378"/>
                  </a:lnTo>
                  <a:lnTo>
                    <a:pt x="92455" y="618743"/>
                  </a:lnTo>
                  <a:lnTo>
                    <a:pt x="92201" y="617727"/>
                  </a:lnTo>
                  <a:lnTo>
                    <a:pt x="91439" y="617346"/>
                  </a:lnTo>
                  <a:lnTo>
                    <a:pt x="90677" y="616838"/>
                  </a:lnTo>
                  <a:close/>
                </a:path>
                <a:path w="92709" h="697864">
                  <a:moveTo>
                    <a:pt x="46227" y="691877"/>
                  </a:moveTo>
                  <a:lnTo>
                    <a:pt x="44957" y="694054"/>
                  </a:lnTo>
                  <a:lnTo>
                    <a:pt x="47498" y="694054"/>
                  </a:lnTo>
                  <a:lnTo>
                    <a:pt x="46227" y="691877"/>
                  </a:lnTo>
                  <a:close/>
                </a:path>
                <a:path w="92709" h="697864">
                  <a:moveTo>
                    <a:pt x="47751" y="689265"/>
                  </a:moveTo>
                  <a:lnTo>
                    <a:pt x="46227" y="691877"/>
                  </a:lnTo>
                  <a:lnTo>
                    <a:pt x="47498" y="694054"/>
                  </a:lnTo>
                  <a:lnTo>
                    <a:pt x="47751" y="694054"/>
                  </a:lnTo>
                  <a:lnTo>
                    <a:pt x="47751" y="689265"/>
                  </a:lnTo>
                  <a:close/>
                </a:path>
                <a:path w="92709" h="697864">
                  <a:moveTo>
                    <a:pt x="47751" y="0"/>
                  </a:moveTo>
                  <a:lnTo>
                    <a:pt x="44703" y="0"/>
                  </a:lnTo>
                  <a:lnTo>
                    <a:pt x="44703" y="689265"/>
                  </a:lnTo>
                  <a:lnTo>
                    <a:pt x="46227" y="691877"/>
                  </a:lnTo>
                  <a:lnTo>
                    <a:pt x="47751" y="689265"/>
                  </a:lnTo>
                  <a:lnTo>
                    <a:pt x="477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47734" y="2341117"/>
              <a:ext cx="281940" cy="0"/>
            </a:xfrm>
            <a:custGeom>
              <a:avLst/>
              <a:gdLst/>
              <a:ahLst/>
              <a:cxnLst/>
              <a:rect l="l" t="t" r="r" b="b"/>
              <a:pathLst>
                <a:path w="281940">
                  <a:moveTo>
                    <a:pt x="28194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02247" y="3211067"/>
              <a:ext cx="92710" cy="405765"/>
            </a:xfrm>
            <a:custGeom>
              <a:avLst/>
              <a:gdLst/>
              <a:ahLst/>
              <a:cxnLst/>
              <a:rect l="l" t="t" r="r" b="b"/>
              <a:pathLst>
                <a:path w="92710" h="405764">
                  <a:moveTo>
                    <a:pt x="1650" y="324866"/>
                  </a:moveTo>
                  <a:lnTo>
                    <a:pt x="888" y="325247"/>
                  </a:lnTo>
                  <a:lnTo>
                    <a:pt x="253" y="325755"/>
                  </a:lnTo>
                  <a:lnTo>
                    <a:pt x="0" y="326644"/>
                  </a:lnTo>
                  <a:lnTo>
                    <a:pt x="380" y="327406"/>
                  </a:lnTo>
                  <a:lnTo>
                    <a:pt x="46100" y="405765"/>
                  </a:lnTo>
                  <a:lnTo>
                    <a:pt x="47810" y="402844"/>
                  </a:lnTo>
                  <a:lnTo>
                    <a:pt x="44576" y="402844"/>
                  </a:lnTo>
                  <a:lnTo>
                    <a:pt x="44576" y="397074"/>
                  </a:lnTo>
                  <a:lnTo>
                    <a:pt x="2984" y="325755"/>
                  </a:lnTo>
                  <a:lnTo>
                    <a:pt x="2666" y="325120"/>
                  </a:lnTo>
                  <a:lnTo>
                    <a:pt x="1650" y="324866"/>
                  </a:lnTo>
                  <a:close/>
                </a:path>
                <a:path w="92710" h="405764">
                  <a:moveTo>
                    <a:pt x="44576" y="397074"/>
                  </a:moveTo>
                  <a:lnTo>
                    <a:pt x="44576" y="402844"/>
                  </a:lnTo>
                  <a:lnTo>
                    <a:pt x="47625" y="402844"/>
                  </a:lnTo>
                  <a:lnTo>
                    <a:pt x="47625" y="402082"/>
                  </a:lnTo>
                  <a:lnTo>
                    <a:pt x="44830" y="402082"/>
                  </a:lnTo>
                  <a:lnTo>
                    <a:pt x="46164" y="399795"/>
                  </a:lnTo>
                  <a:lnTo>
                    <a:pt x="44576" y="397074"/>
                  </a:lnTo>
                  <a:close/>
                </a:path>
                <a:path w="92710" h="405764">
                  <a:moveTo>
                    <a:pt x="90677" y="324866"/>
                  </a:moveTo>
                  <a:lnTo>
                    <a:pt x="89662" y="325120"/>
                  </a:lnTo>
                  <a:lnTo>
                    <a:pt x="89280" y="325882"/>
                  </a:lnTo>
                  <a:lnTo>
                    <a:pt x="47751" y="397074"/>
                  </a:lnTo>
                  <a:lnTo>
                    <a:pt x="47625" y="402844"/>
                  </a:lnTo>
                  <a:lnTo>
                    <a:pt x="47810" y="402844"/>
                  </a:lnTo>
                  <a:lnTo>
                    <a:pt x="91948" y="327406"/>
                  </a:lnTo>
                  <a:lnTo>
                    <a:pt x="92328" y="326644"/>
                  </a:lnTo>
                  <a:lnTo>
                    <a:pt x="92075" y="325755"/>
                  </a:lnTo>
                  <a:lnTo>
                    <a:pt x="91439" y="325247"/>
                  </a:lnTo>
                  <a:lnTo>
                    <a:pt x="90677" y="324866"/>
                  </a:lnTo>
                  <a:close/>
                </a:path>
                <a:path w="92710" h="405764">
                  <a:moveTo>
                    <a:pt x="46164" y="399795"/>
                  </a:moveTo>
                  <a:lnTo>
                    <a:pt x="44830" y="402082"/>
                  </a:lnTo>
                  <a:lnTo>
                    <a:pt x="47498" y="402082"/>
                  </a:lnTo>
                  <a:lnTo>
                    <a:pt x="46164" y="399795"/>
                  </a:lnTo>
                  <a:close/>
                </a:path>
                <a:path w="92710" h="405764">
                  <a:moveTo>
                    <a:pt x="47625" y="397292"/>
                  </a:moveTo>
                  <a:lnTo>
                    <a:pt x="46164" y="399795"/>
                  </a:lnTo>
                  <a:lnTo>
                    <a:pt x="47498" y="402082"/>
                  </a:lnTo>
                  <a:lnTo>
                    <a:pt x="47625" y="397292"/>
                  </a:lnTo>
                  <a:close/>
                </a:path>
                <a:path w="92710" h="405764">
                  <a:moveTo>
                    <a:pt x="47625" y="0"/>
                  </a:moveTo>
                  <a:lnTo>
                    <a:pt x="44576" y="0"/>
                  </a:lnTo>
                  <a:lnTo>
                    <a:pt x="44703" y="397292"/>
                  </a:lnTo>
                  <a:lnTo>
                    <a:pt x="46164" y="399795"/>
                  </a:lnTo>
                  <a:lnTo>
                    <a:pt x="47625" y="397292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287261" y="3679697"/>
            <a:ext cx="110489" cy="40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80"/>
              </a:lnSpc>
              <a:spcBef>
                <a:spcPts val="100"/>
              </a:spcBef>
            </a:pPr>
            <a:r>
              <a:rPr sz="1100" dirty="0">
                <a:latin typeface="BPG Courier S GPL&amp;GNU"/>
                <a:cs typeface="BPG Courier S GPL&amp;GNU"/>
              </a:rPr>
              <a:t>.</a:t>
            </a:r>
            <a:endParaRPr sz="1100">
              <a:latin typeface="BPG Courier S GPL&amp;GNU"/>
              <a:cs typeface="BPG Courier S GPL&amp;GNU"/>
            </a:endParaRPr>
          </a:p>
          <a:p>
            <a:pPr marL="12700">
              <a:lnSpc>
                <a:spcPts val="844"/>
              </a:lnSpc>
            </a:pPr>
            <a:r>
              <a:rPr sz="1100" dirty="0">
                <a:latin typeface="BPG Courier S GPL&amp;GNU"/>
                <a:cs typeface="BPG Courier S GPL&amp;GNU"/>
              </a:rPr>
              <a:t>.</a:t>
            </a:r>
            <a:endParaRPr sz="1100">
              <a:latin typeface="BPG Courier S GPL&amp;GNU"/>
              <a:cs typeface="BPG Courier S GPL&amp;GNU"/>
            </a:endParaRPr>
          </a:p>
          <a:p>
            <a:pPr marL="12700">
              <a:lnSpc>
                <a:spcPts val="1085"/>
              </a:lnSpc>
            </a:pPr>
            <a:r>
              <a:rPr sz="1100" dirty="0">
                <a:latin typeface="BPG Courier S GPL&amp;GNU"/>
                <a:cs typeface="BPG Courier S GPL&amp;GNU"/>
              </a:rPr>
              <a:t>.</a:t>
            </a:r>
            <a:endParaRPr sz="1100">
              <a:latin typeface="BPG Courier S GPL&amp;GNU"/>
              <a:cs typeface="BPG Courier S GPL&amp;GNU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873241" y="2363851"/>
            <a:ext cx="41655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[</a:t>
            </a:r>
            <a:r>
              <a:rPr sz="1100" spc="15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180647" y="2017648"/>
            <a:ext cx="775335" cy="426084"/>
            <a:chOff x="5180647" y="2017648"/>
            <a:chExt cx="775335" cy="426084"/>
          </a:xfrm>
        </p:grpSpPr>
        <p:sp>
          <p:nvSpPr>
            <p:cNvPr id="61" name="object 61"/>
            <p:cNvSpPr/>
            <p:nvPr/>
          </p:nvSpPr>
          <p:spPr>
            <a:xfrm>
              <a:off x="5815583" y="2191892"/>
              <a:ext cx="86995" cy="94615"/>
            </a:xfrm>
            <a:custGeom>
              <a:avLst/>
              <a:gdLst/>
              <a:ahLst/>
              <a:cxnLst/>
              <a:rect l="l" t="t" r="r" b="b"/>
              <a:pathLst>
                <a:path w="86995" h="94614">
                  <a:moveTo>
                    <a:pt x="0" y="0"/>
                  </a:moveTo>
                  <a:lnTo>
                    <a:pt x="0" y="94615"/>
                  </a:lnTo>
                  <a:lnTo>
                    <a:pt x="86740" y="94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15583" y="2191892"/>
              <a:ext cx="86995" cy="94615"/>
            </a:xfrm>
            <a:custGeom>
              <a:avLst/>
              <a:gdLst/>
              <a:ahLst/>
              <a:cxnLst/>
              <a:rect l="l" t="t" r="r" b="b"/>
              <a:pathLst>
                <a:path w="86995" h="94614">
                  <a:moveTo>
                    <a:pt x="86740" y="94615"/>
                  </a:moveTo>
                  <a:lnTo>
                    <a:pt x="0" y="9461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67399" y="2018918"/>
              <a:ext cx="86995" cy="94615"/>
            </a:xfrm>
            <a:custGeom>
              <a:avLst/>
              <a:gdLst/>
              <a:ahLst/>
              <a:cxnLst/>
              <a:rect l="l" t="t" r="r" b="b"/>
              <a:pathLst>
                <a:path w="86995" h="94614">
                  <a:moveTo>
                    <a:pt x="86740" y="0"/>
                  </a:moveTo>
                  <a:lnTo>
                    <a:pt x="0" y="9461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82234" y="2191892"/>
              <a:ext cx="726440" cy="250190"/>
            </a:xfrm>
            <a:custGeom>
              <a:avLst/>
              <a:gdLst/>
              <a:ahLst/>
              <a:cxnLst/>
              <a:rect l="l" t="t" r="r" b="b"/>
              <a:pathLst>
                <a:path w="726439" h="250189">
                  <a:moveTo>
                    <a:pt x="639063" y="0"/>
                  </a:moveTo>
                  <a:lnTo>
                    <a:pt x="0" y="0"/>
                  </a:lnTo>
                  <a:lnTo>
                    <a:pt x="0" y="250190"/>
                  </a:lnTo>
                  <a:lnTo>
                    <a:pt x="726439" y="250190"/>
                  </a:lnTo>
                  <a:lnTo>
                    <a:pt x="726439" y="95377"/>
                  </a:lnTo>
                  <a:lnTo>
                    <a:pt x="639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182234" y="2191892"/>
              <a:ext cx="726440" cy="250190"/>
            </a:xfrm>
            <a:custGeom>
              <a:avLst/>
              <a:gdLst/>
              <a:ahLst/>
              <a:cxnLst/>
              <a:rect l="l" t="t" r="r" b="b"/>
              <a:pathLst>
                <a:path w="726439" h="250189">
                  <a:moveTo>
                    <a:pt x="639063" y="0"/>
                  </a:moveTo>
                  <a:lnTo>
                    <a:pt x="0" y="0"/>
                  </a:lnTo>
                  <a:lnTo>
                    <a:pt x="0" y="250190"/>
                  </a:lnTo>
                  <a:lnTo>
                    <a:pt x="726439" y="250190"/>
                  </a:lnTo>
                  <a:lnTo>
                    <a:pt x="726439" y="95377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14821" y="2191892"/>
              <a:ext cx="86360" cy="95250"/>
            </a:xfrm>
            <a:custGeom>
              <a:avLst/>
              <a:gdLst/>
              <a:ahLst/>
              <a:cxnLst/>
              <a:rect l="l" t="t" r="r" b="b"/>
              <a:pathLst>
                <a:path w="86360" h="95250">
                  <a:moveTo>
                    <a:pt x="86105" y="94742"/>
                  </a:moveTo>
                  <a:lnTo>
                    <a:pt x="0" y="94742"/>
                  </a:lnTo>
                  <a:lnTo>
                    <a:pt x="0" y="0"/>
                  </a:lnTo>
                </a:path>
                <a:path w="86360" h="95250">
                  <a:moveTo>
                    <a:pt x="86105" y="9474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82234" y="2191892"/>
              <a:ext cx="726440" cy="250190"/>
            </a:xfrm>
            <a:custGeom>
              <a:avLst/>
              <a:gdLst/>
              <a:ahLst/>
              <a:cxnLst/>
              <a:rect l="l" t="t" r="r" b="b"/>
              <a:pathLst>
                <a:path w="726439" h="250189">
                  <a:moveTo>
                    <a:pt x="639063" y="0"/>
                  </a:moveTo>
                  <a:lnTo>
                    <a:pt x="0" y="0"/>
                  </a:lnTo>
                  <a:lnTo>
                    <a:pt x="0" y="250190"/>
                  </a:lnTo>
                  <a:lnTo>
                    <a:pt x="726439" y="250190"/>
                  </a:lnTo>
                  <a:lnTo>
                    <a:pt x="726439" y="9537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274945" y="2198877"/>
            <a:ext cx="104266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0080" algn="l"/>
                <a:tab pos="1029335" algn="l"/>
              </a:tabLst>
            </a:pPr>
            <a:r>
              <a:rPr sz="1100" spc="-5" dirty="0">
                <a:latin typeface="BPG Courier S GPL&amp;GNU"/>
                <a:cs typeface="BPG Courier S GPL&amp;GNU"/>
              </a:rPr>
              <a:t>case</a:t>
            </a:r>
            <a:r>
              <a:rPr sz="1100" spc="-459" dirty="0">
                <a:latin typeface="BPG Courier S GPL&amp;GNU"/>
                <a:cs typeface="BPG Courier S GPL&amp;GNU"/>
              </a:rPr>
              <a:t> </a:t>
            </a:r>
            <a:r>
              <a:rPr sz="1100" dirty="0">
                <a:latin typeface="Arial"/>
                <a:cs typeface="Arial"/>
              </a:rPr>
              <a:t>a	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1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07659" y="2794457"/>
            <a:ext cx="88201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7510" algn="l"/>
                <a:tab pos="532130" algn="l"/>
              </a:tabLst>
            </a:pPr>
            <a:r>
              <a:rPr sz="1100"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100" dirty="0">
                <a:latin typeface="Times New Roman"/>
                <a:cs typeface="Times New Roman"/>
              </a:rPr>
              <a:t>	[</a:t>
            </a:r>
            <a:r>
              <a:rPr sz="1100" dirty="0">
                <a:latin typeface="Arial"/>
                <a:cs typeface="Arial"/>
              </a:rPr>
              <a:t>tru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27470" y="4090238"/>
            <a:ext cx="36195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[</a:t>
            </a:r>
            <a:r>
              <a:rPr sz="1100" dirty="0">
                <a:latin typeface="Arial"/>
                <a:cs typeface="Arial"/>
              </a:rPr>
              <a:t>tru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180647" y="2998406"/>
            <a:ext cx="729615" cy="1580515"/>
            <a:chOff x="5180647" y="2998406"/>
            <a:chExt cx="729615" cy="1580515"/>
          </a:xfrm>
        </p:grpSpPr>
        <p:sp>
          <p:nvSpPr>
            <p:cNvPr id="72" name="object 72"/>
            <p:cNvSpPr/>
            <p:nvPr/>
          </p:nvSpPr>
          <p:spPr>
            <a:xfrm>
              <a:off x="5182234" y="2999994"/>
              <a:ext cx="726440" cy="250190"/>
            </a:xfrm>
            <a:custGeom>
              <a:avLst/>
              <a:gdLst/>
              <a:ahLst/>
              <a:cxnLst/>
              <a:rect l="l" t="t" r="r" b="b"/>
              <a:pathLst>
                <a:path w="726439" h="250189">
                  <a:moveTo>
                    <a:pt x="639063" y="0"/>
                  </a:moveTo>
                  <a:lnTo>
                    <a:pt x="0" y="0"/>
                  </a:lnTo>
                  <a:lnTo>
                    <a:pt x="0" y="250189"/>
                  </a:lnTo>
                  <a:lnTo>
                    <a:pt x="726439" y="250189"/>
                  </a:lnTo>
                  <a:lnTo>
                    <a:pt x="726439" y="95250"/>
                  </a:lnTo>
                  <a:lnTo>
                    <a:pt x="639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82234" y="2999994"/>
              <a:ext cx="726440" cy="250190"/>
            </a:xfrm>
            <a:custGeom>
              <a:avLst/>
              <a:gdLst/>
              <a:ahLst/>
              <a:cxnLst/>
              <a:rect l="l" t="t" r="r" b="b"/>
              <a:pathLst>
                <a:path w="726439" h="250189">
                  <a:moveTo>
                    <a:pt x="639063" y="0"/>
                  </a:moveTo>
                  <a:lnTo>
                    <a:pt x="0" y="0"/>
                  </a:lnTo>
                  <a:lnTo>
                    <a:pt x="0" y="250189"/>
                  </a:lnTo>
                  <a:lnTo>
                    <a:pt x="726439" y="250189"/>
                  </a:lnTo>
                  <a:lnTo>
                    <a:pt x="726439" y="9525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14821" y="2999994"/>
              <a:ext cx="86360" cy="94615"/>
            </a:xfrm>
            <a:custGeom>
              <a:avLst/>
              <a:gdLst/>
              <a:ahLst/>
              <a:cxnLst/>
              <a:rect l="l" t="t" r="r" b="b"/>
              <a:pathLst>
                <a:path w="86360" h="94614">
                  <a:moveTo>
                    <a:pt x="86105" y="94614"/>
                  </a:moveTo>
                  <a:lnTo>
                    <a:pt x="0" y="94614"/>
                  </a:lnTo>
                  <a:lnTo>
                    <a:pt x="0" y="0"/>
                  </a:lnTo>
                </a:path>
                <a:path w="86360" h="94614">
                  <a:moveTo>
                    <a:pt x="86105" y="946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182234" y="2999994"/>
              <a:ext cx="726440" cy="250190"/>
            </a:xfrm>
            <a:custGeom>
              <a:avLst/>
              <a:gdLst/>
              <a:ahLst/>
              <a:cxnLst/>
              <a:rect l="l" t="t" r="r" b="b"/>
              <a:pathLst>
                <a:path w="726439" h="250189">
                  <a:moveTo>
                    <a:pt x="639063" y="0"/>
                  </a:moveTo>
                  <a:lnTo>
                    <a:pt x="0" y="0"/>
                  </a:lnTo>
                  <a:lnTo>
                    <a:pt x="0" y="250189"/>
                  </a:lnTo>
                  <a:lnTo>
                    <a:pt x="726439" y="250189"/>
                  </a:lnTo>
                  <a:lnTo>
                    <a:pt x="726439" y="952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82234" y="4327144"/>
              <a:ext cx="726440" cy="250190"/>
            </a:xfrm>
            <a:custGeom>
              <a:avLst/>
              <a:gdLst/>
              <a:ahLst/>
              <a:cxnLst/>
              <a:rect l="l" t="t" r="r" b="b"/>
              <a:pathLst>
                <a:path w="726439" h="250189">
                  <a:moveTo>
                    <a:pt x="639063" y="0"/>
                  </a:moveTo>
                  <a:lnTo>
                    <a:pt x="0" y="0"/>
                  </a:lnTo>
                  <a:lnTo>
                    <a:pt x="0" y="250189"/>
                  </a:lnTo>
                  <a:lnTo>
                    <a:pt x="726439" y="250189"/>
                  </a:lnTo>
                  <a:lnTo>
                    <a:pt x="726439" y="95249"/>
                  </a:lnTo>
                  <a:lnTo>
                    <a:pt x="6390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182234" y="4327144"/>
              <a:ext cx="726440" cy="250190"/>
            </a:xfrm>
            <a:custGeom>
              <a:avLst/>
              <a:gdLst/>
              <a:ahLst/>
              <a:cxnLst/>
              <a:rect l="l" t="t" r="r" b="b"/>
              <a:pathLst>
                <a:path w="726439" h="250189">
                  <a:moveTo>
                    <a:pt x="639063" y="0"/>
                  </a:moveTo>
                  <a:lnTo>
                    <a:pt x="0" y="0"/>
                  </a:lnTo>
                  <a:lnTo>
                    <a:pt x="0" y="250189"/>
                  </a:lnTo>
                  <a:lnTo>
                    <a:pt x="726439" y="250189"/>
                  </a:lnTo>
                  <a:lnTo>
                    <a:pt x="726439" y="95249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814821" y="4327144"/>
              <a:ext cx="86360" cy="94615"/>
            </a:xfrm>
            <a:custGeom>
              <a:avLst/>
              <a:gdLst/>
              <a:ahLst/>
              <a:cxnLst/>
              <a:rect l="l" t="t" r="r" b="b"/>
              <a:pathLst>
                <a:path w="86360" h="94614">
                  <a:moveTo>
                    <a:pt x="86105" y="94614"/>
                  </a:moveTo>
                  <a:lnTo>
                    <a:pt x="0" y="94614"/>
                  </a:lnTo>
                  <a:lnTo>
                    <a:pt x="0" y="0"/>
                  </a:lnTo>
                </a:path>
                <a:path w="86360" h="94614">
                  <a:moveTo>
                    <a:pt x="86105" y="946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182234" y="4327144"/>
              <a:ext cx="726440" cy="250190"/>
            </a:xfrm>
            <a:custGeom>
              <a:avLst/>
              <a:gdLst/>
              <a:ahLst/>
              <a:cxnLst/>
              <a:rect l="l" t="t" r="r" b="b"/>
              <a:pathLst>
                <a:path w="726439" h="250189">
                  <a:moveTo>
                    <a:pt x="639063" y="0"/>
                  </a:moveTo>
                  <a:lnTo>
                    <a:pt x="0" y="0"/>
                  </a:lnTo>
                  <a:lnTo>
                    <a:pt x="0" y="250189"/>
                  </a:lnTo>
                  <a:lnTo>
                    <a:pt x="726439" y="250189"/>
                  </a:lnTo>
                  <a:lnTo>
                    <a:pt x="726439" y="952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274945" y="3006928"/>
            <a:ext cx="4787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BPG Courier S GPL&amp;GNU"/>
                <a:cs typeface="BPG Courier S GPL&amp;GNU"/>
              </a:rPr>
              <a:t>case</a:t>
            </a:r>
            <a:r>
              <a:rPr sz="1100" spc="-425" dirty="0">
                <a:latin typeface="BPG Courier S GPL&amp;GNU"/>
                <a:cs typeface="BPG Courier S GPL&amp;GNU"/>
              </a:rPr>
              <a:t> </a:t>
            </a:r>
            <a:r>
              <a:rPr sz="110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775192" y="6396240"/>
            <a:ext cx="28702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43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279516" y="4334636"/>
            <a:ext cx="104266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0715" algn="l"/>
                <a:tab pos="1029335" algn="l"/>
              </a:tabLst>
            </a:pPr>
            <a:r>
              <a:rPr sz="1100" spc="-5" dirty="0">
                <a:latin typeface="BPG Courier S GPL&amp;GNU"/>
                <a:cs typeface="BPG Courier S GPL&amp;GNU"/>
              </a:rPr>
              <a:t>case</a:t>
            </a:r>
            <a:r>
              <a:rPr sz="1100" spc="-459" dirty="0">
                <a:latin typeface="BPG Courier S GPL&amp;GNU"/>
                <a:cs typeface="BPG Courier S GPL&amp;GNU"/>
              </a:rPr>
              <a:t> </a:t>
            </a:r>
            <a:r>
              <a:rPr sz="1100" dirty="0">
                <a:latin typeface="Arial"/>
                <a:cs typeface="Arial"/>
              </a:rPr>
              <a:t>z	</a:t>
            </a:r>
            <a:r>
              <a:rPr sz="1100" u="dash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1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903467" y="3126105"/>
            <a:ext cx="416559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[</a:t>
            </a:r>
            <a:r>
              <a:rPr sz="1100" spc="15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889116" y="4453509"/>
            <a:ext cx="41655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[</a:t>
            </a:r>
            <a:r>
              <a:rPr sz="1100" spc="15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]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52400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Ví</a:t>
            </a:r>
            <a:r>
              <a:rPr spc="-320" dirty="0"/>
              <a:t> </a:t>
            </a:r>
            <a:r>
              <a:rPr spc="195" dirty="0"/>
              <a:t>dụ</a:t>
            </a:r>
            <a:r>
              <a:rPr spc="-320" dirty="0"/>
              <a:t> </a:t>
            </a:r>
            <a:r>
              <a:rPr spc="-395" dirty="0"/>
              <a:t>-</a:t>
            </a:r>
            <a:r>
              <a:rPr spc="-320" dirty="0"/>
              <a:t> </a:t>
            </a:r>
            <a:r>
              <a:rPr spc="120" dirty="0"/>
              <a:t>Lệnh</a:t>
            </a:r>
            <a:r>
              <a:rPr spc="-345" dirty="0"/>
              <a:t> </a:t>
            </a:r>
            <a:r>
              <a:rPr spc="55" dirty="0"/>
              <a:t>switch</a:t>
            </a:r>
            <a:r>
              <a:rPr spc="-320" dirty="0"/>
              <a:t> </a:t>
            </a:r>
            <a:r>
              <a:rPr spc="-395" dirty="0"/>
              <a:t>-</a:t>
            </a:r>
            <a:r>
              <a:rPr spc="-320" dirty="0"/>
              <a:t> </a:t>
            </a:r>
            <a:r>
              <a:rPr spc="160" dirty="0"/>
              <a:t>case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775192" y="6396240"/>
            <a:ext cx="28702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44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821002"/>
            <a:ext cx="242951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150" dirty="0">
                <a:solidFill>
                  <a:srgbClr val="168991"/>
                </a:solidFill>
                <a:latin typeface="Arial"/>
                <a:cs typeface="Arial"/>
              </a:rPr>
              <a:t>switch </a:t>
            </a:r>
            <a:r>
              <a:rPr sz="1800" spc="165" dirty="0">
                <a:solidFill>
                  <a:srgbClr val="168991"/>
                </a:solidFill>
                <a:latin typeface="Arial"/>
                <a:cs typeface="Arial"/>
              </a:rPr>
              <a:t>(day)</a:t>
            </a:r>
            <a:r>
              <a:rPr sz="1800" spc="14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62255">
              <a:lnSpc>
                <a:spcPts val="1945"/>
              </a:lnSpc>
            </a:pPr>
            <a:r>
              <a:rPr sz="1800" spc="35" dirty="0">
                <a:solidFill>
                  <a:srgbClr val="168991"/>
                </a:solidFill>
                <a:latin typeface="Arial"/>
                <a:cs typeface="Arial"/>
              </a:rPr>
              <a:t>case</a:t>
            </a: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235" dirty="0">
                <a:solidFill>
                  <a:srgbClr val="168991"/>
                </a:solidFill>
                <a:latin typeface="Arial"/>
                <a:cs typeface="Arial"/>
              </a:rPr>
              <a:t>0:</a:t>
            </a:r>
            <a:endParaRPr sz="1800">
              <a:latin typeface="Arial"/>
              <a:cs typeface="Arial"/>
            </a:endParaRPr>
          </a:p>
          <a:p>
            <a:pPr marL="262255">
              <a:lnSpc>
                <a:spcPts val="1945"/>
              </a:lnSpc>
            </a:pPr>
            <a:r>
              <a:rPr sz="1800" spc="35" dirty="0">
                <a:solidFill>
                  <a:srgbClr val="168991"/>
                </a:solidFill>
                <a:latin typeface="Arial"/>
                <a:cs typeface="Arial"/>
              </a:rPr>
              <a:t>case</a:t>
            </a: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235" dirty="0">
                <a:solidFill>
                  <a:srgbClr val="168991"/>
                </a:solidFill>
                <a:latin typeface="Arial"/>
                <a:cs typeface="Arial"/>
              </a:rPr>
              <a:t>1:</a:t>
            </a:r>
            <a:endParaRPr sz="1800">
              <a:latin typeface="Arial"/>
              <a:cs typeface="Arial"/>
            </a:endParaRPr>
          </a:p>
          <a:p>
            <a:pPr marL="286385">
              <a:lnSpc>
                <a:spcPts val="2050"/>
              </a:lnSpc>
            </a:pPr>
            <a:r>
              <a:rPr sz="1800" spc="235" dirty="0">
                <a:solidFill>
                  <a:srgbClr val="168991"/>
                </a:solidFill>
                <a:latin typeface="Arial"/>
                <a:cs typeface="Arial"/>
              </a:rPr>
              <a:t>rule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</a:t>
            </a:r>
            <a:r>
              <a:rPr sz="1800" spc="204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168991"/>
                </a:solidFill>
                <a:latin typeface="Arial"/>
                <a:cs typeface="Arial"/>
              </a:rPr>
              <a:t>“weekend”;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2952" y="1821002"/>
            <a:ext cx="3660140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535" dirty="0">
                <a:solidFill>
                  <a:srgbClr val="168991"/>
                </a:solidFill>
                <a:latin typeface="Arial"/>
                <a:cs typeface="Arial"/>
              </a:rPr>
              <a:t>if </a:t>
            </a:r>
            <a:r>
              <a:rPr sz="1800" spc="110" dirty="0">
                <a:solidFill>
                  <a:srgbClr val="168991"/>
                </a:solidFill>
                <a:latin typeface="Arial"/>
                <a:cs typeface="Arial"/>
              </a:rPr>
              <a:t>(day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== </a:t>
            </a:r>
            <a:r>
              <a:rPr sz="1800" spc="-15" dirty="0">
                <a:solidFill>
                  <a:srgbClr val="168991"/>
                </a:solidFill>
                <a:latin typeface="Arial"/>
                <a:cs typeface="Arial"/>
              </a:rPr>
              <a:t>0 </a:t>
            </a:r>
            <a:r>
              <a:rPr sz="1800" spc="515" dirty="0">
                <a:solidFill>
                  <a:srgbClr val="168991"/>
                </a:solidFill>
                <a:latin typeface="Arial"/>
                <a:cs typeface="Arial"/>
              </a:rPr>
              <a:t>|| </a:t>
            </a:r>
            <a:r>
              <a:rPr sz="1800" spc="20" dirty="0">
                <a:solidFill>
                  <a:srgbClr val="168991"/>
                </a:solidFill>
                <a:latin typeface="Arial"/>
                <a:cs typeface="Arial"/>
              </a:rPr>
              <a:t>day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== </a:t>
            </a:r>
            <a:r>
              <a:rPr sz="1800" spc="190" dirty="0">
                <a:solidFill>
                  <a:srgbClr val="168991"/>
                </a:solidFill>
                <a:latin typeface="Arial"/>
                <a:cs typeface="Arial"/>
              </a:rPr>
              <a:t>1)</a:t>
            </a:r>
            <a:r>
              <a:rPr sz="1800" spc="27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7020">
              <a:lnSpc>
                <a:spcPts val="1945"/>
              </a:lnSpc>
            </a:pPr>
            <a:r>
              <a:rPr sz="1800" spc="235" dirty="0">
                <a:solidFill>
                  <a:srgbClr val="168991"/>
                </a:solidFill>
                <a:latin typeface="Arial"/>
                <a:cs typeface="Arial"/>
              </a:rPr>
              <a:t>rule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</a:t>
            </a:r>
            <a:r>
              <a:rPr sz="1800" spc="27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168991"/>
                </a:solidFill>
                <a:latin typeface="Arial"/>
                <a:cs typeface="Arial"/>
              </a:rPr>
              <a:t>“weekend”;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} </a:t>
            </a:r>
            <a:r>
              <a:rPr sz="1800" spc="160" dirty="0">
                <a:solidFill>
                  <a:srgbClr val="168991"/>
                </a:solidFill>
                <a:latin typeface="Arial"/>
                <a:cs typeface="Arial"/>
              </a:rPr>
              <a:t>else </a:t>
            </a:r>
            <a:r>
              <a:rPr sz="1800" spc="535" dirty="0">
                <a:solidFill>
                  <a:srgbClr val="168991"/>
                </a:solidFill>
                <a:latin typeface="Arial"/>
                <a:cs typeface="Arial"/>
              </a:rPr>
              <a:t>if </a:t>
            </a:r>
            <a:r>
              <a:rPr sz="1800" spc="110" dirty="0">
                <a:solidFill>
                  <a:srgbClr val="168991"/>
                </a:solidFill>
                <a:latin typeface="Arial"/>
                <a:cs typeface="Arial"/>
              </a:rPr>
              <a:t>(day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&gt; </a:t>
            </a:r>
            <a:r>
              <a:rPr sz="1800" spc="-15" dirty="0">
                <a:solidFill>
                  <a:srgbClr val="168991"/>
                </a:solidFill>
                <a:latin typeface="Arial"/>
                <a:cs typeface="Arial"/>
              </a:rPr>
              <a:t>1 </a:t>
            </a:r>
            <a:r>
              <a:rPr sz="1800" spc="-215" dirty="0">
                <a:solidFill>
                  <a:srgbClr val="168991"/>
                </a:solidFill>
                <a:latin typeface="Arial"/>
                <a:cs typeface="Arial"/>
              </a:rPr>
              <a:t>&amp;&amp; </a:t>
            </a:r>
            <a:r>
              <a:rPr sz="1800" spc="20" dirty="0">
                <a:solidFill>
                  <a:srgbClr val="168991"/>
                </a:solidFill>
                <a:latin typeface="Arial"/>
                <a:cs typeface="Arial"/>
              </a:rPr>
              <a:t>day</a:t>
            </a:r>
            <a:r>
              <a:rPr sz="1800" spc="-17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100" dirty="0">
                <a:solidFill>
                  <a:srgbClr val="168991"/>
                </a:solidFill>
                <a:latin typeface="Arial"/>
                <a:cs typeface="Arial"/>
              </a:rPr>
              <a:t>&lt;7)</a:t>
            </a:r>
            <a:endParaRPr sz="1800">
              <a:latin typeface="Arial"/>
              <a:cs typeface="Arial"/>
            </a:endParaRPr>
          </a:p>
          <a:p>
            <a:pPr marL="287020">
              <a:lnSpc>
                <a:spcPts val="2050"/>
              </a:lnSpc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1392" y="2880383"/>
          <a:ext cx="6240145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773">
                <a:tc>
                  <a:txBody>
                    <a:bodyPr/>
                    <a:lstStyle/>
                    <a:p>
                      <a:pPr marL="305435">
                        <a:lnSpc>
                          <a:spcPts val="1590"/>
                        </a:lnSpc>
                      </a:pPr>
                      <a:r>
                        <a:rPr sz="1800" spc="15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break;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281305">
                        <a:lnSpc>
                          <a:spcPts val="1945"/>
                        </a:lnSpc>
                      </a:pPr>
                      <a:r>
                        <a:rPr sz="1800" spc="3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sz="1800" spc="47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3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2: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05435">
                        <a:lnSpc>
                          <a:spcPts val="2055"/>
                        </a:lnSpc>
                      </a:pPr>
                      <a:r>
                        <a:rPr sz="18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18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8796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ts val="1590"/>
                        </a:lnSpc>
                      </a:pPr>
                      <a:r>
                        <a:rPr sz="1800" spc="23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rule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86360" marR="42545" indent="-24765">
                        <a:lnSpc>
                          <a:spcPts val="1950"/>
                        </a:lnSpc>
                        <a:spcBef>
                          <a:spcPts val="130"/>
                        </a:spcBef>
                      </a:pPr>
                      <a:r>
                        <a:rPr sz="1800" spc="16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else  </a:t>
                      </a:r>
                      <a:r>
                        <a:rPr sz="1800" spc="-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rul</a:t>
                      </a:r>
                      <a:r>
                        <a:rPr sz="18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590"/>
                        </a:lnSpc>
                      </a:pPr>
                      <a:r>
                        <a:rPr sz="1800" spc="-6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-3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“weekday”;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50165">
                        <a:lnSpc>
                          <a:spcPts val="1945"/>
                        </a:lnSpc>
                      </a:pPr>
                      <a:r>
                        <a:rPr sz="18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74295">
                        <a:lnSpc>
                          <a:spcPts val="2055"/>
                        </a:lnSpc>
                      </a:pPr>
                      <a:r>
                        <a:rPr sz="1800" spc="-6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2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7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error;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L="281305">
                        <a:lnSpc>
                          <a:spcPts val="1770"/>
                        </a:lnSpc>
                      </a:pPr>
                      <a:r>
                        <a:rPr sz="1800" spc="3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sz="1800" spc="47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3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6: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1770"/>
                        </a:lnSpc>
                      </a:pPr>
                      <a:r>
                        <a:rPr sz="18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L="305435">
                        <a:lnSpc>
                          <a:spcPts val="1770"/>
                        </a:lnSpc>
                      </a:pPr>
                      <a:r>
                        <a:rPr sz="1800" spc="23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rule </a:t>
                      </a:r>
                      <a:r>
                        <a:rPr sz="1800" spc="-6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26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10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“weekday”;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marL="305435">
                        <a:lnSpc>
                          <a:spcPts val="1770"/>
                        </a:lnSpc>
                      </a:pPr>
                      <a:r>
                        <a:rPr sz="1800" spc="15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break;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965">
                <a:tc>
                  <a:txBody>
                    <a:bodyPr/>
                    <a:lstStyle/>
                    <a:p>
                      <a:pPr marL="281305">
                        <a:lnSpc>
                          <a:spcPts val="1770"/>
                        </a:lnSpc>
                      </a:pPr>
                      <a:r>
                        <a:rPr sz="1800" spc="24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default: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230">
                <a:tc>
                  <a:txBody>
                    <a:bodyPr/>
                    <a:lstStyle/>
                    <a:p>
                      <a:pPr marL="305435">
                        <a:lnSpc>
                          <a:spcPts val="1770"/>
                        </a:lnSpc>
                      </a:pPr>
                      <a:r>
                        <a:rPr sz="1800" spc="229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rule </a:t>
                      </a:r>
                      <a:r>
                        <a:rPr sz="1800" spc="-6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800" spc="28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95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“error”;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704">
                <a:tc>
                  <a:txBody>
                    <a:bodyPr/>
                    <a:lstStyle/>
                    <a:p>
                      <a:pPr marL="31750">
                        <a:lnSpc>
                          <a:spcPts val="1770"/>
                        </a:lnSpc>
                      </a:pPr>
                      <a:r>
                        <a:rPr sz="1800" dirty="0">
                          <a:solidFill>
                            <a:srgbClr val="168991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56743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Vòng</a:t>
            </a:r>
            <a:r>
              <a:rPr spc="-340" dirty="0"/>
              <a:t> </a:t>
            </a:r>
            <a:r>
              <a:rPr spc="250" dirty="0"/>
              <a:t>lặp</a:t>
            </a:r>
            <a:r>
              <a:rPr spc="-335" dirty="0"/>
              <a:t> </a:t>
            </a:r>
            <a:r>
              <a:rPr spc="130" dirty="0"/>
              <a:t>while</a:t>
            </a:r>
            <a:r>
              <a:rPr spc="-315" dirty="0"/>
              <a:t> </a:t>
            </a:r>
            <a:r>
              <a:rPr spc="135" dirty="0"/>
              <a:t>và</a:t>
            </a:r>
            <a:r>
              <a:rPr spc="-335" dirty="0"/>
              <a:t> </a:t>
            </a:r>
            <a:r>
              <a:rPr spc="170" dirty="0"/>
              <a:t>do</a:t>
            </a:r>
            <a:r>
              <a:rPr spc="-330" dirty="0"/>
              <a:t> </a:t>
            </a:r>
            <a:r>
              <a:rPr spc="130"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17954"/>
            <a:ext cx="663130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735"/>
              </a:lnSpc>
              <a:spcBef>
                <a:spcPts val="10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20" dirty="0">
                <a:solidFill>
                  <a:srgbClr val="585858"/>
                </a:solidFill>
                <a:latin typeface="Arial"/>
                <a:cs typeface="Arial"/>
              </a:rPr>
              <a:t>Thực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hiện 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câu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lệnh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hoặc </a:t>
            </a:r>
            <a:r>
              <a:rPr sz="2400" spc="9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khối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lệnh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khi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735"/>
              </a:lnSpc>
            </a:pP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điều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kiện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vẫn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nhận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trị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while()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thực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hiện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0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hoặc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nhiều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lần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0457" y="3011551"/>
            <a:ext cx="42951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do...while()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thực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hiện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ít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nhất </a:t>
            </a:r>
            <a:r>
              <a:rPr sz="2000" spc="75" dirty="0">
                <a:solidFill>
                  <a:srgbClr val="585858"/>
                </a:solidFill>
                <a:latin typeface="Arial"/>
                <a:cs typeface="Arial"/>
              </a:rPr>
              <a:t>một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lần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12850" y="3487292"/>
            <a:ext cx="4584700" cy="1339850"/>
            <a:chOff x="1212850" y="3487292"/>
            <a:chExt cx="4584700" cy="1339850"/>
          </a:xfrm>
        </p:grpSpPr>
        <p:sp>
          <p:nvSpPr>
            <p:cNvPr id="6" name="object 6"/>
            <p:cNvSpPr/>
            <p:nvPr/>
          </p:nvSpPr>
          <p:spPr>
            <a:xfrm>
              <a:off x="1219200" y="3493642"/>
              <a:ext cx="4572000" cy="1327150"/>
            </a:xfrm>
            <a:custGeom>
              <a:avLst/>
              <a:gdLst/>
              <a:ahLst/>
              <a:cxnLst/>
              <a:rect l="l" t="t" r="r" b="b"/>
              <a:pathLst>
                <a:path w="4572000" h="1327150">
                  <a:moveTo>
                    <a:pt x="4572000" y="0"/>
                  </a:moveTo>
                  <a:lnTo>
                    <a:pt x="0" y="0"/>
                  </a:lnTo>
                  <a:lnTo>
                    <a:pt x="0" y="1327149"/>
                  </a:lnTo>
                  <a:lnTo>
                    <a:pt x="4572000" y="1327149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9200" y="3493642"/>
              <a:ext cx="4572000" cy="1327150"/>
            </a:xfrm>
            <a:custGeom>
              <a:avLst/>
              <a:gdLst/>
              <a:ahLst/>
              <a:cxnLst/>
              <a:rect l="l" t="t" r="r" b="b"/>
              <a:pathLst>
                <a:path w="4572000" h="1327150">
                  <a:moveTo>
                    <a:pt x="0" y="1327149"/>
                  </a:moveTo>
                  <a:lnTo>
                    <a:pt x="4572000" y="1327149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1327149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19200" y="3493642"/>
            <a:ext cx="4572000" cy="13271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1440" marR="2804795">
              <a:lnSpc>
                <a:spcPct val="100000"/>
              </a:lnSpc>
              <a:spcBef>
                <a:spcPts val="280"/>
              </a:spcBef>
            </a:pPr>
            <a:r>
              <a:rPr sz="1600" spc="310" dirty="0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2; 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(x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&lt; </a:t>
            </a:r>
            <a:r>
              <a:rPr sz="1600" spc="160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r>
              <a:rPr sz="1600" spc="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34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x++;</a:t>
            </a:r>
            <a:endParaRPr sz="16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System.out.println(x);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spc="340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12850" y="5081600"/>
            <a:ext cx="4584700" cy="1339850"/>
            <a:chOff x="1212850" y="5081600"/>
            <a:chExt cx="4584700" cy="1339850"/>
          </a:xfrm>
        </p:grpSpPr>
        <p:sp>
          <p:nvSpPr>
            <p:cNvPr id="10" name="object 10"/>
            <p:cNvSpPr/>
            <p:nvPr/>
          </p:nvSpPr>
          <p:spPr>
            <a:xfrm>
              <a:off x="1219200" y="5087950"/>
              <a:ext cx="4572000" cy="1327150"/>
            </a:xfrm>
            <a:custGeom>
              <a:avLst/>
              <a:gdLst/>
              <a:ahLst/>
              <a:cxnLst/>
              <a:rect l="l" t="t" r="r" b="b"/>
              <a:pathLst>
                <a:path w="4572000" h="1327150">
                  <a:moveTo>
                    <a:pt x="4572000" y="0"/>
                  </a:moveTo>
                  <a:lnTo>
                    <a:pt x="0" y="0"/>
                  </a:lnTo>
                  <a:lnTo>
                    <a:pt x="0" y="1327150"/>
                  </a:lnTo>
                  <a:lnTo>
                    <a:pt x="4572000" y="132715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9200" y="5087950"/>
              <a:ext cx="4572000" cy="1327150"/>
            </a:xfrm>
            <a:custGeom>
              <a:avLst/>
              <a:gdLst/>
              <a:ahLst/>
              <a:cxnLst/>
              <a:rect l="l" t="t" r="r" b="b"/>
              <a:pathLst>
                <a:path w="4572000" h="1327150">
                  <a:moveTo>
                    <a:pt x="0" y="1327150"/>
                  </a:moveTo>
                  <a:lnTo>
                    <a:pt x="4572000" y="1327150"/>
                  </a:lnTo>
                  <a:lnTo>
                    <a:pt x="4572000" y="0"/>
                  </a:lnTo>
                  <a:lnTo>
                    <a:pt x="0" y="0"/>
                  </a:lnTo>
                  <a:lnTo>
                    <a:pt x="0" y="1327150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19200" y="5087950"/>
            <a:ext cx="4572000" cy="132715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1440" marR="3359785">
              <a:lnSpc>
                <a:spcPct val="100000"/>
              </a:lnSpc>
              <a:spcBef>
                <a:spcPts val="280"/>
              </a:spcBef>
            </a:pPr>
            <a:r>
              <a:rPr sz="1600" spc="310" dirty="0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2; 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600" spc="340" dirty="0">
                <a:solidFill>
                  <a:srgbClr val="FFFFFF"/>
                </a:solidFill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x++;</a:t>
            </a:r>
            <a:endParaRPr sz="1600">
              <a:latin typeface="Arial"/>
              <a:cs typeface="Arial"/>
            </a:endParaRPr>
          </a:p>
          <a:p>
            <a:pPr marL="1005840">
              <a:lnSpc>
                <a:spcPct val="100000"/>
              </a:lnSpc>
            </a:pPr>
            <a:r>
              <a:rPr sz="1600" spc="185" dirty="0">
                <a:solidFill>
                  <a:srgbClr val="FFFFFF"/>
                </a:solidFill>
                <a:latin typeface="Arial"/>
                <a:cs typeface="Arial"/>
              </a:rPr>
              <a:t>System.out.println(x);</a:t>
            </a:r>
            <a:endParaRPr sz="16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1600" spc="340" dirty="0">
                <a:solidFill>
                  <a:srgbClr val="FFFFFF"/>
                </a:solidFill>
                <a:latin typeface="Arial"/>
                <a:cs typeface="Arial"/>
              </a:rPr>
              <a:t>} 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while 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(x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245" dirty="0">
                <a:solidFill>
                  <a:srgbClr val="FFFFFF"/>
                </a:solidFill>
                <a:latin typeface="Arial"/>
                <a:cs typeface="Arial"/>
              </a:rPr>
              <a:t>2);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53071" y="2589212"/>
            <a:ext cx="1689735" cy="2357120"/>
            <a:chOff x="7053071" y="2589212"/>
            <a:chExt cx="1689735" cy="2357120"/>
          </a:xfrm>
        </p:grpSpPr>
        <p:sp>
          <p:nvSpPr>
            <p:cNvPr id="14" name="object 14"/>
            <p:cNvSpPr/>
            <p:nvPr/>
          </p:nvSpPr>
          <p:spPr>
            <a:xfrm>
              <a:off x="7624698" y="2722118"/>
              <a:ext cx="92710" cy="422275"/>
            </a:xfrm>
            <a:custGeom>
              <a:avLst/>
              <a:gdLst/>
              <a:ahLst/>
              <a:cxnLst/>
              <a:rect l="l" t="t" r="r" b="b"/>
              <a:pathLst>
                <a:path w="92709" h="422275">
                  <a:moveTo>
                    <a:pt x="1650" y="340995"/>
                  </a:moveTo>
                  <a:lnTo>
                    <a:pt x="889" y="341376"/>
                  </a:lnTo>
                  <a:lnTo>
                    <a:pt x="253" y="341884"/>
                  </a:lnTo>
                  <a:lnTo>
                    <a:pt x="0" y="342773"/>
                  </a:lnTo>
                  <a:lnTo>
                    <a:pt x="380" y="343535"/>
                  </a:lnTo>
                  <a:lnTo>
                    <a:pt x="46100" y="422021"/>
                  </a:lnTo>
                  <a:lnTo>
                    <a:pt x="47881" y="418973"/>
                  </a:lnTo>
                  <a:lnTo>
                    <a:pt x="44576" y="418973"/>
                  </a:lnTo>
                  <a:lnTo>
                    <a:pt x="44576" y="413203"/>
                  </a:lnTo>
                  <a:lnTo>
                    <a:pt x="2963" y="341884"/>
                  </a:lnTo>
                  <a:lnTo>
                    <a:pt x="2540" y="341249"/>
                  </a:lnTo>
                  <a:lnTo>
                    <a:pt x="1650" y="340995"/>
                  </a:lnTo>
                  <a:close/>
                </a:path>
                <a:path w="92709" h="422275">
                  <a:moveTo>
                    <a:pt x="44576" y="413203"/>
                  </a:moveTo>
                  <a:lnTo>
                    <a:pt x="44576" y="418973"/>
                  </a:lnTo>
                  <a:lnTo>
                    <a:pt x="47625" y="418973"/>
                  </a:lnTo>
                  <a:lnTo>
                    <a:pt x="47625" y="418211"/>
                  </a:lnTo>
                  <a:lnTo>
                    <a:pt x="44830" y="418211"/>
                  </a:lnTo>
                  <a:lnTo>
                    <a:pt x="46164" y="415925"/>
                  </a:lnTo>
                  <a:lnTo>
                    <a:pt x="44576" y="413203"/>
                  </a:lnTo>
                  <a:close/>
                </a:path>
                <a:path w="92709" h="422275">
                  <a:moveTo>
                    <a:pt x="90677" y="340995"/>
                  </a:moveTo>
                  <a:lnTo>
                    <a:pt x="89661" y="341249"/>
                  </a:lnTo>
                  <a:lnTo>
                    <a:pt x="89280" y="342011"/>
                  </a:lnTo>
                  <a:lnTo>
                    <a:pt x="47751" y="413203"/>
                  </a:lnTo>
                  <a:lnTo>
                    <a:pt x="47625" y="418973"/>
                  </a:lnTo>
                  <a:lnTo>
                    <a:pt x="47881" y="418973"/>
                  </a:lnTo>
                  <a:lnTo>
                    <a:pt x="91948" y="343535"/>
                  </a:lnTo>
                  <a:lnTo>
                    <a:pt x="92328" y="342773"/>
                  </a:lnTo>
                  <a:lnTo>
                    <a:pt x="92075" y="341884"/>
                  </a:lnTo>
                  <a:lnTo>
                    <a:pt x="91312" y="341376"/>
                  </a:lnTo>
                  <a:lnTo>
                    <a:pt x="90677" y="340995"/>
                  </a:lnTo>
                  <a:close/>
                </a:path>
                <a:path w="92709" h="422275">
                  <a:moveTo>
                    <a:pt x="46164" y="415925"/>
                  </a:moveTo>
                  <a:lnTo>
                    <a:pt x="44830" y="418211"/>
                  </a:lnTo>
                  <a:lnTo>
                    <a:pt x="47498" y="418211"/>
                  </a:lnTo>
                  <a:lnTo>
                    <a:pt x="46164" y="415925"/>
                  </a:lnTo>
                  <a:close/>
                </a:path>
                <a:path w="92709" h="422275">
                  <a:moveTo>
                    <a:pt x="47625" y="413421"/>
                  </a:moveTo>
                  <a:lnTo>
                    <a:pt x="46164" y="415925"/>
                  </a:lnTo>
                  <a:lnTo>
                    <a:pt x="47498" y="418211"/>
                  </a:lnTo>
                  <a:lnTo>
                    <a:pt x="47625" y="413421"/>
                  </a:lnTo>
                  <a:close/>
                </a:path>
                <a:path w="92709" h="422275">
                  <a:moveTo>
                    <a:pt x="47625" y="0"/>
                  </a:moveTo>
                  <a:lnTo>
                    <a:pt x="44576" y="0"/>
                  </a:lnTo>
                  <a:lnTo>
                    <a:pt x="44703" y="413421"/>
                  </a:lnTo>
                  <a:lnTo>
                    <a:pt x="46164" y="415925"/>
                  </a:lnTo>
                  <a:lnTo>
                    <a:pt x="47625" y="413421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8633" y="2589212"/>
              <a:ext cx="126110" cy="1344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87257" y="3235705"/>
              <a:ext cx="455930" cy="92710"/>
            </a:xfrm>
            <a:custGeom>
              <a:avLst/>
              <a:gdLst/>
              <a:ahLst/>
              <a:cxnLst/>
              <a:rect l="l" t="t" r="r" b="b"/>
              <a:pathLst>
                <a:path w="455929" h="92710">
                  <a:moveTo>
                    <a:pt x="79248" y="0"/>
                  </a:moveTo>
                  <a:lnTo>
                    <a:pt x="78486" y="508"/>
                  </a:lnTo>
                  <a:lnTo>
                    <a:pt x="0" y="46228"/>
                  </a:lnTo>
                  <a:lnTo>
                    <a:pt x="78486" y="91948"/>
                  </a:lnTo>
                  <a:lnTo>
                    <a:pt x="79248" y="92456"/>
                  </a:lnTo>
                  <a:lnTo>
                    <a:pt x="80137" y="92202"/>
                  </a:lnTo>
                  <a:lnTo>
                    <a:pt x="80518" y="91440"/>
                  </a:lnTo>
                  <a:lnTo>
                    <a:pt x="81025" y="90678"/>
                  </a:lnTo>
                  <a:lnTo>
                    <a:pt x="80772" y="89789"/>
                  </a:lnTo>
                  <a:lnTo>
                    <a:pt x="80010" y="89408"/>
                  </a:lnTo>
                  <a:lnTo>
                    <a:pt x="8599" y="47752"/>
                  </a:lnTo>
                  <a:lnTo>
                    <a:pt x="3048" y="47752"/>
                  </a:lnTo>
                  <a:lnTo>
                    <a:pt x="3048" y="44704"/>
                  </a:lnTo>
                  <a:lnTo>
                    <a:pt x="8599" y="44704"/>
                  </a:lnTo>
                  <a:lnTo>
                    <a:pt x="80010" y="3048"/>
                  </a:lnTo>
                  <a:lnTo>
                    <a:pt x="80772" y="2667"/>
                  </a:lnTo>
                  <a:lnTo>
                    <a:pt x="81025" y="1778"/>
                  </a:lnTo>
                  <a:lnTo>
                    <a:pt x="80518" y="1016"/>
                  </a:lnTo>
                  <a:lnTo>
                    <a:pt x="80137" y="254"/>
                  </a:lnTo>
                  <a:lnTo>
                    <a:pt x="79248" y="0"/>
                  </a:lnTo>
                  <a:close/>
                </a:path>
                <a:path w="455929" h="92710">
                  <a:moveTo>
                    <a:pt x="8599" y="44704"/>
                  </a:moveTo>
                  <a:lnTo>
                    <a:pt x="3048" y="44704"/>
                  </a:lnTo>
                  <a:lnTo>
                    <a:pt x="3048" y="47752"/>
                  </a:lnTo>
                  <a:lnTo>
                    <a:pt x="8599" y="47752"/>
                  </a:lnTo>
                  <a:lnTo>
                    <a:pt x="8164" y="47498"/>
                  </a:lnTo>
                  <a:lnTo>
                    <a:pt x="3810" y="47498"/>
                  </a:lnTo>
                  <a:lnTo>
                    <a:pt x="3810" y="44958"/>
                  </a:lnTo>
                  <a:lnTo>
                    <a:pt x="8164" y="44958"/>
                  </a:lnTo>
                  <a:lnTo>
                    <a:pt x="8599" y="44704"/>
                  </a:lnTo>
                  <a:close/>
                </a:path>
                <a:path w="455929" h="92710">
                  <a:moveTo>
                    <a:pt x="455549" y="44704"/>
                  </a:moveTo>
                  <a:lnTo>
                    <a:pt x="8599" y="44704"/>
                  </a:lnTo>
                  <a:lnTo>
                    <a:pt x="5987" y="46228"/>
                  </a:lnTo>
                  <a:lnTo>
                    <a:pt x="8599" y="47752"/>
                  </a:lnTo>
                  <a:lnTo>
                    <a:pt x="455549" y="47752"/>
                  </a:lnTo>
                  <a:lnTo>
                    <a:pt x="455549" y="44704"/>
                  </a:lnTo>
                  <a:close/>
                </a:path>
                <a:path w="455929" h="92710">
                  <a:moveTo>
                    <a:pt x="3810" y="44958"/>
                  </a:moveTo>
                  <a:lnTo>
                    <a:pt x="3810" y="47498"/>
                  </a:lnTo>
                  <a:lnTo>
                    <a:pt x="5987" y="46228"/>
                  </a:lnTo>
                  <a:lnTo>
                    <a:pt x="3810" y="44958"/>
                  </a:lnTo>
                  <a:close/>
                </a:path>
                <a:path w="455929" h="92710">
                  <a:moveTo>
                    <a:pt x="5987" y="46228"/>
                  </a:moveTo>
                  <a:lnTo>
                    <a:pt x="3810" y="47498"/>
                  </a:lnTo>
                  <a:lnTo>
                    <a:pt x="8164" y="47498"/>
                  </a:lnTo>
                  <a:lnTo>
                    <a:pt x="5987" y="46228"/>
                  </a:lnTo>
                  <a:close/>
                </a:path>
                <a:path w="455929" h="92710">
                  <a:moveTo>
                    <a:pt x="8164" y="44958"/>
                  </a:moveTo>
                  <a:lnTo>
                    <a:pt x="3810" y="44958"/>
                  </a:lnTo>
                  <a:lnTo>
                    <a:pt x="5987" y="46228"/>
                  </a:lnTo>
                  <a:lnTo>
                    <a:pt x="8164" y="4495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54341" y="3145155"/>
              <a:ext cx="1233170" cy="286385"/>
            </a:xfrm>
            <a:custGeom>
              <a:avLst/>
              <a:gdLst/>
              <a:ahLst/>
              <a:cxnLst/>
              <a:rect l="l" t="t" r="r" b="b"/>
              <a:pathLst>
                <a:path w="1233170" h="286385">
                  <a:moveTo>
                    <a:pt x="1185290" y="0"/>
                  </a:moveTo>
                  <a:lnTo>
                    <a:pt x="47751" y="0"/>
                  </a:lnTo>
                  <a:lnTo>
                    <a:pt x="29200" y="3746"/>
                  </a:lnTo>
                  <a:lnTo>
                    <a:pt x="14017" y="13970"/>
                  </a:lnTo>
                  <a:lnTo>
                    <a:pt x="3764" y="29146"/>
                  </a:lnTo>
                  <a:lnTo>
                    <a:pt x="0" y="47752"/>
                  </a:lnTo>
                  <a:lnTo>
                    <a:pt x="0" y="238633"/>
                  </a:lnTo>
                  <a:lnTo>
                    <a:pt x="3764" y="257184"/>
                  </a:lnTo>
                  <a:lnTo>
                    <a:pt x="14017" y="272367"/>
                  </a:lnTo>
                  <a:lnTo>
                    <a:pt x="29200" y="282620"/>
                  </a:lnTo>
                  <a:lnTo>
                    <a:pt x="47751" y="286385"/>
                  </a:lnTo>
                  <a:lnTo>
                    <a:pt x="1185290" y="286385"/>
                  </a:lnTo>
                  <a:lnTo>
                    <a:pt x="1203823" y="282620"/>
                  </a:lnTo>
                  <a:lnTo>
                    <a:pt x="1218961" y="272367"/>
                  </a:lnTo>
                  <a:lnTo>
                    <a:pt x="1229171" y="257184"/>
                  </a:lnTo>
                  <a:lnTo>
                    <a:pt x="1232915" y="238633"/>
                  </a:lnTo>
                  <a:lnTo>
                    <a:pt x="1232915" y="47752"/>
                  </a:lnTo>
                  <a:lnTo>
                    <a:pt x="1229171" y="29146"/>
                  </a:lnTo>
                  <a:lnTo>
                    <a:pt x="1218961" y="13970"/>
                  </a:lnTo>
                  <a:lnTo>
                    <a:pt x="1203823" y="3746"/>
                  </a:lnTo>
                  <a:lnTo>
                    <a:pt x="1185290" y="0"/>
                  </a:lnTo>
                  <a:close/>
                </a:path>
              </a:pathLst>
            </a:custGeom>
            <a:solidFill>
              <a:srgbClr val="4DB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54341" y="3145155"/>
              <a:ext cx="1233170" cy="286385"/>
            </a:xfrm>
            <a:custGeom>
              <a:avLst/>
              <a:gdLst/>
              <a:ahLst/>
              <a:cxnLst/>
              <a:rect l="l" t="t" r="r" b="b"/>
              <a:pathLst>
                <a:path w="1233170" h="286385">
                  <a:moveTo>
                    <a:pt x="0" y="47752"/>
                  </a:moveTo>
                  <a:lnTo>
                    <a:pt x="3764" y="29146"/>
                  </a:lnTo>
                  <a:lnTo>
                    <a:pt x="14017" y="13970"/>
                  </a:lnTo>
                  <a:lnTo>
                    <a:pt x="29200" y="3746"/>
                  </a:lnTo>
                  <a:lnTo>
                    <a:pt x="47751" y="0"/>
                  </a:lnTo>
                  <a:lnTo>
                    <a:pt x="1185290" y="0"/>
                  </a:lnTo>
                  <a:lnTo>
                    <a:pt x="1203823" y="3746"/>
                  </a:lnTo>
                  <a:lnTo>
                    <a:pt x="1218961" y="13970"/>
                  </a:lnTo>
                  <a:lnTo>
                    <a:pt x="1229171" y="29146"/>
                  </a:lnTo>
                  <a:lnTo>
                    <a:pt x="1232915" y="47752"/>
                  </a:lnTo>
                  <a:lnTo>
                    <a:pt x="1232915" y="238633"/>
                  </a:lnTo>
                  <a:lnTo>
                    <a:pt x="1229171" y="257184"/>
                  </a:lnTo>
                  <a:lnTo>
                    <a:pt x="1218961" y="272367"/>
                  </a:lnTo>
                  <a:lnTo>
                    <a:pt x="1203823" y="282620"/>
                  </a:lnTo>
                  <a:lnTo>
                    <a:pt x="1185290" y="286385"/>
                  </a:lnTo>
                  <a:lnTo>
                    <a:pt x="47751" y="286385"/>
                  </a:lnTo>
                  <a:lnTo>
                    <a:pt x="29200" y="282620"/>
                  </a:lnTo>
                  <a:lnTo>
                    <a:pt x="14017" y="272367"/>
                  </a:lnTo>
                  <a:lnTo>
                    <a:pt x="3764" y="257184"/>
                  </a:lnTo>
                  <a:lnTo>
                    <a:pt x="0" y="238633"/>
                  </a:lnTo>
                  <a:lnTo>
                    <a:pt x="0" y="47752"/>
                  </a:lnTo>
                  <a:close/>
                </a:path>
              </a:pathLst>
            </a:custGeom>
            <a:ln w="3175">
              <a:solidFill>
                <a:srgbClr val="4DB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54341" y="3145155"/>
              <a:ext cx="1233170" cy="286385"/>
            </a:xfrm>
            <a:custGeom>
              <a:avLst/>
              <a:gdLst/>
              <a:ahLst/>
              <a:cxnLst/>
              <a:rect l="l" t="t" r="r" b="b"/>
              <a:pathLst>
                <a:path w="1233170" h="286385">
                  <a:moveTo>
                    <a:pt x="0" y="47752"/>
                  </a:moveTo>
                  <a:lnTo>
                    <a:pt x="3764" y="29146"/>
                  </a:lnTo>
                  <a:lnTo>
                    <a:pt x="14017" y="13970"/>
                  </a:lnTo>
                  <a:lnTo>
                    <a:pt x="29200" y="3746"/>
                  </a:lnTo>
                  <a:lnTo>
                    <a:pt x="47751" y="0"/>
                  </a:lnTo>
                  <a:lnTo>
                    <a:pt x="1185290" y="0"/>
                  </a:lnTo>
                  <a:lnTo>
                    <a:pt x="1203823" y="3746"/>
                  </a:lnTo>
                  <a:lnTo>
                    <a:pt x="1218961" y="13970"/>
                  </a:lnTo>
                  <a:lnTo>
                    <a:pt x="1229171" y="29146"/>
                  </a:lnTo>
                  <a:lnTo>
                    <a:pt x="1232915" y="47752"/>
                  </a:lnTo>
                  <a:lnTo>
                    <a:pt x="1232915" y="238633"/>
                  </a:lnTo>
                  <a:lnTo>
                    <a:pt x="1229171" y="257184"/>
                  </a:lnTo>
                  <a:lnTo>
                    <a:pt x="1218961" y="272367"/>
                  </a:lnTo>
                  <a:lnTo>
                    <a:pt x="1203823" y="282620"/>
                  </a:lnTo>
                  <a:lnTo>
                    <a:pt x="1185290" y="286385"/>
                  </a:lnTo>
                  <a:lnTo>
                    <a:pt x="47751" y="286385"/>
                  </a:lnTo>
                  <a:lnTo>
                    <a:pt x="29200" y="282620"/>
                  </a:lnTo>
                  <a:lnTo>
                    <a:pt x="14017" y="272367"/>
                  </a:lnTo>
                  <a:lnTo>
                    <a:pt x="3764" y="257184"/>
                  </a:lnTo>
                  <a:lnTo>
                    <a:pt x="0" y="238633"/>
                  </a:lnTo>
                  <a:lnTo>
                    <a:pt x="0" y="477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29321" y="3843655"/>
              <a:ext cx="281940" cy="313055"/>
            </a:xfrm>
            <a:custGeom>
              <a:avLst/>
              <a:gdLst/>
              <a:ahLst/>
              <a:cxnLst/>
              <a:rect l="l" t="t" r="r" b="b"/>
              <a:pathLst>
                <a:path w="281940" h="313054">
                  <a:moveTo>
                    <a:pt x="140461" y="0"/>
                  </a:moveTo>
                  <a:lnTo>
                    <a:pt x="0" y="156845"/>
                  </a:lnTo>
                  <a:lnTo>
                    <a:pt x="140461" y="312547"/>
                  </a:lnTo>
                  <a:lnTo>
                    <a:pt x="281939" y="156845"/>
                  </a:lnTo>
                  <a:lnTo>
                    <a:pt x="140461" y="0"/>
                  </a:lnTo>
                  <a:close/>
                </a:path>
              </a:pathLst>
            </a:custGeom>
            <a:solidFill>
              <a:srgbClr val="4DB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9321" y="3843655"/>
              <a:ext cx="281940" cy="313055"/>
            </a:xfrm>
            <a:custGeom>
              <a:avLst/>
              <a:gdLst/>
              <a:ahLst/>
              <a:cxnLst/>
              <a:rect l="l" t="t" r="r" b="b"/>
              <a:pathLst>
                <a:path w="281940" h="313054">
                  <a:moveTo>
                    <a:pt x="281939" y="156845"/>
                  </a:moveTo>
                  <a:lnTo>
                    <a:pt x="140461" y="312547"/>
                  </a:lnTo>
                  <a:lnTo>
                    <a:pt x="0" y="156845"/>
                  </a:lnTo>
                  <a:lnTo>
                    <a:pt x="140461" y="0"/>
                  </a:lnTo>
                  <a:lnTo>
                    <a:pt x="281939" y="156845"/>
                  </a:lnTo>
                  <a:close/>
                </a:path>
              </a:pathLst>
            </a:custGeom>
            <a:ln w="3175">
              <a:solidFill>
                <a:srgbClr val="4DB3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29321" y="3843655"/>
              <a:ext cx="281940" cy="313055"/>
            </a:xfrm>
            <a:custGeom>
              <a:avLst/>
              <a:gdLst/>
              <a:ahLst/>
              <a:cxnLst/>
              <a:rect l="l" t="t" r="r" b="b"/>
              <a:pathLst>
                <a:path w="281940" h="313054">
                  <a:moveTo>
                    <a:pt x="281939" y="156845"/>
                  </a:moveTo>
                  <a:lnTo>
                    <a:pt x="140461" y="312547"/>
                  </a:lnTo>
                  <a:lnTo>
                    <a:pt x="0" y="156845"/>
                  </a:lnTo>
                  <a:lnTo>
                    <a:pt x="140461" y="0"/>
                  </a:lnTo>
                  <a:lnTo>
                    <a:pt x="281939" y="1568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68564" y="4724907"/>
              <a:ext cx="204597" cy="2213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69226" y="3161538"/>
            <a:ext cx="804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action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state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24698" y="3285616"/>
            <a:ext cx="1121410" cy="1441450"/>
            <a:chOff x="7624698" y="3285616"/>
            <a:chExt cx="1121410" cy="1441450"/>
          </a:xfrm>
        </p:grpSpPr>
        <p:sp>
          <p:nvSpPr>
            <p:cNvPr id="26" name="object 26"/>
            <p:cNvSpPr/>
            <p:nvPr/>
          </p:nvSpPr>
          <p:spPr>
            <a:xfrm>
              <a:off x="7624699" y="3437000"/>
              <a:ext cx="92710" cy="1290320"/>
            </a:xfrm>
            <a:custGeom>
              <a:avLst/>
              <a:gdLst/>
              <a:ahLst/>
              <a:cxnLst/>
              <a:rect l="l" t="t" r="r" b="b"/>
              <a:pathLst>
                <a:path w="92709" h="1290320">
                  <a:moveTo>
                    <a:pt x="92329" y="1210818"/>
                  </a:moveTo>
                  <a:lnTo>
                    <a:pt x="92075" y="1209802"/>
                  </a:lnTo>
                  <a:lnTo>
                    <a:pt x="91313" y="1209421"/>
                  </a:lnTo>
                  <a:lnTo>
                    <a:pt x="90678" y="1209040"/>
                  </a:lnTo>
                  <a:lnTo>
                    <a:pt x="89662" y="1209294"/>
                  </a:lnTo>
                  <a:lnTo>
                    <a:pt x="47625" y="1281341"/>
                  </a:lnTo>
                  <a:lnTo>
                    <a:pt x="47625" y="725678"/>
                  </a:lnTo>
                  <a:lnTo>
                    <a:pt x="44577" y="725678"/>
                  </a:lnTo>
                  <a:lnTo>
                    <a:pt x="44577" y="1281125"/>
                  </a:lnTo>
                  <a:lnTo>
                    <a:pt x="3048" y="1209929"/>
                  </a:lnTo>
                  <a:lnTo>
                    <a:pt x="2540" y="1209294"/>
                  </a:lnTo>
                  <a:lnTo>
                    <a:pt x="1651" y="1209040"/>
                  </a:lnTo>
                  <a:lnTo>
                    <a:pt x="889" y="1209421"/>
                  </a:lnTo>
                  <a:lnTo>
                    <a:pt x="254" y="1209802"/>
                  </a:lnTo>
                  <a:lnTo>
                    <a:pt x="0" y="1210818"/>
                  </a:lnTo>
                  <a:lnTo>
                    <a:pt x="46101" y="1289939"/>
                  </a:lnTo>
                  <a:lnTo>
                    <a:pt x="47879" y="1286891"/>
                  </a:lnTo>
                  <a:lnTo>
                    <a:pt x="92329" y="1210818"/>
                  </a:lnTo>
                  <a:close/>
                </a:path>
                <a:path w="92709" h="1290320">
                  <a:moveTo>
                    <a:pt x="92329" y="344551"/>
                  </a:moveTo>
                  <a:lnTo>
                    <a:pt x="92075" y="343662"/>
                  </a:lnTo>
                  <a:lnTo>
                    <a:pt x="91313" y="343154"/>
                  </a:lnTo>
                  <a:lnTo>
                    <a:pt x="90678" y="342773"/>
                  </a:lnTo>
                  <a:lnTo>
                    <a:pt x="89662" y="343027"/>
                  </a:lnTo>
                  <a:lnTo>
                    <a:pt x="89281" y="343789"/>
                  </a:lnTo>
                  <a:lnTo>
                    <a:pt x="47752" y="414985"/>
                  </a:lnTo>
                  <a:lnTo>
                    <a:pt x="47625" y="420751"/>
                  </a:lnTo>
                  <a:lnTo>
                    <a:pt x="47625" y="419989"/>
                  </a:lnTo>
                  <a:lnTo>
                    <a:pt x="47625" y="415201"/>
                  </a:lnTo>
                  <a:lnTo>
                    <a:pt x="47625" y="0"/>
                  </a:lnTo>
                  <a:lnTo>
                    <a:pt x="44577" y="0"/>
                  </a:lnTo>
                  <a:lnTo>
                    <a:pt x="44704" y="415201"/>
                  </a:lnTo>
                  <a:lnTo>
                    <a:pt x="46164" y="417703"/>
                  </a:lnTo>
                  <a:lnTo>
                    <a:pt x="44577" y="414985"/>
                  </a:lnTo>
                  <a:lnTo>
                    <a:pt x="2959" y="343662"/>
                  </a:lnTo>
                  <a:lnTo>
                    <a:pt x="2540" y="343027"/>
                  </a:lnTo>
                  <a:lnTo>
                    <a:pt x="1651" y="342773"/>
                  </a:lnTo>
                  <a:lnTo>
                    <a:pt x="889" y="343154"/>
                  </a:lnTo>
                  <a:lnTo>
                    <a:pt x="254" y="343662"/>
                  </a:lnTo>
                  <a:lnTo>
                    <a:pt x="0" y="344551"/>
                  </a:lnTo>
                  <a:lnTo>
                    <a:pt x="381" y="345313"/>
                  </a:lnTo>
                  <a:lnTo>
                    <a:pt x="46101" y="423799"/>
                  </a:lnTo>
                  <a:lnTo>
                    <a:pt x="47879" y="420751"/>
                  </a:lnTo>
                  <a:lnTo>
                    <a:pt x="91948" y="345313"/>
                  </a:lnTo>
                  <a:lnTo>
                    <a:pt x="92329" y="344551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12277" y="3285616"/>
              <a:ext cx="934085" cy="715645"/>
            </a:xfrm>
            <a:custGeom>
              <a:avLst/>
              <a:gdLst/>
              <a:ahLst/>
              <a:cxnLst/>
              <a:rect l="l" t="t" r="r" b="b"/>
              <a:pathLst>
                <a:path w="934084" h="715645">
                  <a:moveTo>
                    <a:pt x="933830" y="714883"/>
                  </a:moveTo>
                  <a:lnTo>
                    <a:pt x="0" y="714883"/>
                  </a:lnTo>
                </a:path>
                <a:path w="934084" h="715645">
                  <a:moveTo>
                    <a:pt x="931418" y="715518"/>
                  </a:moveTo>
                  <a:lnTo>
                    <a:pt x="931418" y="0"/>
                  </a:lnTo>
                </a:path>
              </a:pathLst>
            </a:custGeom>
            <a:ln w="317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17154" y="3748785"/>
            <a:ext cx="374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[t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rue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]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762113" y="4274057"/>
            <a:ext cx="434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[</a:t>
            </a:r>
            <a:r>
              <a:rPr sz="1200" spc="15" dirty="0">
                <a:solidFill>
                  <a:srgbClr val="585858"/>
                </a:solidFill>
                <a:latin typeface="Arial"/>
                <a:cs typeface="Arial"/>
              </a:rPr>
              <a:t>f</a:t>
            </a:r>
            <a:r>
              <a:rPr sz="1200" spc="-5" dirty="0">
                <a:solidFill>
                  <a:srgbClr val="585858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585858"/>
                </a:solidFill>
                <a:latin typeface="Arial"/>
                <a:cs typeface="Arial"/>
              </a:rPr>
              <a:t>lse]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94729" y="3736594"/>
            <a:ext cx="872490" cy="528955"/>
            <a:chOff x="6094729" y="3736594"/>
            <a:chExt cx="872490" cy="528955"/>
          </a:xfrm>
        </p:grpSpPr>
        <p:sp>
          <p:nvSpPr>
            <p:cNvPr id="31" name="object 31"/>
            <p:cNvSpPr/>
            <p:nvPr/>
          </p:nvSpPr>
          <p:spPr>
            <a:xfrm>
              <a:off x="6095999" y="3741547"/>
              <a:ext cx="869950" cy="522605"/>
            </a:xfrm>
            <a:custGeom>
              <a:avLst/>
              <a:gdLst/>
              <a:ahLst/>
              <a:cxnLst/>
              <a:rect l="l" t="t" r="r" b="b"/>
              <a:pathLst>
                <a:path w="869950" h="522604">
                  <a:moveTo>
                    <a:pt x="733425" y="0"/>
                  </a:moveTo>
                  <a:lnTo>
                    <a:pt x="0" y="0"/>
                  </a:lnTo>
                  <a:lnTo>
                    <a:pt x="0" y="522223"/>
                  </a:lnTo>
                  <a:lnTo>
                    <a:pt x="869823" y="522223"/>
                  </a:lnTo>
                  <a:lnTo>
                    <a:pt x="869823" y="147192"/>
                  </a:lnTo>
                  <a:lnTo>
                    <a:pt x="733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95999" y="3741547"/>
              <a:ext cx="869950" cy="522605"/>
            </a:xfrm>
            <a:custGeom>
              <a:avLst/>
              <a:gdLst/>
              <a:ahLst/>
              <a:cxnLst/>
              <a:rect l="l" t="t" r="r" b="b"/>
              <a:pathLst>
                <a:path w="869950" h="522604">
                  <a:moveTo>
                    <a:pt x="733425" y="0"/>
                  </a:moveTo>
                  <a:lnTo>
                    <a:pt x="869823" y="147192"/>
                  </a:lnTo>
                  <a:lnTo>
                    <a:pt x="869823" y="522223"/>
                  </a:lnTo>
                  <a:lnTo>
                    <a:pt x="0" y="522223"/>
                  </a:lnTo>
                  <a:lnTo>
                    <a:pt x="0" y="0"/>
                  </a:lnTo>
                  <a:lnTo>
                    <a:pt x="733425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25360" y="3737864"/>
              <a:ext cx="140970" cy="152400"/>
            </a:xfrm>
            <a:custGeom>
              <a:avLst/>
              <a:gdLst/>
              <a:ahLst/>
              <a:cxnLst/>
              <a:rect l="l" t="t" r="r" b="b"/>
              <a:pathLst>
                <a:path w="140970" h="152400">
                  <a:moveTo>
                    <a:pt x="140462" y="152019"/>
                  </a:moveTo>
                  <a:lnTo>
                    <a:pt x="0" y="15201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213728" y="3863720"/>
            <a:ext cx="13696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1205" algn="l"/>
                <a:tab pos="1356360" algn="l"/>
              </a:tabLst>
            </a:pPr>
            <a:r>
              <a:rPr sz="1200" spc="-5" dirty="0">
                <a:latin typeface="Arial"/>
                <a:cs typeface="Arial"/>
              </a:rPr>
              <a:t>condition	</a:t>
            </a:r>
            <a:r>
              <a:rPr sz="1200" u="dash" spc="-5" dirty="0"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	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96000" y="3741546"/>
            <a:ext cx="869950" cy="522605"/>
          </a:xfrm>
          <a:custGeom>
            <a:avLst/>
            <a:gdLst/>
            <a:ahLst/>
            <a:cxnLst/>
            <a:rect l="l" t="t" r="r" b="b"/>
            <a:pathLst>
              <a:path w="869950" h="522604">
                <a:moveTo>
                  <a:pt x="733425" y="0"/>
                </a:moveTo>
                <a:lnTo>
                  <a:pt x="869823" y="147192"/>
                </a:lnTo>
                <a:lnTo>
                  <a:pt x="869823" y="522223"/>
                </a:lnTo>
                <a:lnTo>
                  <a:pt x="0" y="522223"/>
                </a:lnTo>
                <a:lnTo>
                  <a:pt x="0" y="0"/>
                </a:lnTo>
                <a:lnTo>
                  <a:pt x="733425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775192" y="6396240"/>
            <a:ext cx="28702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45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4565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Ví</a:t>
            </a:r>
            <a:r>
              <a:rPr spc="-320" dirty="0"/>
              <a:t> </a:t>
            </a:r>
            <a:r>
              <a:rPr spc="195" dirty="0"/>
              <a:t>dụ</a:t>
            </a:r>
            <a:r>
              <a:rPr spc="-325" dirty="0"/>
              <a:t> </a:t>
            </a:r>
            <a:r>
              <a:rPr spc="-395" dirty="0"/>
              <a:t>-</a:t>
            </a:r>
            <a:r>
              <a:rPr spc="-325" dirty="0"/>
              <a:t> </a:t>
            </a:r>
            <a:r>
              <a:rPr spc="100" dirty="0"/>
              <a:t>Vòng</a:t>
            </a:r>
            <a:r>
              <a:rPr spc="-335" dirty="0"/>
              <a:t> </a:t>
            </a:r>
            <a:r>
              <a:rPr spc="250" dirty="0"/>
              <a:t>lặp</a:t>
            </a:r>
            <a:r>
              <a:rPr spc="-340" dirty="0"/>
              <a:t> </a:t>
            </a:r>
            <a:r>
              <a:rPr spc="130" dirty="0"/>
              <a:t>while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5192" y="6396240"/>
            <a:ext cx="28702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46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97761"/>
            <a:ext cx="5312410" cy="455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168991"/>
                </a:solidFill>
                <a:latin typeface="Arial"/>
                <a:cs typeface="Arial"/>
              </a:rPr>
              <a:t>class</a:t>
            </a:r>
            <a:r>
              <a:rPr sz="1800" spc="484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68991"/>
                </a:solidFill>
                <a:latin typeface="Arial"/>
                <a:cs typeface="Arial"/>
              </a:rPr>
              <a:t>WhileDemo{</a:t>
            </a:r>
            <a:endParaRPr sz="1800">
              <a:latin typeface="Arial"/>
              <a:cs typeface="Arial"/>
            </a:endParaRPr>
          </a:p>
          <a:p>
            <a:pPr marL="536575" marR="129539" indent="-250190">
              <a:lnSpc>
                <a:spcPct val="163300"/>
              </a:lnSpc>
              <a:spcBef>
                <a:spcPts val="5"/>
              </a:spcBef>
            </a:pPr>
            <a:r>
              <a:rPr sz="1800" spc="200" dirty="0">
                <a:solidFill>
                  <a:srgbClr val="168991"/>
                </a:solidFill>
                <a:latin typeface="Arial"/>
                <a:cs typeface="Arial"/>
              </a:rPr>
              <a:t>public </a:t>
            </a:r>
            <a:r>
              <a:rPr sz="1800" spc="285" dirty="0">
                <a:solidFill>
                  <a:srgbClr val="168991"/>
                </a:solidFill>
                <a:latin typeface="Arial"/>
                <a:cs typeface="Arial"/>
              </a:rPr>
              <a:t>static </a:t>
            </a:r>
            <a:r>
              <a:rPr sz="1800" spc="160" dirty="0">
                <a:solidFill>
                  <a:srgbClr val="168991"/>
                </a:solidFill>
                <a:latin typeface="Arial"/>
                <a:cs typeface="Arial"/>
              </a:rPr>
              <a:t>void </a:t>
            </a:r>
            <a:r>
              <a:rPr sz="1800" spc="145" dirty="0">
                <a:solidFill>
                  <a:srgbClr val="168991"/>
                </a:solidFill>
                <a:latin typeface="Arial"/>
                <a:cs typeface="Arial"/>
              </a:rPr>
              <a:t>main(String </a:t>
            </a:r>
            <a:r>
              <a:rPr sz="1800" spc="270" dirty="0">
                <a:solidFill>
                  <a:srgbClr val="168991"/>
                </a:solidFill>
                <a:latin typeface="Arial"/>
                <a:cs typeface="Arial"/>
              </a:rPr>
              <a:t>args[]){  </a:t>
            </a:r>
            <a:r>
              <a:rPr sz="1800" spc="350" dirty="0">
                <a:solidFill>
                  <a:srgbClr val="168991"/>
                </a:solidFill>
                <a:latin typeface="Arial"/>
                <a:cs typeface="Arial"/>
              </a:rPr>
              <a:t>int </a:t>
            </a:r>
            <a:r>
              <a:rPr sz="1800" spc="-15" dirty="0">
                <a:solidFill>
                  <a:srgbClr val="168991"/>
                </a:solidFill>
                <a:latin typeface="Arial"/>
                <a:cs typeface="Arial"/>
              </a:rPr>
              <a:t>a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 </a:t>
            </a:r>
            <a:r>
              <a:rPr sz="1800" spc="250" dirty="0">
                <a:solidFill>
                  <a:srgbClr val="168991"/>
                </a:solidFill>
                <a:latin typeface="Arial"/>
                <a:cs typeface="Arial"/>
              </a:rPr>
              <a:t>5,fact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</a:t>
            </a:r>
            <a:r>
              <a:rPr sz="1800" spc="8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235" dirty="0">
                <a:solidFill>
                  <a:srgbClr val="168991"/>
                </a:solidFill>
                <a:latin typeface="Arial"/>
                <a:cs typeface="Arial"/>
              </a:rPr>
              <a:t>1;</a:t>
            </a:r>
            <a:endParaRPr sz="1800">
              <a:latin typeface="Arial"/>
              <a:cs typeface="Arial"/>
            </a:endParaRPr>
          </a:p>
          <a:p>
            <a:pPr marL="536575">
              <a:lnSpc>
                <a:spcPct val="100000"/>
              </a:lnSpc>
              <a:spcBef>
                <a:spcPts val="1370"/>
              </a:spcBef>
              <a:tabLst>
                <a:tab pos="1414145" algn="l"/>
              </a:tabLst>
            </a:pPr>
            <a:r>
              <a:rPr sz="1800" spc="165" dirty="0">
                <a:solidFill>
                  <a:srgbClr val="168991"/>
                </a:solidFill>
                <a:latin typeface="Arial"/>
                <a:cs typeface="Arial"/>
              </a:rPr>
              <a:t>while	</a:t>
            </a:r>
            <a:r>
              <a:rPr sz="1800" spc="185" dirty="0">
                <a:solidFill>
                  <a:srgbClr val="168991"/>
                </a:solidFill>
                <a:latin typeface="Arial"/>
                <a:cs typeface="Arial"/>
              </a:rPr>
              <a:t>(a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&gt;=</a:t>
            </a:r>
            <a:r>
              <a:rPr sz="1800" spc="8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250" dirty="0">
                <a:solidFill>
                  <a:srgbClr val="168991"/>
                </a:solidFill>
                <a:latin typeface="Arial"/>
                <a:cs typeface="Arial"/>
              </a:rPr>
              <a:t>1){</a:t>
            </a:r>
            <a:endParaRPr sz="1800">
              <a:latin typeface="Arial"/>
              <a:cs typeface="Arial"/>
            </a:endParaRPr>
          </a:p>
          <a:p>
            <a:pPr marL="1177290" marR="2998470">
              <a:lnSpc>
                <a:spcPct val="163300"/>
              </a:lnSpc>
            </a:pPr>
            <a:r>
              <a:rPr sz="1800" spc="260" dirty="0">
                <a:solidFill>
                  <a:srgbClr val="168991"/>
                </a:solidFill>
                <a:latin typeface="Arial"/>
                <a:cs typeface="Arial"/>
              </a:rPr>
              <a:t>fact </a:t>
            </a:r>
            <a:r>
              <a:rPr sz="1800" spc="170" dirty="0">
                <a:solidFill>
                  <a:srgbClr val="168991"/>
                </a:solidFill>
                <a:latin typeface="Arial"/>
                <a:cs typeface="Arial"/>
              </a:rPr>
              <a:t>*=a;  </a:t>
            </a:r>
            <a:r>
              <a:rPr sz="1800" spc="310" dirty="0">
                <a:solidFill>
                  <a:srgbClr val="168991"/>
                </a:solidFill>
                <a:latin typeface="Arial"/>
                <a:cs typeface="Arial"/>
              </a:rPr>
              <a:t>a--;</a:t>
            </a:r>
            <a:endParaRPr sz="1800">
              <a:latin typeface="Arial"/>
              <a:cs typeface="Arial"/>
            </a:endParaRPr>
          </a:p>
          <a:p>
            <a:pPr marL="512445">
              <a:lnSpc>
                <a:spcPct val="100000"/>
              </a:lnSpc>
              <a:spcBef>
                <a:spcPts val="1370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36575">
              <a:lnSpc>
                <a:spcPts val="1945"/>
              </a:lnSpc>
              <a:spcBef>
                <a:spcPts val="1370"/>
              </a:spcBef>
            </a:pPr>
            <a:r>
              <a:rPr sz="1800" spc="170" dirty="0">
                <a:solidFill>
                  <a:srgbClr val="168991"/>
                </a:solidFill>
                <a:latin typeface="Arial"/>
                <a:cs typeface="Arial"/>
              </a:rPr>
              <a:t>System.out.println(“The </a:t>
            </a:r>
            <a:r>
              <a:rPr sz="1800" spc="215" dirty="0">
                <a:solidFill>
                  <a:srgbClr val="168991"/>
                </a:solidFill>
                <a:latin typeface="Arial"/>
                <a:cs typeface="Arial"/>
              </a:rPr>
              <a:t>Factorial </a:t>
            </a:r>
            <a:r>
              <a:rPr sz="1800" spc="235" dirty="0">
                <a:solidFill>
                  <a:srgbClr val="168991"/>
                </a:solidFill>
                <a:latin typeface="Arial"/>
                <a:cs typeface="Arial"/>
              </a:rPr>
              <a:t>of</a:t>
            </a:r>
            <a:r>
              <a:rPr sz="1800" spc="39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168991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ts val="1945"/>
              </a:lnSpc>
            </a:pPr>
            <a:r>
              <a:rPr sz="1800" spc="335" dirty="0">
                <a:solidFill>
                  <a:srgbClr val="168991"/>
                </a:solidFill>
                <a:latin typeface="Arial"/>
                <a:cs typeface="Arial"/>
              </a:rPr>
              <a:t>is</a:t>
            </a:r>
            <a:r>
              <a:rPr sz="1800" spc="46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168991"/>
                </a:solidFill>
                <a:latin typeface="Arial"/>
                <a:cs typeface="Arial"/>
              </a:rPr>
              <a:t>“+fact);</a:t>
            </a:r>
            <a:endParaRPr sz="18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1365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5723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Vòng </a:t>
            </a:r>
            <a:r>
              <a:rPr spc="250" dirty="0"/>
              <a:t>lặp</a:t>
            </a:r>
            <a:r>
              <a:rPr spc="-830" dirty="0"/>
              <a:t> </a:t>
            </a:r>
            <a:r>
              <a:rPr spc="-40" dirty="0"/>
              <a:t>for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5192" y="6396240"/>
            <a:ext cx="28702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47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16641"/>
            <a:ext cx="5859780" cy="426847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505"/>
              </a:spcBef>
              <a:buChar char="•"/>
              <a:tabLst>
                <a:tab pos="286385" algn="l"/>
                <a:tab pos="287020" algn="l"/>
              </a:tabLst>
            </a:pPr>
            <a:r>
              <a:rPr sz="2000" spc="-95" dirty="0">
                <a:solidFill>
                  <a:srgbClr val="585858"/>
                </a:solidFill>
                <a:latin typeface="Arial"/>
                <a:cs typeface="Arial"/>
              </a:rPr>
              <a:t>Cú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pháp:</a:t>
            </a:r>
            <a:endParaRPr sz="20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359"/>
              </a:spcBef>
            </a:pPr>
            <a:r>
              <a:rPr sz="1800" spc="285" dirty="0">
                <a:solidFill>
                  <a:srgbClr val="168991"/>
                </a:solidFill>
                <a:latin typeface="Arial"/>
                <a:cs typeface="Arial"/>
              </a:rPr>
              <a:t>for </a:t>
            </a:r>
            <a:r>
              <a:rPr sz="1800" spc="225" dirty="0">
                <a:solidFill>
                  <a:srgbClr val="168991"/>
                </a:solidFill>
                <a:latin typeface="Arial"/>
                <a:cs typeface="Arial"/>
              </a:rPr>
              <a:t>(start_expr; </a:t>
            </a:r>
            <a:r>
              <a:rPr sz="1800" spc="195" dirty="0">
                <a:solidFill>
                  <a:srgbClr val="168991"/>
                </a:solidFill>
                <a:latin typeface="Arial"/>
                <a:cs typeface="Arial"/>
              </a:rPr>
              <a:t>test_expr;</a:t>
            </a:r>
            <a:r>
              <a:rPr sz="1800" spc="88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135" dirty="0">
                <a:solidFill>
                  <a:srgbClr val="168991"/>
                </a:solidFill>
                <a:latin typeface="Arial"/>
                <a:cs typeface="Arial"/>
              </a:rPr>
              <a:t>increment_expr){</a:t>
            </a:r>
            <a:endParaRPr sz="1800">
              <a:latin typeface="Arial"/>
              <a:cs typeface="Arial"/>
            </a:endParaRPr>
          </a:p>
          <a:p>
            <a:pPr marL="560705">
              <a:lnSpc>
                <a:spcPct val="100000"/>
              </a:lnSpc>
              <a:spcBef>
                <a:spcPts val="345"/>
              </a:spcBef>
            </a:pPr>
            <a:r>
              <a:rPr sz="1800" spc="484" dirty="0">
                <a:solidFill>
                  <a:srgbClr val="168991"/>
                </a:solidFill>
                <a:latin typeface="Arial"/>
                <a:cs typeface="Arial"/>
              </a:rPr>
              <a:t>// </a:t>
            </a:r>
            <a:r>
              <a:rPr sz="1800" spc="10" dirty="0">
                <a:solidFill>
                  <a:srgbClr val="168991"/>
                </a:solidFill>
                <a:latin typeface="Arial"/>
                <a:cs typeface="Arial"/>
              </a:rPr>
              <a:t>code </a:t>
            </a:r>
            <a:r>
              <a:rPr sz="1800" spc="235" dirty="0">
                <a:solidFill>
                  <a:srgbClr val="168991"/>
                </a:solidFill>
                <a:latin typeface="Arial"/>
                <a:cs typeface="Arial"/>
              </a:rPr>
              <a:t>to </a:t>
            </a:r>
            <a:r>
              <a:rPr sz="1800" spc="85" dirty="0">
                <a:solidFill>
                  <a:srgbClr val="168991"/>
                </a:solidFill>
                <a:latin typeface="Arial"/>
                <a:cs typeface="Arial"/>
              </a:rPr>
              <a:t>execute</a:t>
            </a:r>
            <a:r>
              <a:rPr sz="1800" spc="65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145" dirty="0">
                <a:solidFill>
                  <a:srgbClr val="168991"/>
                </a:solidFill>
                <a:latin typeface="Arial"/>
                <a:cs typeface="Arial"/>
              </a:rPr>
              <a:t>repeatedly</a:t>
            </a:r>
            <a:endParaRPr sz="18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360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27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3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biểu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thức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đều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vắng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mặt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khai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báo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biến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câu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lệnh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585858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190"/>
              </a:spcBef>
              <a:buChar char="•"/>
              <a:tabLst>
                <a:tab pos="835660" algn="l"/>
                <a:tab pos="836294" algn="l"/>
              </a:tabLst>
            </a:pPr>
            <a:r>
              <a:rPr sz="1700" spc="-55" dirty="0">
                <a:solidFill>
                  <a:srgbClr val="585858"/>
                </a:solidFill>
                <a:latin typeface="Arial"/>
                <a:cs typeface="Arial"/>
              </a:rPr>
              <a:t>Thường </a:t>
            </a:r>
            <a:r>
              <a:rPr sz="1700" spc="-135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1700" spc="3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1700" dirty="0">
                <a:solidFill>
                  <a:srgbClr val="585858"/>
                </a:solidFill>
                <a:latin typeface="Arial"/>
                <a:cs typeface="Arial"/>
              </a:rPr>
              <a:t>để </a:t>
            </a:r>
            <a:r>
              <a:rPr sz="1700" spc="-15" dirty="0">
                <a:solidFill>
                  <a:srgbClr val="585858"/>
                </a:solidFill>
                <a:latin typeface="Arial"/>
                <a:cs typeface="Arial"/>
              </a:rPr>
              <a:t>khai </a:t>
            </a:r>
            <a:r>
              <a:rPr sz="1700" dirty="0">
                <a:solidFill>
                  <a:srgbClr val="585858"/>
                </a:solidFill>
                <a:latin typeface="Arial"/>
                <a:cs typeface="Arial"/>
              </a:rPr>
              <a:t>báo </a:t>
            </a:r>
            <a:r>
              <a:rPr sz="1700" spc="65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1700" spc="5" dirty="0">
                <a:solidFill>
                  <a:srgbClr val="585858"/>
                </a:solidFill>
                <a:latin typeface="Arial"/>
                <a:cs typeface="Arial"/>
              </a:rPr>
              <a:t>biến</a:t>
            </a:r>
            <a:r>
              <a:rPr sz="1700" spc="-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00" spc="15" dirty="0">
                <a:solidFill>
                  <a:srgbClr val="585858"/>
                </a:solidFill>
                <a:latin typeface="Arial"/>
                <a:cs typeface="Arial"/>
              </a:rPr>
              <a:t>đếm</a:t>
            </a:r>
            <a:endParaRPr sz="17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180"/>
              </a:spcBef>
              <a:buChar char="•"/>
              <a:tabLst>
                <a:tab pos="835660" algn="l"/>
                <a:tab pos="836294" algn="l"/>
              </a:tabLst>
            </a:pPr>
            <a:r>
              <a:rPr sz="1700" spc="-55" dirty="0">
                <a:solidFill>
                  <a:srgbClr val="585858"/>
                </a:solidFill>
                <a:latin typeface="Arial"/>
                <a:cs typeface="Arial"/>
              </a:rPr>
              <a:t>Thường </a:t>
            </a:r>
            <a:r>
              <a:rPr sz="1700" spc="-15" dirty="0">
                <a:solidFill>
                  <a:srgbClr val="585858"/>
                </a:solidFill>
                <a:latin typeface="Arial"/>
                <a:cs typeface="Arial"/>
              </a:rPr>
              <a:t>khai </a:t>
            </a:r>
            <a:r>
              <a:rPr sz="1700" dirty="0">
                <a:solidFill>
                  <a:srgbClr val="585858"/>
                </a:solidFill>
                <a:latin typeface="Arial"/>
                <a:cs typeface="Arial"/>
              </a:rPr>
              <a:t>báo </a:t>
            </a:r>
            <a:r>
              <a:rPr sz="1700" spc="40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1700" spc="5" dirty="0">
                <a:solidFill>
                  <a:srgbClr val="585858"/>
                </a:solidFill>
                <a:latin typeface="Arial"/>
                <a:cs typeface="Arial"/>
              </a:rPr>
              <a:t>biểu </a:t>
            </a:r>
            <a:r>
              <a:rPr sz="1700" spc="-25" dirty="0">
                <a:solidFill>
                  <a:srgbClr val="585858"/>
                </a:solidFill>
                <a:latin typeface="Arial"/>
                <a:cs typeface="Arial"/>
              </a:rPr>
              <a:t>thức</a:t>
            </a:r>
            <a:r>
              <a:rPr sz="17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00" spc="20" dirty="0">
                <a:solidFill>
                  <a:srgbClr val="585858"/>
                </a:solidFill>
                <a:latin typeface="Arial"/>
                <a:cs typeface="Arial"/>
              </a:rPr>
              <a:t>“start”</a:t>
            </a:r>
            <a:endParaRPr sz="17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195"/>
              </a:spcBef>
              <a:buChar char="•"/>
              <a:tabLst>
                <a:tab pos="835660" algn="l"/>
                <a:tab pos="836294" algn="l"/>
              </a:tabLst>
            </a:pPr>
            <a:r>
              <a:rPr sz="1700" spc="-50" dirty="0">
                <a:solidFill>
                  <a:srgbClr val="585858"/>
                </a:solidFill>
                <a:latin typeface="Arial"/>
                <a:cs typeface="Arial"/>
              </a:rPr>
              <a:t>Phạm </a:t>
            </a:r>
            <a:r>
              <a:rPr sz="1700" dirty="0">
                <a:solidFill>
                  <a:srgbClr val="585858"/>
                </a:solidFill>
                <a:latin typeface="Arial"/>
                <a:cs typeface="Arial"/>
              </a:rPr>
              <a:t>vi </a:t>
            </a:r>
            <a:r>
              <a:rPr sz="1700" spc="-45" dirty="0">
                <a:solidFill>
                  <a:srgbClr val="585858"/>
                </a:solidFill>
                <a:latin typeface="Arial"/>
                <a:cs typeface="Arial"/>
              </a:rPr>
              <a:t>của </a:t>
            </a:r>
            <a:r>
              <a:rPr sz="1700" spc="5" dirty="0">
                <a:solidFill>
                  <a:srgbClr val="585858"/>
                </a:solidFill>
                <a:latin typeface="Arial"/>
                <a:cs typeface="Arial"/>
              </a:rPr>
              <a:t>biến giới </a:t>
            </a:r>
            <a:r>
              <a:rPr sz="1700" spc="-20" dirty="0">
                <a:solidFill>
                  <a:srgbClr val="585858"/>
                </a:solidFill>
                <a:latin typeface="Arial"/>
                <a:cs typeface="Arial"/>
              </a:rPr>
              <a:t>hạn </a:t>
            </a:r>
            <a:r>
              <a:rPr sz="1700" spc="40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1700" spc="15" dirty="0">
                <a:solidFill>
                  <a:srgbClr val="585858"/>
                </a:solidFill>
                <a:latin typeface="Arial"/>
                <a:cs typeface="Arial"/>
              </a:rPr>
              <a:t>vòng</a:t>
            </a:r>
            <a:r>
              <a:rPr sz="1700" spc="-6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585858"/>
                </a:solidFill>
                <a:latin typeface="Arial"/>
                <a:cs typeface="Arial"/>
              </a:rPr>
              <a:t>lặp</a:t>
            </a:r>
            <a:endParaRPr sz="17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080"/>
              </a:spcBef>
              <a:buChar char="•"/>
              <a:tabLst>
                <a:tab pos="286385" algn="l"/>
                <a:tab pos="287020" algn="l"/>
              </a:tabLst>
            </a:pP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Ví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dụ:</a:t>
            </a:r>
            <a:endParaRPr sz="2000">
              <a:latin typeface="Arial"/>
              <a:cs typeface="Arial"/>
            </a:endParaRPr>
          </a:p>
          <a:p>
            <a:pPr marL="560705" marR="254635" indent="-228600">
              <a:lnSpc>
                <a:spcPct val="116100"/>
              </a:lnSpc>
              <a:spcBef>
                <a:spcPts val="10"/>
              </a:spcBef>
            </a:pPr>
            <a:r>
              <a:rPr sz="1800" spc="285" dirty="0">
                <a:solidFill>
                  <a:srgbClr val="168991"/>
                </a:solidFill>
                <a:latin typeface="Arial"/>
                <a:cs typeface="Arial"/>
              </a:rPr>
              <a:t>for </a:t>
            </a:r>
            <a:r>
              <a:rPr sz="1800" spc="360" dirty="0">
                <a:solidFill>
                  <a:srgbClr val="168991"/>
                </a:solidFill>
                <a:latin typeface="Arial"/>
                <a:cs typeface="Arial"/>
              </a:rPr>
              <a:t>(int </a:t>
            </a:r>
            <a:r>
              <a:rPr sz="1800" spc="125" dirty="0">
                <a:solidFill>
                  <a:srgbClr val="168991"/>
                </a:solidFill>
                <a:latin typeface="Arial"/>
                <a:cs typeface="Arial"/>
              </a:rPr>
              <a:t>index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 </a:t>
            </a:r>
            <a:r>
              <a:rPr sz="1800" spc="235" dirty="0">
                <a:solidFill>
                  <a:srgbClr val="168991"/>
                </a:solidFill>
                <a:latin typeface="Arial"/>
                <a:cs typeface="Arial"/>
              </a:rPr>
              <a:t>0; </a:t>
            </a:r>
            <a:r>
              <a:rPr sz="1800" spc="125" dirty="0">
                <a:solidFill>
                  <a:srgbClr val="168991"/>
                </a:solidFill>
                <a:latin typeface="Arial"/>
                <a:cs typeface="Arial"/>
              </a:rPr>
              <a:t>index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&lt; </a:t>
            </a:r>
            <a:r>
              <a:rPr sz="1800" spc="150" dirty="0">
                <a:solidFill>
                  <a:srgbClr val="168991"/>
                </a:solidFill>
                <a:latin typeface="Arial"/>
                <a:cs typeface="Arial"/>
              </a:rPr>
              <a:t>10; </a:t>
            </a:r>
            <a:r>
              <a:rPr sz="1800" spc="110" dirty="0">
                <a:solidFill>
                  <a:srgbClr val="168991"/>
                </a:solidFill>
                <a:latin typeface="Arial"/>
                <a:cs typeface="Arial"/>
              </a:rPr>
              <a:t>index++) </a:t>
            </a: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{  </a:t>
            </a:r>
            <a:r>
              <a:rPr sz="1800" spc="200" dirty="0">
                <a:solidFill>
                  <a:srgbClr val="168991"/>
                </a:solidFill>
                <a:latin typeface="Arial"/>
                <a:cs typeface="Arial"/>
              </a:rPr>
              <a:t>System.out.println(index);</a:t>
            </a:r>
            <a:endParaRPr sz="18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345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3938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Ví</a:t>
            </a:r>
            <a:r>
              <a:rPr spc="-325" dirty="0"/>
              <a:t> </a:t>
            </a:r>
            <a:r>
              <a:rPr spc="195" dirty="0"/>
              <a:t>dụ</a:t>
            </a:r>
            <a:r>
              <a:rPr spc="-330" dirty="0"/>
              <a:t> </a:t>
            </a:r>
            <a:r>
              <a:rPr spc="-395" dirty="0"/>
              <a:t>-</a:t>
            </a:r>
            <a:r>
              <a:rPr spc="-325" dirty="0"/>
              <a:t> </a:t>
            </a:r>
            <a:r>
              <a:rPr spc="105" dirty="0"/>
              <a:t>vòng</a:t>
            </a:r>
            <a:r>
              <a:rPr spc="-345" dirty="0"/>
              <a:t> </a:t>
            </a:r>
            <a:r>
              <a:rPr spc="250" dirty="0"/>
              <a:t>lặp</a:t>
            </a:r>
            <a:r>
              <a:rPr spc="-340" dirty="0"/>
              <a:t> </a:t>
            </a:r>
            <a:r>
              <a:rPr spc="-40" dirty="0"/>
              <a:t>for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5192" y="6396240"/>
            <a:ext cx="28702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48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97761"/>
            <a:ext cx="5777230" cy="455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168991"/>
                </a:solidFill>
                <a:latin typeface="Arial"/>
                <a:cs typeface="Arial"/>
              </a:rPr>
              <a:t>class</a:t>
            </a:r>
            <a:r>
              <a:rPr sz="1800" spc="484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168991"/>
                </a:solidFill>
                <a:latin typeface="Arial"/>
                <a:cs typeface="Arial"/>
              </a:rPr>
              <a:t>ForDemo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1370"/>
              </a:spcBef>
            </a:pPr>
            <a:r>
              <a:rPr sz="1800" spc="200" dirty="0">
                <a:solidFill>
                  <a:srgbClr val="168991"/>
                </a:solidFill>
                <a:latin typeface="Arial"/>
                <a:cs typeface="Arial"/>
              </a:rPr>
              <a:t>public </a:t>
            </a:r>
            <a:r>
              <a:rPr sz="1800" spc="285" dirty="0">
                <a:solidFill>
                  <a:srgbClr val="168991"/>
                </a:solidFill>
                <a:latin typeface="Arial"/>
                <a:cs typeface="Arial"/>
              </a:rPr>
              <a:t>static </a:t>
            </a:r>
            <a:r>
              <a:rPr sz="1800" spc="160" dirty="0">
                <a:solidFill>
                  <a:srgbClr val="168991"/>
                </a:solidFill>
                <a:latin typeface="Arial"/>
                <a:cs typeface="Arial"/>
              </a:rPr>
              <a:t>void </a:t>
            </a:r>
            <a:r>
              <a:rPr sz="1800" spc="145" dirty="0">
                <a:solidFill>
                  <a:srgbClr val="168991"/>
                </a:solidFill>
                <a:latin typeface="Arial"/>
                <a:cs typeface="Arial"/>
              </a:rPr>
              <a:t>main(String</a:t>
            </a:r>
            <a:r>
              <a:rPr sz="1800" spc="-10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254" dirty="0">
                <a:solidFill>
                  <a:srgbClr val="168991"/>
                </a:solidFill>
                <a:latin typeface="Arial"/>
                <a:cs typeface="Arial"/>
              </a:rPr>
              <a:t>args[])</a:t>
            </a:r>
            <a:endParaRPr sz="18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1370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70"/>
              </a:spcBef>
            </a:pPr>
            <a:r>
              <a:rPr sz="1800" spc="350" dirty="0">
                <a:solidFill>
                  <a:srgbClr val="168991"/>
                </a:solidFill>
                <a:latin typeface="Arial"/>
                <a:cs typeface="Arial"/>
              </a:rPr>
              <a:t>int </a:t>
            </a:r>
            <a:r>
              <a:rPr sz="1800" spc="245" dirty="0">
                <a:solidFill>
                  <a:srgbClr val="168991"/>
                </a:solidFill>
                <a:latin typeface="Arial"/>
                <a:cs typeface="Arial"/>
              </a:rPr>
              <a:t>i=1,</a:t>
            </a:r>
            <a:r>
              <a:rPr sz="1800" spc="60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68991"/>
                </a:solidFill>
                <a:latin typeface="Arial"/>
                <a:cs typeface="Arial"/>
              </a:rPr>
              <a:t>sum=0;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365"/>
              </a:spcBef>
            </a:pPr>
            <a:r>
              <a:rPr sz="1800" spc="285" dirty="0">
                <a:solidFill>
                  <a:srgbClr val="168991"/>
                </a:solidFill>
                <a:latin typeface="Arial"/>
                <a:cs typeface="Arial"/>
              </a:rPr>
              <a:t>for</a:t>
            </a:r>
            <a:r>
              <a:rPr sz="1800" spc="47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195" dirty="0">
                <a:solidFill>
                  <a:srgbClr val="168991"/>
                </a:solidFill>
                <a:latin typeface="Arial"/>
                <a:cs typeface="Arial"/>
              </a:rPr>
              <a:t>(i=1;i&lt;=10;i+=2)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1370"/>
              </a:spcBef>
            </a:pPr>
            <a:r>
              <a:rPr sz="1800" spc="70" dirty="0">
                <a:solidFill>
                  <a:srgbClr val="168991"/>
                </a:solidFill>
                <a:latin typeface="Arial"/>
                <a:cs typeface="Arial"/>
              </a:rPr>
              <a:t>sum+=i;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1945"/>
              </a:lnSpc>
              <a:spcBef>
                <a:spcPts val="1370"/>
              </a:spcBef>
            </a:pPr>
            <a:r>
              <a:rPr sz="1800" spc="185" dirty="0">
                <a:solidFill>
                  <a:srgbClr val="168991"/>
                </a:solidFill>
                <a:latin typeface="Arial"/>
                <a:cs typeface="Arial"/>
              </a:rPr>
              <a:t>System.out.println </a:t>
            </a:r>
            <a:r>
              <a:rPr sz="1800" spc="5" dirty="0">
                <a:solidFill>
                  <a:srgbClr val="168991"/>
                </a:solidFill>
                <a:latin typeface="Arial"/>
                <a:cs typeface="Arial"/>
              </a:rPr>
              <a:t>(“Sum </a:t>
            </a:r>
            <a:r>
              <a:rPr sz="1800" spc="235" dirty="0">
                <a:solidFill>
                  <a:srgbClr val="168991"/>
                </a:solidFill>
                <a:latin typeface="Arial"/>
                <a:cs typeface="Arial"/>
              </a:rPr>
              <a:t>of </a:t>
            </a:r>
            <a:r>
              <a:rPr sz="1800" spc="405" dirty="0">
                <a:solidFill>
                  <a:srgbClr val="168991"/>
                </a:solidFill>
                <a:latin typeface="Arial"/>
                <a:cs typeface="Arial"/>
              </a:rPr>
              <a:t>first</a:t>
            </a:r>
            <a:r>
              <a:rPr sz="1800" spc="24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285" dirty="0">
                <a:solidFill>
                  <a:srgbClr val="168991"/>
                </a:solidFill>
                <a:latin typeface="Arial"/>
                <a:cs typeface="Arial"/>
              </a:rPr>
              <a:t>five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ts val="1945"/>
              </a:lnSpc>
            </a:pPr>
            <a:r>
              <a:rPr sz="1800" spc="185" dirty="0">
                <a:solidFill>
                  <a:srgbClr val="168991"/>
                </a:solidFill>
                <a:latin typeface="Arial"/>
                <a:cs typeface="Arial"/>
              </a:rPr>
              <a:t>old </a:t>
            </a:r>
            <a:r>
              <a:rPr sz="1800" spc="-15" dirty="0">
                <a:solidFill>
                  <a:srgbClr val="168991"/>
                </a:solidFill>
                <a:latin typeface="Arial"/>
                <a:cs typeface="Arial"/>
              </a:rPr>
              <a:t>numbers </a:t>
            </a:r>
            <a:r>
              <a:rPr sz="1800" spc="335" dirty="0">
                <a:solidFill>
                  <a:srgbClr val="168991"/>
                </a:solidFill>
                <a:latin typeface="Arial"/>
                <a:cs typeface="Arial"/>
              </a:rPr>
              <a:t>is </a:t>
            </a:r>
            <a:r>
              <a:rPr sz="1800" spc="390" dirty="0">
                <a:solidFill>
                  <a:srgbClr val="168991"/>
                </a:solidFill>
                <a:latin typeface="Arial"/>
                <a:cs typeface="Arial"/>
              </a:rPr>
              <a:t>“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+</a:t>
            </a:r>
            <a:r>
              <a:rPr sz="1800" spc="26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85" dirty="0">
                <a:solidFill>
                  <a:srgbClr val="168991"/>
                </a:solidFill>
                <a:latin typeface="Arial"/>
                <a:cs typeface="Arial"/>
              </a:rPr>
              <a:t>sum);</a:t>
            </a:r>
            <a:endParaRPr sz="18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1370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800" spc="38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4438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Vòng</a:t>
            </a:r>
            <a:r>
              <a:rPr spc="-345" dirty="0"/>
              <a:t> </a:t>
            </a:r>
            <a:r>
              <a:rPr spc="250" dirty="0"/>
              <a:t>lặp</a:t>
            </a:r>
            <a:r>
              <a:rPr spc="-345" dirty="0"/>
              <a:t> </a:t>
            </a:r>
            <a:r>
              <a:rPr spc="-35" dirty="0"/>
              <a:t>for</a:t>
            </a:r>
            <a:r>
              <a:rPr spc="-320" dirty="0"/>
              <a:t> </a:t>
            </a:r>
            <a:r>
              <a:rPr spc="135" dirty="0"/>
              <a:t>và</a:t>
            </a:r>
            <a:r>
              <a:rPr spc="-345" dirty="0"/>
              <a:t> </a:t>
            </a:r>
            <a:r>
              <a:rPr spc="130" dirty="0"/>
              <a:t>while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17954"/>
            <a:ext cx="6804025" cy="284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735"/>
              </a:lnSpc>
              <a:spcBef>
                <a:spcPts val="10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5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câu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lệnh 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2400" spc="-105" dirty="0">
                <a:solidFill>
                  <a:srgbClr val="585858"/>
                </a:solidFill>
                <a:latin typeface="Arial"/>
                <a:cs typeface="Arial"/>
              </a:rPr>
              <a:t>và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while cung </a:t>
            </a:r>
            <a:r>
              <a:rPr sz="2400" spc="-45" dirty="0">
                <a:solidFill>
                  <a:srgbClr val="585858"/>
                </a:solidFill>
                <a:latin typeface="Arial"/>
                <a:cs typeface="Arial"/>
              </a:rPr>
              <a:t>cấp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chức</a:t>
            </a:r>
            <a:r>
              <a:rPr sz="2400" spc="2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năng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735"/>
              </a:lnSpc>
            </a:pP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tương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đương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nhau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ts val="2590"/>
              </a:lnSpc>
              <a:spcBef>
                <a:spcPts val="183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5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cấu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trúc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lặp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thường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-195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400" spc="6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các 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tình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huống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khác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nhau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675"/>
              </a:spcBef>
              <a:buChar char="•"/>
              <a:tabLst>
                <a:tab pos="561340" algn="l"/>
              </a:tabLst>
            </a:pP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while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-195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cho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lặp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từ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đầu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đến</a:t>
            </a:r>
            <a:r>
              <a:rPr sz="2400" spc="-2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cuối</a:t>
            </a:r>
            <a:endParaRPr sz="2400">
              <a:latin typeface="Arial"/>
              <a:cs typeface="Arial"/>
            </a:endParaRPr>
          </a:p>
          <a:p>
            <a:pPr marL="560705" marR="340360" lvl="1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561340" algn="l"/>
              </a:tabLst>
            </a:pP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for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-195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để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lặp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với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số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vòng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lặp </a:t>
            </a:r>
            <a:r>
              <a:rPr sz="2400" spc="-105" dirty="0">
                <a:solidFill>
                  <a:srgbClr val="585858"/>
                </a:solidFill>
                <a:latin typeface="Arial"/>
                <a:cs typeface="Arial"/>
              </a:rPr>
              <a:t>xác 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định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2650" y="4770793"/>
            <a:ext cx="5575300" cy="1213485"/>
            <a:chOff x="3422650" y="4770793"/>
            <a:chExt cx="5575300" cy="1213485"/>
          </a:xfrm>
        </p:grpSpPr>
        <p:sp>
          <p:nvSpPr>
            <p:cNvPr id="5" name="object 5"/>
            <p:cNvSpPr/>
            <p:nvPr/>
          </p:nvSpPr>
          <p:spPr>
            <a:xfrm>
              <a:off x="3429000" y="4777143"/>
              <a:ext cx="5562600" cy="1200785"/>
            </a:xfrm>
            <a:custGeom>
              <a:avLst/>
              <a:gdLst/>
              <a:ahLst/>
              <a:cxnLst/>
              <a:rect l="l" t="t" r="r" b="b"/>
              <a:pathLst>
                <a:path w="5562600" h="1200785">
                  <a:moveTo>
                    <a:pt x="5562600" y="0"/>
                  </a:moveTo>
                  <a:lnTo>
                    <a:pt x="0" y="0"/>
                  </a:lnTo>
                  <a:lnTo>
                    <a:pt x="0" y="1200327"/>
                  </a:lnTo>
                  <a:lnTo>
                    <a:pt x="5562600" y="1200327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EE79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9000" y="4777143"/>
              <a:ext cx="5562600" cy="1200785"/>
            </a:xfrm>
            <a:custGeom>
              <a:avLst/>
              <a:gdLst/>
              <a:ahLst/>
              <a:cxnLst/>
              <a:rect l="l" t="t" r="r" b="b"/>
              <a:pathLst>
                <a:path w="5562600" h="1200785">
                  <a:moveTo>
                    <a:pt x="0" y="1200327"/>
                  </a:moveTo>
                  <a:lnTo>
                    <a:pt x="5562600" y="1200327"/>
                  </a:lnTo>
                  <a:lnTo>
                    <a:pt x="5562600" y="0"/>
                  </a:lnTo>
                  <a:lnTo>
                    <a:pt x="0" y="0"/>
                  </a:lnTo>
                  <a:lnTo>
                    <a:pt x="0" y="1200327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29000" y="4777143"/>
            <a:ext cx="5562600" cy="12007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1800" spc="350" dirty="0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35" dirty="0">
                <a:solidFill>
                  <a:srgbClr val="FFFFFF"/>
                </a:solidFill>
                <a:latin typeface="Arial"/>
                <a:cs typeface="Arial"/>
              </a:rPr>
              <a:t>0;</a:t>
            </a:r>
            <a:endParaRPr sz="1800">
              <a:latin typeface="Arial"/>
              <a:cs typeface="Arial"/>
            </a:endParaRPr>
          </a:p>
          <a:p>
            <a:pPr marL="341630" marR="325120" indent="-250190">
              <a:lnSpc>
                <a:spcPct val="100000"/>
              </a:lnSpc>
            </a:pPr>
            <a:r>
              <a:rPr sz="1800" spc="28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800" spc="360" dirty="0">
                <a:solidFill>
                  <a:srgbClr val="FFFFFF"/>
                </a:solidFill>
                <a:latin typeface="Arial"/>
                <a:cs typeface="Arial"/>
              </a:rPr>
              <a:t>(int </a:t>
            </a:r>
            <a:r>
              <a:rPr sz="1800" spc="125" dirty="0">
                <a:solidFill>
                  <a:srgbClr val="FFFFFF"/>
                </a:solidFill>
                <a:latin typeface="Arial"/>
                <a:cs typeface="Arial"/>
              </a:rPr>
              <a:t>index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155" dirty="0">
                <a:solidFill>
                  <a:srgbClr val="FFFFFF"/>
                </a:solidFill>
                <a:latin typeface="Arial"/>
                <a:cs typeface="Arial"/>
              </a:rPr>
              <a:t>1;index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&lt;= 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10;index++) </a:t>
            </a:r>
            <a:r>
              <a:rPr sz="1800" spc="385" dirty="0">
                <a:solidFill>
                  <a:srgbClr val="FFFFFF"/>
                </a:solidFill>
                <a:latin typeface="Arial"/>
                <a:cs typeface="Arial"/>
              </a:rPr>
              <a:t>{ 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+=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185" dirty="0">
                <a:solidFill>
                  <a:srgbClr val="FFFFFF"/>
                </a:solidFill>
                <a:latin typeface="Arial"/>
                <a:cs typeface="Arial"/>
              </a:rPr>
              <a:t>index;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1800" spc="38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2250" y="4770793"/>
            <a:ext cx="3136900" cy="1765300"/>
            <a:chOff x="222250" y="4770793"/>
            <a:chExt cx="3136900" cy="1765300"/>
          </a:xfrm>
        </p:grpSpPr>
        <p:sp>
          <p:nvSpPr>
            <p:cNvPr id="9" name="object 9"/>
            <p:cNvSpPr/>
            <p:nvPr/>
          </p:nvSpPr>
          <p:spPr>
            <a:xfrm>
              <a:off x="228600" y="4777143"/>
              <a:ext cx="3124200" cy="1752600"/>
            </a:xfrm>
            <a:custGeom>
              <a:avLst/>
              <a:gdLst/>
              <a:ahLst/>
              <a:cxnLst/>
              <a:rect l="l" t="t" r="r" b="b"/>
              <a:pathLst>
                <a:path w="3124200" h="1752600">
                  <a:moveTo>
                    <a:pt x="3124200" y="0"/>
                  </a:moveTo>
                  <a:lnTo>
                    <a:pt x="0" y="0"/>
                  </a:lnTo>
                  <a:lnTo>
                    <a:pt x="0" y="1752599"/>
                  </a:lnTo>
                  <a:lnTo>
                    <a:pt x="3124200" y="1752599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1EB8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" y="4777143"/>
              <a:ext cx="3124200" cy="1752600"/>
            </a:xfrm>
            <a:custGeom>
              <a:avLst/>
              <a:gdLst/>
              <a:ahLst/>
              <a:cxnLst/>
              <a:rect l="l" t="t" r="r" b="b"/>
              <a:pathLst>
                <a:path w="3124200" h="1752600">
                  <a:moveTo>
                    <a:pt x="0" y="1752599"/>
                  </a:moveTo>
                  <a:lnTo>
                    <a:pt x="3124200" y="1752599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1752599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8600" y="4777143"/>
            <a:ext cx="3124200" cy="17526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0805" marR="1270000">
              <a:lnSpc>
                <a:spcPct val="100000"/>
              </a:lnSpc>
              <a:spcBef>
                <a:spcPts val="260"/>
              </a:spcBef>
            </a:pPr>
            <a:r>
              <a:rPr sz="1800" spc="350" dirty="0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235" dirty="0">
                <a:solidFill>
                  <a:srgbClr val="FFFFFF"/>
                </a:solidFill>
                <a:latin typeface="Arial"/>
                <a:cs typeface="Arial"/>
              </a:rPr>
              <a:t>0;  </a:t>
            </a:r>
            <a:r>
              <a:rPr sz="1800" spc="350" dirty="0">
                <a:solidFill>
                  <a:srgbClr val="FFFFFF"/>
                </a:solidFill>
                <a:latin typeface="Arial"/>
                <a:cs typeface="Arial"/>
              </a:rPr>
              <a:t>int </a:t>
            </a:r>
            <a:r>
              <a:rPr sz="1800" spc="125" dirty="0">
                <a:solidFill>
                  <a:srgbClr val="FFFFFF"/>
                </a:solidFill>
                <a:latin typeface="Arial"/>
                <a:cs typeface="Arial"/>
              </a:rPr>
              <a:t>index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35" dirty="0">
                <a:solidFill>
                  <a:srgbClr val="FFFFFF"/>
                </a:solidFill>
                <a:latin typeface="Arial"/>
                <a:cs typeface="Arial"/>
              </a:rPr>
              <a:t>1;</a:t>
            </a:r>
            <a:endParaRPr sz="1800">
              <a:latin typeface="Arial"/>
              <a:cs typeface="Arial"/>
            </a:endParaRPr>
          </a:p>
          <a:p>
            <a:pPr marL="466090" marR="392430" indent="-375285">
              <a:lnSpc>
                <a:spcPct val="100000"/>
              </a:lnSpc>
            </a:pPr>
            <a:r>
              <a:rPr sz="1800" spc="165" dirty="0">
                <a:solidFill>
                  <a:srgbClr val="FFFFFF"/>
                </a:solidFill>
                <a:latin typeface="Arial"/>
                <a:cs typeface="Arial"/>
              </a:rPr>
              <a:t>while (index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&lt;= 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10) </a:t>
            </a:r>
            <a:r>
              <a:rPr sz="1800" spc="385" dirty="0">
                <a:solidFill>
                  <a:srgbClr val="FFFFFF"/>
                </a:solidFill>
                <a:latin typeface="Arial"/>
                <a:cs typeface="Arial"/>
              </a:rPr>
              <a:t>{  </a:t>
            </a:r>
            <a:r>
              <a:rPr sz="1800" spc="-150" dirty="0">
                <a:solidFill>
                  <a:srgbClr val="FFFFFF"/>
                </a:solidFill>
                <a:latin typeface="Arial"/>
                <a:cs typeface="Arial"/>
              </a:rPr>
              <a:t>sum </a:t>
            </a:r>
            <a:r>
              <a:rPr sz="1800" spc="-65" dirty="0">
                <a:solidFill>
                  <a:srgbClr val="FFFFFF"/>
                </a:solidFill>
                <a:latin typeface="Arial"/>
                <a:cs typeface="Arial"/>
              </a:rPr>
              <a:t>+= </a:t>
            </a:r>
            <a:r>
              <a:rPr sz="1800" spc="185" dirty="0">
                <a:solidFill>
                  <a:srgbClr val="FFFFFF"/>
                </a:solidFill>
                <a:latin typeface="Arial"/>
                <a:cs typeface="Arial"/>
              </a:rPr>
              <a:t>index;  </a:t>
            </a:r>
            <a:r>
              <a:rPr sz="1800" spc="120" dirty="0">
                <a:solidFill>
                  <a:srgbClr val="FFFFFF"/>
                </a:solidFill>
                <a:latin typeface="Arial"/>
                <a:cs typeface="Arial"/>
              </a:rPr>
              <a:t>index++;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spc="385" dirty="0">
                <a:solidFill>
                  <a:srgbClr val="FFFFF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75192" y="6396240"/>
            <a:ext cx="28702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49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291845"/>
            <a:ext cx="409257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pc="260" dirty="0"/>
              <a:t>Các </a:t>
            </a:r>
            <a:r>
              <a:rPr spc="140" dirty="0"/>
              <a:t>lệnh </a:t>
            </a:r>
            <a:r>
              <a:rPr spc="40" dirty="0"/>
              <a:t>thay </a:t>
            </a:r>
            <a:r>
              <a:rPr spc="155" dirty="0"/>
              <a:t>đổi  </a:t>
            </a:r>
            <a:r>
              <a:rPr spc="254" dirty="0"/>
              <a:t>cấu</a:t>
            </a:r>
            <a:r>
              <a:rPr spc="-345" dirty="0"/>
              <a:t> </a:t>
            </a:r>
            <a:r>
              <a:rPr spc="15" dirty="0"/>
              <a:t>trúc</a:t>
            </a:r>
            <a:r>
              <a:rPr spc="-335" dirty="0"/>
              <a:t> </a:t>
            </a:r>
            <a:r>
              <a:rPr spc="160" dirty="0"/>
              <a:t>điều</a:t>
            </a:r>
            <a:r>
              <a:rPr spc="-330" dirty="0"/>
              <a:t> </a:t>
            </a:r>
            <a:r>
              <a:rPr spc="120"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5192" y="6396240"/>
            <a:ext cx="28702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50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01101"/>
            <a:ext cx="6944995" cy="290449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break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để </a:t>
            </a:r>
            <a:r>
              <a:rPr sz="2000" spc="40" dirty="0">
                <a:solidFill>
                  <a:srgbClr val="585858"/>
                </a:solidFill>
                <a:latin typeface="Arial"/>
                <a:cs typeface="Arial"/>
              </a:rPr>
              <a:t>thoát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ra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ngoài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câu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lệnh</a:t>
            </a:r>
            <a:r>
              <a:rPr sz="2000" spc="-2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switch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Kết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thúc vòng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lặp 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for,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while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hoặc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do...while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hai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dạng:</a:t>
            </a:r>
            <a:endParaRPr sz="2000">
              <a:latin typeface="Arial"/>
              <a:cs typeface="Arial"/>
            </a:endParaRPr>
          </a:p>
          <a:p>
            <a:pPr marL="835660" marR="5080" lvl="2" indent="-229235">
              <a:lnSpc>
                <a:spcPts val="1939"/>
              </a:lnSpc>
              <a:spcBef>
                <a:spcPts val="844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Gắn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nhãn: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Tiếp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tục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thực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hiện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câu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lệnh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tiếp theo </a:t>
            </a:r>
            <a:r>
              <a:rPr sz="1800" spc="-75" dirty="0">
                <a:solidFill>
                  <a:srgbClr val="585858"/>
                </a:solidFill>
                <a:latin typeface="Arial"/>
                <a:cs typeface="Arial"/>
              </a:rPr>
              <a:t>sau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vòng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lặp  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gắn</a:t>
            </a:r>
            <a:r>
              <a:rPr sz="1800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nhãn</a:t>
            </a:r>
            <a:endParaRPr sz="1800">
              <a:latin typeface="Arial"/>
              <a:cs typeface="Arial"/>
            </a:endParaRPr>
          </a:p>
          <a:p>
            <a:pPr marL="835660" marR="394335" lvl="2" indent="-229235">
              <a:lnSpc>
                <a:spcPts val="1939"/>
              </a:lnSpc>
              <a:spcBef>
                <a:spcPts val="80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Không gắn 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nhãn: </a:t>
            </a:r>
            <a:r>
              <a:rPr sz="1800" spc="-90" dirty="0">
                <a:solidFill>
                  <a:srgbClr val="585858"/>
                </a:solidFill>
                <a:latin typeface="Arial"/>
                <a:cs typeface="Arial"/>
              </a:rPr>
              <a:t>Thực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hiện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câu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lệnh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tiếp theo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bên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ngoài 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vòng</a:t>
            </a:r>
            <a:r>
              <a:rPr sz="18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lặp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9375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5" dirty="0"/>
              <a:t>Java</a:t>
            </a:r>
            <a:r>
              <a:rPr spc="-415" dirty="0"/>
              <a:t> </a:t>
            </a:r>
            <a:r>
              <a:rPr spc="50" dirty="0"/>
              <a:t>platform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701101"/>
            <a:ext cx="4896485" cy="329501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Platform </a:t>
            </a:r>
            <a:r>
              <a:rPr sz="2400" spc="-135" dirty="0">
                <a:solidFill>
                  <a:srgbClr val="585858"/>
                </a:solidFill>
                <a:latin typeface="Arial"/>
                <a:cs typeface="Arial"/>
              </a:rPr>
              <a:t>–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nền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tảng</a:t>
            </a:r>
            <a:r>
              <a:rPr sz="2400" spc="-1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  <a:p>
            <a:pPr marL="560705" marR="5080" lvl="1" indent="-228600">
              <a:lnSpc>
                <a:spcPct val="90000"/>
              </a:lnSpc>
              <a:spcBef>
                <a:spcPts val="101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05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xây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dựng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để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phát </a:t>
            </a:r>
            <a:r>
              <a:rPr sz="2000" spc="30" dirty="0">
                <a:solidFill>
                  <a:srgbClr val="585858"/>
                </a:solidFill>
                <a:latin typeface="Arial"/>
                <a:cs typeface="Arial"/>
              </a:rPr>
              <a:t>triển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ứng 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000" spc="-90" dirty="0">
                <a:solidFill>
                  <a:srgbClr val="585858"/>
                </a:solidFill>
                <a:latin typeface="Arial"/>
                <a:cs typeface="Arial"/>
              </a:rPr>
              <a:t>và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phân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phối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trên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môi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trường</a:t>
            </a:r>
            <a:r>
              <a:rPr sz="2000" spc="-2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đa 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nền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(các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HĐH,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điện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thoại, </a:t>
            </a:r>
            <a:r>
              <a:rPr sz="2000" spc="50" dirty="0">
                <a:solidFill>
                  <a:srgbClr val="585858"/>
                </a:solidFill>
                <a:latin typeface="Arial"/>
                <a:cs typeface="Arial"/>
              </a:rPr>
              <a:t>thiết bị 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nhúng,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enterprise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Arial"/>
                <a:cs typeface="Arial"/>
              </a:rPr>
              <a:t>server…)</a:t>
            </a:r>
            <a:endParaRPr sz="2000">
              <a:latin typeface="Arial"/>
              <a:cs typeface="Arial"/>
            </a:endParaRPr>
          </a:p>
          <a:p>
            <a:pPr marL="560705" marR="441959" lvl="1" indent="-228600">
              <a:lnSpc>
                <a:spcPts val="2160"/>
              </a:lnSpc>
              <a:spcBef>
                <a:spcPts val="102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220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000" spc="40" dirty="0">
                <a:solidFill>
                  <a:srgbClr val="585858"/>
                </a:solidFill>
                <a:latin typeface="Arial"/>
                <a:cs typeface="Arial"/>
              </a:rPr>
              <a:t>ngôn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ngữ </a:t>
            </a: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(và </a:t>
            </a:r>
            <a:r>
              <a:rPr sz="2000" spc="80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số  </a:t>
            </a:r>
            <a:r>
              <a:rPr sz="2000" spc="40" dirty="0">
                <a:solidFill>
                  <a:srgbClr val="585858"/>
                </a:solidFill>
                <a:latin typeface="Arial"/>
                <a:cs typeface="Arial"/>
              </a:rPr>
              <a:t>ngôn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ngữ</a:t>
            </a:r>
            <a:r>
              <a:rPr sz="2000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khác)</a:t>
            </a:r>
            <a:endParaRPr sz="2000">
              <a:latin typeface="Arial"/>
              <a:cs typeface="Arial"/>
            </a:endParaRPr>
          </a:p>
          <a:p>
            <a:pPr marL="286385" marR="141605" indent="-274320">
              <a:lnSpc>
                <a:spcPts val="2590"/>
              </a:lnSpc>
              <a:spcBef>
                <a:spcPts val="179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Tránh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nhầm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lẫn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với </a:t>
            </a:r>
            <a:r>
              <a:rPr sz="2400" spc="45" dirty="0">
                <a:solidFill>
                  <a:srgbClr val="585858"/>
                </a:solidFill>
                <a:latin typeface="Arial"/>
                <a:cs typeface="Arial"/>
              </a:rPr>
              <a:t>ngôn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ngữ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lập 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trình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26046" y="2062098"/>
            <a:ext cx="1732152" cy="3119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7007" y="6396240"/>
            <a:ext cx="178435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5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291845"/>
            <a:ext cx="409257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pc="260" dirty="0"/>
              <a:t>Các </a:t>
            </a:r>
            <a:r>
              <a:rPr spc="140" dirty="0"/>
              <a:t>lệnh </a:t>
            </a:r>
            <a:r>
              <a:rPr spc="40" dirty="0"/>
              <a:t>thay </a:t>
            </a:r>
            <a:r>
              <a:rPr spc="155" dirty="0"/>
              <a:t>đổi  </a:t>
            </a:r>
            <a:r>
              <a:rPr spc="254" dirty="0"/>
              <a:t>cấu</a:t>
            </a:r>
            <a:r>
              <a:rPr spc="-345" dirty="0"/>
              <a:t> </a:t>
            </a:r>
            <a:r>
              <a:rPr spc="15" dirty="0"/>
              <a:t>trúc</a:t>
            </a:r>
            <a:r>
              <a:rPr spc="-335" dirty="0"/>
              <a:t> </a:t>
            </a:r>
            <a:r>
              <a:rPr spc="160" dirty="0"/>
              <a:t>điều</a:t>
            </a:r>
            <a:r>
              <a:rPr spc="-330" dirty="0"/>
              <a:t> </a:t>
            </a:r>
            <a:r>
              <a:rPr spc="120" dirty="0"/>
              <a:t>khiển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5192" y="6396240"/>
            <a:ext cx="28702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51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01101"/>
            <a:ext cx="6498590" cy="186118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continue</a:t>
            </a:r>
            <a:endParaRPr sz="2400">
              <a:latin typeface="Arial"/>
              <a:cs typeface="Arial"/>
            </a:endParaRPr>
          </a:p>
          <a:p>
            <a:pPr marL="560705" marR="354330" lvl="1" indent="-228600">
              <a:lnSpc>
                <a:spcPts val="2160"/>
              </a:lnSpc>
              <a:spcBef>
                <a:spcPts val="104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cho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vòng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lặp 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for,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while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hoặc 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do...while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ts val="2280"/>
              </a:lnSpc>
              <a:spcBef>
                <a:spcPts val="72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Bỏ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qua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câu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lệnh còn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lại </a:t>
            </a: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của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vòng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lặp hiện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thời</a:t>
            </a:r>
            <a:r>
              <a:rPr sz="2000" spc="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90" dirty="0">
                <a:solidFill>
                  <a:srgbClr val="585858"/>
                </a:solidFill>
                <a:latin typeface="Arial"/>
                <a:cs typeface="Arial"/>
              </a:rPr>
              <a:t>và</a:t>
            </a:r>
            <a:endParaRPr sz="2000">
              <a:latin typeface="Arial"/>
              <a:cs typeface="Arial"/>
            </a:endParaRPr>
          </a:p>
          <a:p>
            <a:pPr marL="560705">
              <a:lnSpc>
                <a:spcPts val="2280"/>
              </a:lnSpc>
            </a:pP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chuyển </a:t>
            </a:r>
            <a:r>
              <a:rPr sz="2000" spc="-45" dirty="0">
                <a:solidFill>
                  <a:srgbClr val="585858"/>
                </a:solidFill>
                <a:latin typeface="Arial"/>
                <a:cs typeface="Arial"/>
              </a:rPr>
              <a:t>sang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thực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hiện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vòng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lặp 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tiếp</a:t>
            </a: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theo.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7519" y="0"/>
            <a:ext cx="2316480" cy="6858000"/>
            <a:chOff x="6827519" y="0"/>
            <a:chExt cx="2316480" cy="6858000"/>
          </a:xfrm>
        </p:grpSpPr>
        <p:sp>
          <p:nvSpPr>
            <p:cNvPr id="4" name="object 4"/>
            <p:cNvSpPr/>
            <p:nvPr/>
          </p:nvSpPr>
          <p:spPr>
            <a:xfrm>
              <a:off x="7216774" y="0"/>
              <a:ext cx="1927225" cy="6858000"/>
            </a:xfrm>
            <a:custGeom>
              <a:avLst/>
              <a:gdLst/>
              <a:ahLst/>
              <a:cxnLst/>
              <a:rect l="l" t="t" r="r" b="b"/>
              <a:pathLst>
                <a:path w="1927225" h="6858000">
                  <a:moveTo>
                    <a:pt x="19272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1927225" y="6857999"/>
                  </a:lnTo>
                  <a:lnTo>
                    <a:pt x="1927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63" y="0"/>
              <a:ext cx="1461516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7519" y="0"/>
              <a:ext cx="135445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335" y="0"/>
              <a:ext cx="1097279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140" y="121412"/>
            <a:ext cx="52400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585858"/>
                </a:solidFill>
              </a:rPr>
              <a:t>Ví</a:t>
            </a:r>
            <a:r>
              <a:rPr spc="-325" dirty="0">
                <a:solidFill>
                  <a:srgbClr val="585858"/>
                </a:solidFill>
              </a:rPr>
              <a:t> </a:t>
            </a:r>
            <a:r>
              <a:rPr spc="195" dirty="0">
                <a:solidFill>
                  <a:srgbClr val="585858"/>
                </a:solidFill>
              </a:rPr>
              <a:t>dụ</a:t>
            </a:r>
            <a:r>
              <a:rPr spc="-320" dirty="0">
                <a:solidFill>
                  <a:srgbClr val="585858"/>
                </a:solidFill>
              </a:rPr>
              <a:t> </a:t>
            </a:r>
            <a:r>
              <a:rPr spc="-395" dirty="0">
                <a:solidFill>
                  <a:srgbClr val="585858"/>
                </a:solidFill>
              </a:rPr>
              <a:t>-</a:t>
            </a:r>
            <a:r>
              <a:rPr spc="-325" dirty="0">
                <a:solidFill>
                  <a:srgbClr val="585858"/>
                </a:solidFill>
              </a:rPr>
              <a:t> </a:t>
            </a:r>
            <a:r>
              <a:rPr spc="125" dirty="0">
                <a:solidFill>
                  <a:srgbClr val="585858"/>
                </a:solidFill>
              </a:rPr>
              <a:t>break</a:t>
            </a:r>
            <a:r>
              <a:rPr spc="-335" dirty="0">
                <a:solidFill>
                  <a:srgbClr val="585858"/>
                </a:solidFill>
              </a:rPr>
              <a:t> </a:t>
            </a:r>
            <a:r>
              <a:rPr spc="130" dirty="0">
                <a:solidFill>
                  <a:srgbClr val="585858"/>
                </a:solidFill>
              </a:rPr>
              <a:t>và</a:t>
            </a:r>
            <a:r>
              <a:rPr spc="-340" dirty="0">
                <a:solidFill>
                  <a:srgbClr val="585858"/>
                </a:solidFill>
              </a:rPr>
              <a:t> </a:t>
            </a:r>
            <a:r>
              <a:rPr spc="105" dirty="0">
                <a:solidFill>
                  <a:srgbClr val="585858"/>
                </a:solidFill>
              </a:rPr>
              <a:t>continue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4540" y="1177798"/>
            <a:ext cx="4437380" cy="439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140" dirty="0">
                <a:solidFill>
                  <a:srgbClr val="168991"/>
                </a:solidFill>
                <a:latin typeface="Arial"/>
                <a:cs typeface="Arial"/>
              </a:rPr>
              <a:t>public </a:t>
            </a:r>
            <a:r>
              <a:rPr sz="1300" spc="250" dirty="0">
                <a:solidFill>
                  <a:srgbClr val="168991"/>
                </a:solidFill>
                <a:latin typeface="Arial"/>
                <a:cs typeface="Arial"/>
              </a:rPr>
              <a:t>int </a:t>
            </a:r>
            <a:r>
              <a:rPr sz="1300" spc="55" dirty="0">
                <a:solidFill>
                  <a:srgbClr val="168991"/>
                </a:solidFill>
                <a:latin typeface="Arial"/>
                <a:cs typeface="Arial"/>
              </a:rPr>
              <a:t>myMethod(int </a:t>
            </a:r>
            <a:r>
              <a:rPr sz="1300" spc="165" dirty="0">
                <a:solidFill>
                  <a:srgbClr val="168991"/>
                </a:solidFill>
                <a:latin typeface="Arial"/>
                <a:cs typeface="Arial"/>
              </a:rPr>
              <a:t>x)</a:t>
            </a:r>
            <a:r>
              <a:rPr sz="1300" spc="2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300" spc="275" dirty="0">
                <a:solidFill>
                  <a:srgbClr val="168991"/>
                </a:solidFill>
                <a:latin typeface="Arial"/>
                <a:cs typeface="Arial"/>
              </a:rPr>
              <a:t>{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1300" spc="250" dirty="0">
                <a:solidFill>
                  <a:srgbClr val="168991"/>
                </a:solidFill>
                <a:latin typeface="Arial"/>
                <a:cs typeface="Arial"/>
              </a:rPr>
              <a:t>int </a:t>
            </a:r>
            <a:r>
              <a:rPr sz="1300" spc="-110" dirty="0">
                <a:solidFill>
                  <a:srgbClr val="168991"/>
                </a:solidFill>
                <a:latin typeface="Arial"/>
                <a:cs typeface="Arial"/>
              </a:rPr>
              <a:t>sum </a:t>
            </a:r>
            <a:r>
              <a:rPr sz="1300" spc="-50" dirty="0">
                <a:solidFill>
                  <a:srgbClr val="168991"/>
                </a:solidFill>
                <a:latin typeface="Arial"/>
                <a:cs typeface="Arial"/>
              </a:rPr>
              <a:t>=</a:t>
            </a:r>
            <a:r>
              <a:rPr sz="1300" spc="8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300" spc="165" dirty="0">
                <a:solidFill>
                  <a:srgbClr val="168991"/>
                </a:solidFill>
                <a:latin typeface="Arial"/>
                <a:cs typeface="Arial"/>
              </a:rPr>
              <a:t>0;</a:t>
            </a:r>
            <a:endParaRPr sz="1300">
              <a:latin typeface="Arial"/>
              <a:cs typeface="Arial"/>
            </a:endParaRPr>
          </a:p>
          <a:p>
            <a:pPr marL="648335" marR="977900" indent="-361315">
              <a:lnSpc>
                <a:spcPct val="175400"/>
              </a:lnSpc>
              <a:spcBef>
                <a:spcPts val="5"/>
              </a:spcBef>
            </a:pPr>
            <a:r>
              <a:rPr sz="1300" spc="155" dirty="0">
                <a:solidFill>
                  <a:srgbClr val="168991"/>
                </a:solidFill>
                <a:latin typeface="Arial"/>
                <a:cs typeface="Arial"/>
              </a:rPr>
              <a:t>outer: </a:t>
            </a:r>
            <a:r>
              <a:rPr sz="1300" spc="204" dirty="0">
                <a:solidFill>
                  <a:srgbClr val="168991"/>
                </a:solidFill>
                <a:latin typeface="Arial"/>
                <a:cs typeface="Arial"/>
              </a:rPr>
              <a:t>for </a:t>
            </a:r>
            <a:r>
              <a:rPr sz="1300" spc="260" dirty="0">
                <a:solidFill>
                  <a:srgbClr val="168991"/>
                </a:solidFill>
                <a:latin typeface="Arial"/>
                <a:cs typeface="Arial"/>
              </a:rPr>
              <a:t>(int </a:t>
            </a:r>
            <a:r>
              <a:rPr sz="1300" spc="180" dirty="0">
                <a:solidFill>
                  <a:srgbClr val="168991"/>
                </a:solidFill>
                <a:latin typeface="Arial"/>
                <a:cs typeface="Arial"/>
              </a:rPr>
              <a:t>i=0; </a:t>
            </a:r>
            <a:r>
              <a:rPr sz="1300" spc="195" dirty="0">
                <a:solidFill>
                  <a:srgbClr val="168991"/>
                </a:solidFill>
                <a:latin typeface="Arial"/>
                <a:cs typeface="Arial"/>
              </a:rPr>
              <a:t>i&lt;x; </a:t>
            </a:r>
            <a:r>
              <a:rPr sz="1300" spc="150" dirty="0">
                <a:solidFill>
                  <a:srgbClr val="168991"/>
                </a:solidFill>
                <a:latin typeface="Arial"/>
                <a:cs typeface="Arial"/>
              </a:rPr>
              <a:t>i++) </a:t>
            </a:r>
            <a:r>
              <a:rPr sz="1300" spc="275" dirty="0">
                <a:solidFill>
                  <a:srgbClr val="168991"/>
                </a:solidFill>
                <a:latin typeface="Arial"/>
                <a:cs typeface="Arial"/>
              </a:rPr>
              <a:t>{  </a:t>
            </a:r>
            <a:r>
              <a:rPr sz="1300" spc="165" dirty="0">
                <a:solidFill>
                  <a:srgbClr val="168991"/>
                </a:solidFill>
                <a:latin typeface="Arial"/>
                <a:cs typeface="Arial"/>
              </a:rPr>
              <a:t>inner: </a:t>
            </a:r>
            <a:r>
              <a:rPr sz="1300" spc="204" dirty="0">
                <a:solidFill>
                  <a:srgbClr val="168991"/>
                </a:solidFill>
                <a:latin typeface="Arial"/>
                <a:cs typeface="Arial"/>
              </a:rPr>
              <a:t>for </a:t>
            </a:r>
            <a:r>
              <a:rPr sz="1300" spc="254" dirty="0">
                <a:solidFill>
                  <a:srgbClr val="168991"/>
                </a:solidFill>
                <a:latin typeface="Arial"/>
                <a:cs typeface="Arial"/>
              </a:rPr>
              <a:t>(int </a:t>
            </a:r>
            <a:r>
              <a:rPr sz="1300" spc="285" dirty="0">
                <a:solidFill>
                  <a:srgbClr val="168991"/>
                </a:solidFill>
                <a:latin typeface="Arial"/>
                <a:cs typeface="Arial"/>
              </a:rPr>
              <a:t>j=i; </a:t>
            </a:r>
            <a:r>
              <a:rPr sz="1300" spc="195" dirty="0">
                <a:solidFill>
                  <a:srgbClr val="168991"/>
                </a:solidFill>
                <a:latin typeface="Arial"/>
                <a:cs typeface="Arial"/>
              </a:rPr>
              <a:t>j&lt;x;</a:t>
            </a:r>
            <a:r>
              <a:rPr sz="1300" spc="24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300" spc="175" dirty="0">
                <a:solidFill>
                  <a:srgbClr val="168991"/>
                </a:solidFill>
                <a:latin typeface="Arial"/>
                <a:cs typeface="Arial"/>
              </a:rPr>
              <a:t>j++){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300" spc="-15" dirty="0">
                <a:solidFill>
                  <a:srgbClr val="168991"/>
                </a:solidFill>
                <a:latin typeface="Arial"/>
                <a:cs typeface="Arial"/>
              </a:rPr>
              <a:t>sum++;</a:t>
            </a:r>
            <a:endParaRPr sz="1300">
              <a:latin typeface="Arial"/>
              <a:cs typeface="Arial"/>
            </a:endParaRPr>
          </a:p>
          <a:p>
            <a:pPr marL="927100" marR="5080">
              <a:lnSpc>
                <a:spcPts val="2740"/>
              </a:lnSpc>
              <a:spcBef>
                <a:spcPts val="284"/>
              </a:spcBef>
              <a:tabLst>
                <a:tab pos="4424045" algn="l"/>
              </a:tabLst>
            </a:pPr>
            <a:r>
              <a:rPr sz="1300" spc="385" dirty="0">
                <a:solidFill>
                  <a:srgbClr val="168991"/>
                </a:solidFill>
                <a:latin typeface="Arial"/>
                <a:cs typeface="Arial"/>
              </a:rPr>
              <a:t>if</a:t>
            </a:r>
            <a:r>
              <a:rPr sz="1300" spc="29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300" spc="145" dirty="0">
                <a:solidFill>
                  <a:srgbClr val="168991"/>
                </a:solidFill>
                <a:latin typeface="Arial"/>
                <a:cs typeface="Arial"/>
              </a:rPr>
              <a:t>(j==1)</a:t>
            </a:r>
            <a:r>
              <a:rPr sz="1300" spc="30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300" spc="125" dirty="0">
                <a:solidFill>
                  <a:srgbClr val="168991"/>
                </a:solidFill>
                <a:latin typeface="Arial"/>
                <a:cs typeface="Arial"/>
              </a:rPr>
              <a:t>continue; </a:t>
            </a:r>
            <a:r>
              <a:rPr sz="1300" spc="-21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300" u="sng" spc="350" dirty="0">
                <a:solidFill>
                  <a:srgbClr val="168991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 </a:t>
            </a:r>
            <a:r>
              <a:rPr sz="1300" u="sng" dirty="0">
                <a:solidFill>
                  <a:srgbClr val="168991"/>
                </a:solidFill>
                <a:uFill>
                  <a:solidFill>
                    <a:srgbClr val="585858"/>
                  </a:solidFill>
                </a:uFill>
                <a:latin typeface="Arial"/>
                <a:cs typeface="Arial"/>
              </a:rPr>
              <a:t>	</a:t>
            </a:r>
            <a:r>
              <a:rPr sz="130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300" spc="385" dirty="0">
                <a:solidFill>
                  <a:srgbClr val="168991"/>
                </a:solidFill>
                <a:latin typeface="Arial"/>
                <a:cs typeface="Arial"/>
              </a:rPr>
              <a:t>if </a:t>
            </a:r>
            <a:r>
              <a:rPr sz="1300" spc="145" dirty="0">
                <a:solidFill>
                  <a:srgbClr val="168991"/>
                </a:solidFill>
                <a:latin typeface="Arial"/>
                <a:cs typeface="Arial"/>
              </a:rPr>
              <a:t>(j==2) </a:t>
            </a:r>
            <a:r>
              <a:rPr sz="1300" spc="95" dirty="0">
                <a:solidFill>
                  <a:srgbClr val="168991"/>
                </a:solidFill>
                <a:latin typeface="Arial"/>
                <a:cs typeface="Arial"/>
              </a:rPr>
              <a:t>continue</a:t>
            </a:r>
            <a:r>
              <a:rPr sz="1300" spc="-1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168991"/>
                </a:solidFill>
                <a:latin typeface="Arial"/>
                <a:cs typeface="Arial"/>
              </a:rPr>
              <a:t>outer;</a:t>
            </a:r>
            <a:endParaRPr sz="13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885"/>
              </a:spcBef>
            </a:pPr>
            <a:r>
              <a:rPr sz="1300" spc="385" dirty="0">
                <a:solidFill>
                  <a:srgbClr val="168991"/>
                </a:solidFill>
                <a:latin typeface="Arial"/>
                <a:cs typeface="Arial"/>
              </a:rPr>
              <a:t>if </a:t>
            </a:r>
            <a:r>
              <a:rPr sz="1300" spc="145" dirty="0">
                <a:solidFill>
                  <a:srgbClr val="168991"/>
                </a:solidFill>
                <a:latin typeface="Arial"/>
                <a:cs typeface="Arial"/>
              </a:rPr>
              <a:t>(i==3)</a:t>
            </a:r>
            <a:r>
              <a:rPr sz="1300" spc="30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300" spc="105" dirty="0">
                <a:solidFill>
                  <a:srgbClr val="168991"/>
                </a:solidFill>
                <a:latin typeface="Arial"/>
                <a:cs typeface="Arial"/>
              </a:rPr>
              <a:t>break;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300" spc="385" dirty="0">
                <a:solidFill>
                  <a:srgbClr val="168991"/>
                </a:solidFill>
                <a:latin typeface="Arial"/>
                <a:cs typeface="Arial"/>
              </a:rPr>
              <a:t>if </a:t>
            </a:r>
            <a:r>
              <a:rPr sz="1300" spc="145" dirty="0">
                <a:solidFill>
                  <a:srgbClr val="168991"/>
                </a:solidFill>
                <a:latin typeface="Arial"/>
                <a:cs typeface="Arial"/>
              </a:rPr>
              <a:t>(j==4) </a:t>
            </a:r>
            <a:r>
              <a:rPr sz="1300" spc="60" dirty="0">
                <a:solidFill>
                  <a:srgbClr val="168991"/>
                </a:solidFill>
                <a:latin typeface="Arial"/>
                <a:cs typeface="Arial"/>
              </a:rPr>
              <a:t>break</a:t>
            </a:r>
            <a:r>
              <a:rPr sz="1300" spc="-1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300" spc="155" dirty="0">
                <a:solidFill>
                  <a:srgbClr val="168991"/>
                </a:solidFill>
                <a:latin typeface="Arial"/>
                <a:cs typeface="Arial"/>
              </a:rPr>
              <a:t>outer;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648335">
              <a:lnSpc>
                <a:spcPct val="100000"/>
              </a:lnSpc>
            </a:pPr>
            <a:r>
              <a:rPr sz="1300" spc="27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1300" spc="27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287020">
              <a:lnSpc>
                <a:spcPct val="100000"/>
              </a:lnSpc>
            </a:pPr>
            <a:r>
              <a:rPr sz="1300" spc="140" dirty="0">
                <a:solidFill>
                  <a:srgbClr val="168991"/>
                </a:solidFill>
                <a:latin typeface="Arial"/>
                <a:cs typeface="Arial"/>
              </a:rPr>
              <a:t>return</a:t>
            </a:r>
            <a:r>
              <a:rPr sz="1300" spc="34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300" spc="5" dirty="0">
                <a:solidFill>
                  <a:srgbClr val="168991"/>
                </a:solidFill>
                <a:latin typeface="Arial"/>
                <a:cs typeface="Arial"/>
              </a:rPr>
              <a:t>sum;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275" dirty="0">
                <a:solidFill>
                  <a:srgbClr val="168991"/>
                </a:solidFill>
                <a:latin typeface="Arial"/>
                <a:cs typeface="Arial"/>
              </a:rPr>
              <a:t>}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67200" y="2276855"/>
            <a:ext cx="844550" cy="800100"/>
            <a:chOff x="4267200" y="2276855"/>
            <a:chExt cx="844550" cy="800100"/>
          </a:xfrm>
        </p:grpSpPr>
        <p:sp>
          <p:nvSpPr>
            <p:cNvPr id="11" name="object 11"/>
            <p:cNvSpPr/>
            <p:nvPr/>
          </p:nvSpPr>
          <p:spPr>
            <a:xfrm>
              <a:off x="5105400" y="2314955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h="762000">
                  <a:moveTo>
                    <a:pt x="0" y="7620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67200" y="2276855"/>
              <a:ext cx="844550" cy="76200"/>
            </a:xfrm>
            <a:custGeom>
              <a:avLst/>
              <a:gdLst/>
              <a:ahLst/>
              <a:cxnLst/>
              <a:rect l="l" t="t" r="r" b="b"/>
              <a:pathLst>
                <a:path w="8445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8445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844550" h="76200">
                  <a:moveTo>
                    <a:pt x="8445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844550" y="44450"/>
                  </a:lnTo>
                  <a:lnTo>
                    <a:pt x="844550" y="3175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038600" y="1998979"/>
            <a:ext cx="1758950" cy="1374775"/>
            <a:chOff x="4038600" y="1998979"/>
            <a:chExt cx="1758950" cy="1374775"/>
          </a:xfrm>
        </p:grpSpPr>
        <p:sp>
          <p:nvSpPr>
            <p:cNvPr id="14" name="object 14"/>
            <p:cNvSpPr/>
            <p:nvPr/>
          </p:nvSpPr>
          <p:spPr>
            <a:xfrm>
              <a:off x="4038600" y="2024379"/>
              <a:ext cx="1752600" cy="1343025"/>
            </a:xfrm>
            <a:custGeom>
              <a:avLst/>
              <a:gdLst/>
              <a:ahLst/>
              <a:cxnLst/>
              <a:rect l="l" t="t" r="r" b="b"/>
              <a:pathLst>
                <a:path w="1752600" h="1343025">
                  <a:moveTo>
                    <a:pt x="0" y="1343025"/>
                  </a:moveTo>
                  <a:lnTo>
                    <a:pt x="1752600" y="1343025"/>
                  </a:lnTo>
                </a:path>
                <a:path w="1752600" h="1343025">
                  <a:moveTo>
                    <a:pt x="1752600" y="1343025"/>
                  </a:moveTo>
                  <a:lnTo>
                    <a:pt x="1752600" y="0"/>
                  </a:lnTo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600" y="1998979"/>
              <a:ext cx="1758950" cy="50800"/>
            </a:xfrm>
            <a:custGeom>
              <a:avLst/>
              <a:gdLst/>
              <a:ahLst/>
              <a:cxnLst/>
              <a:rect l="l" t="t" r="r" b="b"/>
              <a:pathLst>
                <a:path w="1758950" h="50800">
                  <a:moveTo>
                    <a:pt x="50800" y="0"/>
                  </a:moveTo>
                  <a:lnTo>
                    <a:pt x="0" y="25400"/>
                  </a:lnTo>
                  <a:lnTo>
                    <a:pt x="50800" y="50800"/>
                  </a:lnTo>
                  <a:lnTo>
                    <a:pt x="50800" y="31750"/>
                  </a:lnTo>
                  <a:lnTo>
                    <a:pt x="38100" y="31750"/>
                  </a:lnTo>
                  <a:lnTo>
                    <a:pt x="38100" y="19050"/>
                  </a:lnTo>
                  <a:lnTo>
                    <a:pt x="50800" y="19050"/>
                  </a:lnTo>
                  <a:lnTo>
                    <a:pt x="50800" y="0"/>
                  </a:lnTo>
                  <a:close/>
                </a:path>
                <a:path w="1758950" h="50800">
                  <a:moveTo>
                    <a:pt x="50800" y="19050"/>
                  </a:moveTo>
                  <a:lnTo>
                    <a:pt x="38100" y="19050"/>
                  </a:lnTo>
                  <a:lnTo>
                    <a:pt x="38100" y="31750"/>
                  </a:lnTo>
                  <a:lnTo>
                    <a:pt x="50800" y="31750"/>
                  </a:lnTo>
                  <a:lnTo>
                    <a:pt x="50800" y="19050"/>
                  </a:lnTo>
                  <a:close/>
                </a:path>
                <a:path w="1758950" h="50800">
                  <a:moveTo>
                    <a:pt x="1758950" y="19050"/>
                  </a:moveTo>
                  <a:lnTo>
                    <a:pt x="50800" y="19050"/>
                  </a:lnTo>
                  <a:lnTo>
                    <a:pt x="50800" y="31750"/>
                  </a:lnTo>
                  <a:lnTo>
                    <a:pt x="1758950" y="31750"/>
                  </a:lnTo>
                  <a:lnTo>
                    <a:pt x="1758950" y="1905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50850" y="3689350"/>
            <a:ext cx="5193030" cy="1441450"/>
            <a:chOff x="450850" y="3689350"/>
            <a:chExt cx="5193030" cy="1441450"/>
          </a:xfrm>
        </p:grpSpPr>
        <p:sp>
          <p:nvSpPr>
            <p:cNvPr id="17" name="object 17"/>
            <p:cNvSpPr/>
            <p:nvPr/>
          </p:nvSpPr>
          <p:spPr>
            <a:xfrm>
              <a:off x="3198876" y="3695700"/>
              <a:ext cx="2438400" cy="762000"/>
            </a:xfrm>
            <a:custGeom>
              <a:avLst/>
              <a:gdLst/>
              <a:ahLst/>
              <a:cxnLst/>
              <a:rect l="l" t="t" r="r" b="b"/>
              <a:pathLst>
                <a:path w="2438400" h="762000">
                  <a:moveTo>
                    <a:pt x="0" y="0"/>
                  </a:moveTo>
                  <a:lnTo>
                    <a:pt x="2438400" y="0"/>
                  </a:lnTo>
                </a:path>
                <a:path w="2438400" h="762000">
                  <a:moveTo>
                    <a:pt x="2438400" y="0"/>
                  </a:moveTo>
                  <a:lnTo>
                    <a:pt x="2438400" y="762000"/>
                  </a:lnTo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00200" y="4432300"/>
              <a:ext cx="4043679" cy="50800"/>
            </a:xfrm>
            <a:custGeom>
              <a:avLst/>
              <a:gdLst/>
              <a:ahLst/>
              <a:cxnLst/>
              <a:rect l="l" t="t" r="r" b="b"/>
              <a:pathLst>
                <a:path w="4043679" h="50800">
                  <a:moveTo>
                    <a:pt x="50800" y="0"/>
                  </a:moveTo>
                  <a:lnTo>
                    <a:pt x="0" y="25400"/>
                  </a:lnTo>
                  <a:lnTo>
                    <a:pt x="50800" y="50800"/>
                  </a:lnTo>
                  <a:lnTo>
                    <a:pt x="50800" y="31750"/>
                  </a:lnTo>
                  <a:lnTo>
                    <a:pt x="38100" y="31750"/>
                  </a:lnTo>
                  <a:lnTo>
                    <a:pt x="38100" y="19050"/>
                  </a:lnTo>
                  <a:lnTo>
                    <a:pt x="50800" y="19050"/>
                  </a:lnTo>
                  <a:lnTo>
                    <a:pt x="50800" y="0"/>
                  </a:lnTo>
                  <a:close/>
                </a:path>
                <a:path w="4043679" h="50800">
                  <a:moveTo>
                    <a:pt x="50800" y="19050"/>
                  </a:moveTo>
                  <a:lnTo>
                    <a:pt x="38100" y="19050"/>
                  </a:lnTo>
                  <a:lnTo>
                    <a:pt x="38100" y="31750"/>
                  </a:lnTo>
                  <a:lnTo>
                    <a:pt x="50800" y="31750"/>
                  </a:lnTo>
                  <a:lnTo>
                    <a:pt x="50800" y="19050"/>
                  </a:lnTo>
                  <a:close/>
                </a:path>
                <a:path w="4043679" h="50800">
                  <a:moveTo>
                    <a:pt x="4043426" y="19050"/>
                  </a:moveTo>
                  <a:lnTo>
                    <a:pt x="50800" y="19050"/>
                  </a:lnTo>
                  <a:lnTo>
                    <a:pt x="50800" y="31750"/>
                  </a:lnTo>
                  <a:lnTo>
                    <a:pt x="4043426" y="31750"/>
                  </a:lnTo>
                  <a:lnTo>
                    <a:pt x="4043426" y="1905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200" y="4114800"/>
              <a:ext cx="1143000" cy="990600"/>
            </a:xfrm>
            <a:custGeom>
              <a:avLst/>
              <a:gdLst/>
              <a:ahLst/>
              <a:cxnLst/>
              <a:rect l="l" t="t" r="r" b="b"/>
              <a:pathLst>
                <a:path w="1143000" h="990600">
                  <a:moveTo>
                    <a:pt x="1143000" y="0"/>
                  </a:moveTo>
                  <a:lnTo>
                    <a:pt x="0" y="0"/>
                  </a:lnTo>
                </a:path>
                <a:path w="1143000" h="990600">
                  <a:moveTo>
                    <a:pt x="0" y="0"/>
                  </a:moveTo>
                  <a:lnTo>
                    <a:pt x="0" y="990600"/>
                  </a:lnTo>
                </a:path>
              </a:pathLst>
            </a:custGeom>
            <a:ln w="12700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850" y="5080000"/>
              <a:ext cx="463550" cy="50800"/>
            </a:xfrm>
            <a:custGeom>
              <a:avLst/>
              <a:gdLst/>
              <a:ahLst/>
              <a:cxnLst/>
              <a:rect l="l" t="t" r="r" b="b"/>
              <a:pathLst>
                <a:path w="463550" h="50800">
                  <a:moveTo>
                    <a:pt x="412750" y="0"/>
                  </a:moveTo>
                  <a:lnTo>
                    <a:pt x="412750" y="50800"/>
                  </a:lnTo>
                  <a:lnTo>
                    <a:pt x="450850" y="31750"/>
                  </a:lnTo>
                  <a:lnTo>
                    <a:pt x="425450" y="31750"/>
                  </a:lnTo>
                  <a:lnTo>
                    <a:pt x="425450" y="19050"/>
                  </a:lnTo>
                  <a:lnTo>
                    <a:pt x="450850" y="19050"/>
                  </a:lnTo>
                  <a:lnTo>
                    <a:pt x="412750" y="0"/>
                  </a:lnTo>
                  <a:close/>
                </a:path>
                <a:path w="463550" h="50800">
                  <a:moveTo>
                    <a:pt x="412750" y="19050"/>
                  </a:moveTo>
                  <a:lnTo>
                    <a:pt x="0" y="19050"/>
                  </a:lnTo>
                  <a:lnTo>
                    <a:pt x="0" y="31750"/>
                  </a:lnTo>
                  <a:lnTo>
                    <a:pt x="412750" y="31750"/>
                  </a:lnTo>
                  <a:lnTo>
                    <a:pt x="412750" y="19050"/>
                  </a:lnTo>
                  <a:close/>
                </a:path>
                <a:path w="463550" h="50800">
                  <a:moveTo>
                    <a:pt x="450850" y="19050"/>
                  </a:moveTo>
                  <a:lnTo>
                    <a:pt x="425450" y="19050"/>
                  </a:lnTo>
                  <a:lnTo>
                    <a:pt x="425450" y="31750"/>
                  </a:lnTo>
                  <a:lnTo>
                    <a:pt x="450850" y="31750"/>
                  </a:lnTo>
                  <a:lnTo>
                    <a:pt x="463550" y="25400"/>
                  </a:lnTo>
                  <a:lnTo>
                    <a:pt x="450850" y="1905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5164" y="6389623"/>
            <a:ext cx="2178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53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35140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75" dirty="0"/>
              <a:t>4.6. </a:t>
            </a:r>
            <a:r>
              <a:rPr spc="105" dirty="0"/>
              <a:t>Phạm</a:t>
            </a:r>
            <a:r>
              <a:rPr spc="-815" dirty="0"/>
              <a:t> </a:t>
            </a:r>
            <a:r>
              <a:rPr spc="30" dirty="0"/>
              <a:t>vi </a:t>
            </a:r>
            <a:r>
              <a:rPr spc="165" dirty="0"/>
              <a:t>biến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0442" y="1817954"/>
            <a:ext cx="7023100" cy="207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735"/>
              </a:lnSpc>
              <a:spcBef>
                <a:spcPts val="10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75" dirty="0">
                <a:solidFill>
                  <a:srgbClr val="585858"/>
                </a:solidFill>
                <a:latin typeface="Arial"/>
                <a:cs typeface="Arial"/>
              </a:rPr>
              <a:t>Phạm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vi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của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biến </a:t>
            </a:r>
            <a:r>
              <a:rPr sz="2400" spc="-35" dirty="0">
                <a:solidFill>
                  <a:srgbClr val="585858"/>
                </a:solidFill>
                <a:latin typeface="Arial"/>
                <a:cs typeface="Arial"/>
              </a:rPr>
              <a:t>là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vùng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chương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trình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mà</a:t>
            </a:r>
            <a:r>
              <a:rPr sz="2400" spc="17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trong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735"/>
              </a:lnSpc>
            </a:pP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đó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biến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tham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chiếu</a:t>
            </a:r>
            <a:r>
              <a:rPr sz="2400" spc="-1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đến</a:t>
            </a:r>
            <a:endParaRPr sz="2400">
              <a:latin typeface="Arial"/>
              <a:cs typeface="Arial"/>
            </a:endParaRPr>
          </a:p>
          <a:p>
            <a:pPr marL="560705" marR="5080" lvl="1" indent="-228600">
              <a:lnSpc>
                <a:spcPts val="2160"/>
              </a:lnSpc>
              <a:spcBef>
                <a:spcPts val="104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biến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khai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báo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2000" spc="75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phương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thức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thì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chỉ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có 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truy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cập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phương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thức</a:t>
            </a:r>
            <a:r>
              <a:rPr sz="2000" spc="-20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đó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ts val="2280"/>
              </a:lnSpc>
              <a:spcBef>
                <a:spcPts val="72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biến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khai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báo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vòng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lặp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hoặc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khối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lệnh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thì</a:t>
            </a:r>
            <a:endParaRPr sz="2000">
              <a:latin typeface="Arial"/>
              <a:cs typeface="Arial"/>
            </a:endParaRPr>
          </a:p>
          <a:p>
            <a:pPr marL="560705">
              <a:lnSpc>
                <a:spcPts val="2280"/>
              </a:lnSpc>
            </a:pP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chỉ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truy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cập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trong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vòng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lặp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hoặc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khối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lệnh</a:t>
            </a:r>
            <a:r>
              <a:rPr sz="2000" spc="-2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đó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90800" y="4267200"/>
            <a:ext cx="4876800" cy="215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7519" y="0"/>
            <a:ext cx="2316480" cy="6858000"/>
            <a:chOff x="6827519" y="0"/>
            <a:chExt cx="2316480" cy="6858000"/>
          </a:xfrm>
        </p:grpSpPr>
        <p:sp>
          <p:nvSpPr>
            <p:cNvPr id="4" name="object 4"/>
            <p:cNvSpPr/>
            <p:nvPr/>
          </p:nvSpPr>
          <p:spPr>
            <a:xfrm>
              <a:off x="7216774" y="0"/>
              <a:ext cx="1927225" cy="6858000"/>
            </a:xfrm>
            <a:custGeom>
              <a:avLst/>
              <a:gdLst/>
              <a:ahLst/>
              <a:cxnLst/>
              <a:rect l="l" t="t" r="r" b="b"/>
              <a:pathLst>
                <a:path w="1927225" h="6858000">
                  <a:moveTo>
                    <a:pt x="19272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1927225" y="6857999"/>
                  </a:lnTo>
                  <a:lnTo>
                    <a:pt x="1927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63" y="0"/>
              <a:ext cx="1461516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7519" y="0"/>
              <a:ext cx="135445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335" y="0"/>
              <a:ext cx="1097279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50442" y="3911600"/>
            <a:ext cx="1270000" cy="96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85" dirty="0">
                <a:solidFill>
                  <a:srgbClr val="585858"/>
                </a:solidFill>
                <a:latin typeface="Verdana"/>
                <a:cs typeface="Verdana"/>
              </a:rPr>
              <a:t>Mảng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800" spc="-10" dirty="0">
                <a:solidFill>
                  <a:srgbClr val="585858"/>
                </a:solidFill>
                <a:latin typeface="Courier New"/>
                <a:cs typeface="Courier New"/>
              </a:rPr>
              <a:t>Array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444" y="682497"/>
            <a:ext cx="60706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509" dirty="0">
                <a:solidFill>
                  <a:srgbClr val="585858"/>
                </a:solidFill>
              </a:rPr>
              <a:t>6</a:t>
            </a:r>
            <a:endParaRPr sz="8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799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85" dirty="0"/>
              <a:t>Mảng</a:t>
            </a:r>
            <a:r>
              <a:rPr spc="-400" dirty="0"/>
              <a:t> </a:t>
            </a:r>
            <a:r>
              <a:rPr spc="-25" dirty="0"/>
              <a:t>(array)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6716" y="6396240"/>
            <a:ext cx="28067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57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625799"/>
            <a:ext cx="6635115" cy="354266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614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85" dirty="0">
                <a:solidFill>
                  <a:srgbClr val="585858"/>
                </a:solidFill>
                <a:latin typeface="Arial"/>
                <a:cs typeface="Arial"/>
              </a:rPr>
              <a:t>Tập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hợp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hữu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hạn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phần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tử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cùng</a:t>
            </a:r>
            <a:r>
              <a:rPr sz="2400" spc="30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</a:t>
            </a:r>
            <a:endParaRPr sz="2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1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Phải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khai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báo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trước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khi </a:t>
            </a:r>
            <a:r>
              <a:rPr sz="2400" spc="-195" dirty="0">
                <a:solidFill>
                  <a:srgbClr val="585858"/>
                </a:solidFill>
                <a:latin typeface="Arial"/>
                <a:cs typeface="Arial"/>
              </a:rPr>
              <a:t>sử</a:t>
            </a:r>
            <a:r>
              <a:rPr sz="2400" spc="2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dụng</a:t>
            </a:r>
            <a:endParaRPr sz="2400">
              <a:latin typeface="Arial"/>
              <a:cs typeface="Arial"/>
            </a:endParaRPr>
          </a:p>
          <a:p>
            <a:pPr marL="273685" marR="5102225" indent="-273685" algn="r">
              <a:lnSpc>
                <a:spcPct val="100000"/>
              </a:lnSpc>
              <a:spcBef>
                <a:spcPts val="1515"/>
              </a:spcBef>
              <a:buChar char="•"/>
              <a:tabLst>
                <a:tab pos="273685" algn="l"/>
                <a:tab pos="287020" algn="l"/>
              </a:tabLst>
            </a:pP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Khai</a:t>
            </a:r>
            <a:r>
              <a:rPr sz="2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báo:</a:t>
            </a:r>
            <a:endParaRPr sz="2400">
              <a:latin typeface="Arial"/>
              <a:cs typeface="Arial"/>
            </a:endParaRPr>
          </a:p>
          <a:p>
            <a:pPr marL="227965" marR="5065395" lvl="1" indent="-227965" algn="r">
              <a:lnSpc>
                <a:spcPct val="100000"/>
              </a:lnSpc>
              <a:spcBef>
                <a:spcPts val="770"/>
              </a:spcBef>
              <a:buChar char="•"/>
              <a:tabLst>
                <a:tab pos="227965" algn="l"/>
                <a:tab pos="228600" algn="l"/>
              </a:tabLst>
            </a:pPr>
            <a:r>
              <a:rPr sz="2000" spc="-95" dirty="0">
                <a:solidFill>
                  <a:srgbClr val="585858"/>
                </a:solidFill>
                <a:latin typeface="Arial"/>
                <a:cs typeface="Arial"/>
              </a:rPr>
              <a:t>Cú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pháp:</a:t>
            </a:r>
            <a:endParaRPr sz="2000">
              <a:latin typeface="Arial"/>
              <a:cs typeface="Arial"/>
            </a:endParaRPr>
          </a:p>
          <a:p>
            <a:pPr marL="606425" marR="5080">
              <a:lnSpc>
                <a:spcPts val="2750"/>
              </a:lnSpc>
              <a:spcBef>
                <a:spcPts val="125"/>
              </a:spcBef>
            </a:pPr>
            <a:r>
              <a:rPr sz="1800" spc="225" dirty="0">
                <a:solidFill>
                  <a:srgbClr val="168991"/>
                </a:solidFill>
                <a:latin typeface="Arial"/>
                <a:cs typeface="Arial"/>
              </a:rPr>
              <a:t>kieu_dlieu[] </a:t>
            </a:r>
            <a:r>
              <a:rPr sz="1800" spc="-15" dirty="0">
                <a:solidFill>
                  <a:srgbClr val="168991"/>
                </a:solidFill>
                <a:latin typeface="Arial"/>
                <a:cs typeface="Arial"/>
              </a:rPr>
              <a:t>ten_mang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 </a:t>
            </a:r>
            <a:r>
              <a:rPr sz="1800" spc="-114" dirty="0">
                <a:solidFill>
                  <a:srgbClr val="168991"/>
                </a:solidFill>
                <a:latin typeface="Arial"/>
                <a:cs typeface="Arial"/>
              </a:rPr>
              <a:t>new </a:t>
            </a:r>
            <a:r>
              <a:rPr sz="1800" spc="70" dirty="0">
                <a:solidFill>
                  <a:srgbClr val="168991"/>
                </a:solidFill>
                <a:latin typeface="Arial"/>
                <a:cs typeface="Arial"/>
              </a:rPr>
              <a:t>kieu_dlieu[KT_MANG];  </a:t>
            </a:r>
            <a:r>
              <a:rPr sz="1800" spc="175" dirty="0">
                <a:solidFill>
                  <a:srgbClr val="168991"/>
                </a:solidFill>
                <a:latin typeface="Arial"/>
                <a:cs typeface="Arial"/>
              </a:rPr>
              <a:t>kieu_dlieu </a:t>
            </a:r>
            <a:r>
              <a:rPr sz="1800" spc="85" dirty="0">
                <a:solidFill>
                  <a:srgbClr val="168991"/>
                </a:solidFill>
                <a:latin typeface="Arial"/>
                <a:cs typeface="Arial"/>
              </a:rPr>
              <a:t>ten_mang[]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 </a:t>
            </a:r>
            <a:r>
              <a:rPr sz="1800" spc="-114" dirty="0">
                <a:solidFill>
                  <a:srgbClr val="168991"/>
                </a:solidFill>
                <a:latin typeface="Arial"/>
                <a:cs typeface="Arial"/>
              </a:rPr>
              <a:t>new</a:t>
            </a:r>
            <a:r>
              <a:rPr sz="1800" spc="-4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70" dirty="0">
                <a:solidFill>
                  <a:srgbClr val="168991"/>
                </a:solidFill>
                <a:latin typeface="Arial"/>
                <a:cs typeface="Arial"/>
              </a:rPr>
              <a:t>kieu_dlieu[KT_MANG];</a:t>
            </a:r>
            <a:endParaRPr sz="18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62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Ví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dụ:</a:t>
            </a:r>
            <a:endParaRPr sz="2000">
              <a:latin typeface="Arial"/>
              <a:cs typeface="Arial"/>
            </a:endParaRPr>
          </a:p>
          <a:p>
            <a:pPr marL="606425">
              <a:lnSpc>
                <a:spcPct val="100000"/>
              </a:lnSpc>
              <a:spcBef>
                <a:spcPts val="535"/>
              </a:spcBef>
            </a:pPr>
            <a:r>
              <a:rPr sz="1800" spc="110" dirty="0">
                <a:solidFill>
                  <a:srgbClr val="168991"/>
                </a:solidFill>
                <a:latin typeface="Arial"/>
                <a:cs typeface="Arial"/>
              </a:rPr>
              <a:t>char </a:t>
            </a:r>
            <a:r>
              <a:rPr sz="1800" spc="350" dirty="0">
                <a:solidFill>
                  <a:srgbClr val="168991"/>
                </a:solidFill>
                <a:latin typeface="Arial"/>
                <a:cs typeface="Arial"/>
              </a:rPr>
              <a:t>c[]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 </a:t>
            </a:r>
            <a:r>
              <a:rPr sz="1800" spc="-114" dirty="0">
                <a:solidFill>
                  <a:srgbClr val="168991"/>
                </a:solidFill>
                <a:latin typeface="Arial"/>
                <a:cs typeface="Arial"/>
              </a:rPr>
              <a:t>new</a:t>
            </a:r>
            <a:r>
              <a:rPr sz="1800" spc="8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204" dirty="0">
                <a:solidFill>
                  <a:srgbClr val="168991"/>
                </a:solidFill>
                <a:latin typeface="Arial"/>
                <a:cs typeface="Arial"/>
              </a:rPr>
              <a:t>char[12];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3094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Khởi </a:t>
            </a:r>
            <a:r>
              <a:rPr spc="60" dirty="0"/>
              <a:t>tạo</a:t>
            </a:r>
            <a:r>
              <a:rPr spc="-775" dirty="0"/>
              <a:t> </a:t>
            </a:r>
            <a:r>
              <a:rPr spc="195" dirty="0"/>
              <a:t>mảng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6716" y="6396240"/>
            <a:ext cx="28067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58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01101"/>
            <a:ext cx="6824980" cy="345376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70" dirty="0">
                <a:solidFill>
                  <a:srgbClr val="585858"/>
                </a:solidFill>
                <a:latin typeface="Arial"/>
                <a:cs typeface="Arial"/>
              </a:rPr>
              <a:t>Khai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báo,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khởi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tạo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ban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đầu: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95" dirty="0">
                <a:solidFill>
                  <a:srgbClr val="585858"/>
                </a:solidFill>
                <a:latin typeface="Arial"/>
                <a:cs typeface="Arial"/>
              </a:rPr>
              <a:t>Cú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pháp:</a:t>
            </a:r>
            <a:endParaRPr sz="2000">
              <a:latin typeface="Arial"/>
              <a:cs typeface="Arial"/>
            </a:endParaRPr>
          </a:p>
          <a:p>
            <a:pPr marL="606425">
              <a:lnSpc>
                <a:spcPct val="100000"/>
              </a:lnSpc>
              <a:spcBef>
                <a:spcPts val="520"/>
              </a:spcBef>
            </a:pPr>
            <a:r>
              <a:rPr sz="1800" spc="240" dirty="0">
                <a:solidFill>
                  <a:srgbClr val="168991"/>
                </a:solidFill>
                <a:latin typeface="Arial"/>
                <a:cs typeface="Arial"/>
              </a:rPr>
              <a:t>kieu_dl[] </a:t>
            </a:r>
            <a:r>
              <a:rPr sz="1800" spc="-15" dirty="0">
                <a:solidFill>
                  <a:srgbClr val="168991"/>
                </a:solidFill>
                <a:latin typeface="Arial"/>
                <a:cs typeface="Arial"/>
              </a:rPr>
              <a:t>ten_mang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</a:t>
            </a:r>
            <a:r>
              <a:rPr sz="1800" spc="270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185" dirty="0">
                <a:solidFill>
                  <a:srgbClr val="168991"/>
                </a:solidFill>
                <a:latin typeface="Arial"/>
                <a:cs typeface="Arial"/>
              </a:rPr>
              <a:t>{ds_gia_tri_cac_ptu};</a:t>
            </a:r>
            <a:endParaRPr sz="18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819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Ví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dụ:</a:t>
            </a:r>
            <a:endParaRPr sz="2000">
              <a:latin typeface="Arial"/>
              <a:cs typeface="Arial"/>
            </a:endParaRPr>
          </a:p>
          <a:p>
            <a:pPr marL="606425">
              <a:lnSpc>
                <a:spcPct val="100000"/>
              </a:lnSpc>
              <a:spcBef>
                <a:spcPts val="530"/>
              </a:spcBef>
            </a:pPr>
            <a:r>
              <a:rPr sz="1800" spc="405" dirty="0">
                <a:solidFill>
                  <a:srgbClr val="168991"/>
                </a:solidFill>
                <a:latin typeface="Arial"/>
                <a:cs typeface="Arial"/>
              </a:rPr>
              <a:t>int[] </a:t>
            </a:r>
            <a:r>
              <a:rPr sz="1800" spc="-35" dirty="0">
                <a:solidFill>
                  <a:srgbClr val="168991"/>
                </a:solidFill>
                <a:latin typeface="Arial"/>
                <a:cs typeface="Arial"/>
              </a:rPr>
              <a:t>number </a:t>
            </a:r>
            <a:r>
              <a:rPr sz="1800" spc="-65" dirty="0">
                <a:solidFill>
                  <a:srgbClr val="168991"/>
                </a:solidFill>
                <a:latin typeface="Arial"/>
                <a:cs typeface="Arial"/>
              </a:rPr>
              <a:t>= </a:t>
            </a:r>
            <a:r>
              <a:rPr sz="1800" spc="210" dirty="0">
                <a:solidFill>
                  <a:srgbClr val="168991"/>
                </a:solidFill>
                <a:latin typeface="Arial"/>
                <a:cs typeface="Arial"/>
              </a:rPr>
              <a:t>{10, </a:t>
            </a:r>
            <a:r>
              <a:rPr sz="1800" spc="235" dirty="0">
                <a:solidFill>
                  <a:srgbClr val="168991"/>
                </a:solidFill>
                <a:latin typeface="Arial"/>
                <a:cs typeface="Arial"/>
              </a:rPr>
              <a:t>9, 8, 7,</a:t>
            </a:r>
            <a:r>
              <a:rPr sz="1800" spc="755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1800" spc="285" dirty="0">
                <a:solidFill>
                  <a:srgbClr val="168991"/>
                </a:solidFill>
                <a:latin typeface="Arial"/>
                <a:cs typeface="Arial"/>
              </a:rPr>
              <a:t>6};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286385" marR="5080" indent="-274320">
              <a:lnSpc>
                <a:spcPts val="2600"/>
              </a:lnSpc>
              <a:buChar char="•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Nếu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không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khởi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tạo </a:t>
            </a:r>
            <a:r>
              <a:rPr sz="2400" dirty="0">
                <a:solidFill>
                  <a:srgbClr val="585858"/>
                </a:solidFill>
                <a:latin typeface="Wingdings"/>
                <a:cs typeface="Wingdings"/>
              </a:rPr>
              <a:t>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nhận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giá </a:t>
            </a:r>
            <a:r>
              <a:rPr sz="2400" spc="75" dirty="0">
                <a:solidFill>
                  <a:srgbClr val="585858"/>
                </a:solidFill>
                <a:latin typeface="Arial"/>
                <a:cs typeface="Arial"/>
              </a:rPr>
              <a:t>trị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mặc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định tùy  </a:t>
            </a:r>
            <a:r>
              <a:rPr sz="2400" spc="30" dirty="0">
                <a:solidFill>
                  <a:srgbClr val="585858"/>
                </a:solidFill>
                <a:latin typeface="Arial"/>
                <a:cs typeface="Arial"/>
              </a:rPr>
              <a:t>thuộc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vào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kiểu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dữ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liệu.</a:t>
            </a:r>
            <a:endParaRPr sz="2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48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Luôn </a:t>
            </a:r>
            <a:r>
              <a:rPr sz="2400" spc="35" dirty="0">
                <a:solidFill>
                  <a:srgbClr val="585858"/>
                </a:solidFill>
                <a:latin typeface="Arial"/>
                <a:cs typeface="Arial"/>
              </a:rPr>
              <a:t>bắt 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đầu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từ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phần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tử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chỉ </a:t>
            </a:r>
            <a:r>
              <a:rPr sz="2400" spc="-60" dirty="0">
                <a:solidFill>
                  <a:srgbClr val="585858"/>
                </a:solidFill>
                <a:latin typeface="Arial"/>
                <a:cs typeface="Arial"/>
              </a:rPr>
              <a:t>số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827519" y="0"/>
            <a:ext cx="2316480" cy="6858000"/>
            <a:chOff x="6827519" y="0"/>
            <a:chExt cx="2316480" cy="6858000"/>
          </a:xfrm>
        </p:grpSpPr>
        <p:sp>
          <p:nvSpPr>
            <p:cNvPr id="4" name="object 4"/>
            <p:cNvSpPr/>
            <p:nvPr/>
          </p:nvSpPr>
          <p:spPr>
            <a:xfrm>
              <a:off x="7216774" y="0"/>
              <a:ext cx="1927225" cy="6858000"/>
            </a:xfrm>
            <a:custGeom>
              <a:avLst/>
              <a:gdLst/>
              <a:ahLst/>
              <a:cxnLst/>
              <a:rect l="l" t="t" r="r" b="b"/>
              <a:pathLst>
                <a:path w="1927225" h="6858000">
                  <a:moveTo>
                    <a:pt x="1927225" y="0"/>
                  </a:moveTo>
                  <a:lnTo>
                    <a:pt x="0" y="0"/>
                  </a:lnTo>
                  <a:lnTo>
                    <a:pt x="892175" y="4337050"/>
                  </a:lnTo>
                  <a:lnTo>
                    <a:pt x="254000" y="6857999"/>
                  </a:lnTo>
                  <a:lnTo>
                    <a:pt x="1927225" y="6857999"/>
                  </a:lnTo>
                  <a:lnTo>
                    <a:pt x="19272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4763" y="0"/>
              <a:ext cx="1461516" cy="6857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7519" y="0"/>
              <a:ext cx="1354454" cy="685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79335" y="0"/>
              <a:ext cx="1097279" cy="68579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2140" y="121412"/>
            <a:ext cx="26784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585858"/>
                </a:solidFill>
              </a:rPr>
              <a:t>Ví </a:t>
            </a:r>
            <a:r>
              <a:rPr spc="195" dirty="0">
                <a:solidFill>
                  <a:srgbClr val="585858"/>
                </a:solidFill>
              </a:rPr>
              <a:t>dụ</a:t>
            </a:r>
            <a:r>
              <a:rPr spc="-645" dirty="0">
                <a:solidFill>
                  <a:srgbClr val="585858"/>
                </a:solidFill>
              </a:rPr>
              <a:t> </a:t>
            </a:r>
            <a:r>
              <a:rPr spc="-395" dirty="0">
                <a:solidFill>
                  <a:srgbClr val="585858"/>
                </a:solidFill>
              </a:rPr>
              <a:t>- </a:t>
            </a:r>
            <a:r>
              <a:rPr spc="195" dirty="0">
                <a:solidFill>
                  <a:srgbClr val="585858"/>
                </a:solidFill>
              </a:rPr>
              <a:t>mảng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0979" y="1552193"/>
            <a:ext cx="1645285" cy="854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59"/>
              </a:spcBef>
            </a:pPr>
            <a:r>
              <a:rPr sz="1600" spc="-120" dirty="0">
                <a:latin typeface="Arial"/>
                <a:cs typeface="Arial"/>
              </a:rPr>
              <a:t>Tên </a:t>
            </a:r>
            <a:r>
              <a:rPr sz="1600" spc="-45" dirty="0">
                <a:latin typeface="Arial"/>
                <a:cs typeface="Arial"/>
              </a:rPr>
              <a:t>của </a:t>
            </a:r>
            <a:r>
              <a:rPr sz="1600" spc="5" dirty="0">
                <a:latin typeface="Arial"/>
                <a:cs typeface="Arial"/>
              </a:rPr>
              <a:t>mảng </a:t>
            </a:r>
            <a:r>
              <a:rPr sz="1600" spc="10" dirty="0">
                <a:latin typeface="Arial"/>
                <a:cs typeface="Arial"/>
              </a:rPr>
              <a:t>(tất  </a:t>
            </a:r>
            <a:r>
              <a:rPr sz="1600" spc="-75" dirty="0">
                <a:latin typeface="Arial"/>
                <a:cs typeface="Arial"/>
              </a:rPr>
              <a:t>cả </a:t>
            </a:r>
            <a:r>
              <a:rPr sz="1600" spc="-70" dirty="0">
                <a:latin typeface="Arial"/>
                <a:cs typeface="Arial"/>
              </a:rPr>
              <a:t>các </a:t>
            </a:r>
            <a:r>
              <a:rPr sz="1600" spc="10" dirty="0">
                <a:latin typeface="Arial"/>
                <a:cs typeface="Arial"/>
              </a:rPr>
              <a:t>thành </a:t>
            </a:r>
            <a:r>
              <a:rPr sz="1600" spc="-5" dirty="0">
                <a:latin typeface="Arial"/>
                <a:cs typeface="Arial"/>
              </a:rPr>
              <a:t>phần  </a:t>
            </a:r>
            <a:r>
              <a:rPr sz="1600" spc="35" dirty="0">
                <a:latin typeface="Arial"/>
                <a:cs typeface="Arial"/>
              </a:rPr>
              <a:t>trong </a:t>
            </a:r>
            <a:r>
              <a:rPr sz="1600" spc="5" dirty="0">
                <a:latin typeface="Arial"/>
                <a:cs typeface="Arial"/>
              </a:rPr>
              <a:t>mảng </a:t>
            </a:r>
            <a:r>
              <a:rPr sz="1600" spc="-15" dirty="0">
                <a:latin typeface="Arial"/>
                <a:cs typeface="Arial"/>
              </a:rPr>
              <a:t>có  </a:t>
            </a:r>
            <a:r>
              <a:rPr sz="1600" spc="-5" dirty="0">
                <a:latin typeface="Arial"/>
                <a:cs typeface="Arial"/>
              </a:rPr>
              <a:t>cùng </a:t>
            </a:r>
            <a:r>
              <a:rPr sz="1600" spc="-20" dirty="0">
                <a:latin typeface="Arial"/>
                <a:cs typeface="Arial"/>
              </a:rPr>
              <a:t>tên,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c)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0979" y="4880228"/>
            <a:ext cx="1947545" cy="85407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 marR="5080">
              <a:lnSpc>
                <a:spcPts val="1540"/>
              </a:lnSpc>
              <a:spcBef>
                <a:spcPts val="464"/>
              </a:spcBef>
            </a:pPr>
            <a:r>
              <a:rPr sz="1600" spc="-50" dirty="0">
                <a:latin typeface="Arial"/>
                <a:cs typeface="Arial"/>
              </a:rPr>
              <a:t>Chỉ </a:t>
            </a:r>
            <a:r>
              <a:rPr sz="1600" spc="-45" dirty="0">
                <a:latin typeface="Arial"/>
                <a:cs typeface="Arial"/>
              </a:rPr>
              <a:t>số </a:t>
            </a:r>
            <a:r>
              <a:rPr sz="1600" spc="5" dirty="0">
                <a:latin typeface="Arial"/>
                <a:cs typeface="Arial"/>
              </a:rPr>
              <a:t>(truy </a:t>
            </a:r>
            <a:r>
              <a:rPr sz="1600" spc="-5" dirty="0">
                <a:latin typeface="Arial"/>
                <a:cs typeface="Arial"/>
              </a:rPr>
              <a:t>nhập </a:t>
            </a:r>
            <a:r>
              <a:rPr sz="1600" dirty="0">
                <a:latin typeface="Arial"/>
                <a:cs typeface="Arial"/>
              </a:rPr>
              <a:t>đến  </a:t>
            </a:r>
            <a:r>
              <a:rPr sz="1600" spc="-70" dirty="0">
                <a:latin typeface="Arial"/>
                <a:cs typeface="Arial"/>
              </a:rPr>
              <a:t>các </a:t>
            </a:r>
            <a:r>
              <a:rPr sz="1600" spc="10" dirty="0">
                <a:latin typeface="Arial"/>
                <a:cs typeface="Arial"/>
              </a:rPr>
              <a:t>thành </a:t>
            </a:r>
            <a:r>
              <a:rPr sz="1600" spc="-5" dirty="0">
                <a:latin typeface="Arial"/>
                <a:cs typeface="Arial"/>
              </a:rPr>
              <a:t>phần </a:t>
            </a:r>
            <a:r>
              <a:rPr sz="1600" spc="-45" dirty="0">
                <a:latin typeface="Arial"/>
                <a:cs typeface="Arial"/>
              </a:rPr>
              <a:t>của  </a:t>
            </a:r>
            <a:r>
              <a:rPr sz="1600" spc="5" dirty="0">
                <a:latin typeface="Arial"/>
                <a:cs typeface="Arial"/>
              </a:rPr>
              <a:t>mảng </a:t>
            </a:r>
            <a:r>
              <a:rPr sz="1600" spc="40" dirty="0">
                <a:latin typeface="Arial"/>
                <a:cs typeface="Arial"/>
              </a:rPr>
              <a:t>thông </a:t>
            </a:r>
            <a:r>
              <a:rPr sz="1600" spc="-10" dirty="0">
                <a:latin typeface="Arial"/>
                <a:cs typeface="Arial"/>
              </a:rPr>
              <a:t>qua chỉ  </a:t>
            </a:r>
            <a:r>
              <a:rPr sz="1600" spc="-50" dirty="0">
                <a:latin typeface="Arial"/>
                <a:cs typeface="Arial"/>
              </a:rPr>
              <a:t>số)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55392" y="1595247"/>
            <a:ext cx="1020444" cy="321310"/>
          </a:xfrm>
          <a:custGeom>
            <a:avLst/>
            <a:gdLst/>
            <a:ahLst/>
            <a:cxnLst/>
            <a:rect l="l" t="t" r="r" b="b"/>
            <a:pathLst>
              <a:path w="1020445" h="321310">
                <a:moveTo>
                  <a:pt x="971100" y="35034"/>
                </a:moveTo>
                <a:lnTo>
                  <a:pt x="0" y="318262"/>
                </a:lnTo>
                <a:lnTo>
                  <a:pt x="888" y="321310"/>
                </a:lnTo>
                <a:lnTo>
                  <a:pt x="971989" y="38082"/>
                </a:lnTo>
                <a:lnTo>
                  <a:pt x="971100" y="35034"/>
                </a:lnTo>
                <a:close/>
              </a:path>
              <a:path w="1020445" h="321310">
                <a:moveTo>
                  <a:pt x="1013460" y="31495"/>
                </a:moveTo>
                <a:lnTo>
                  <a:pt x="983233" y="31495"/>
                </a:lnTo>
                <a:lnTo>
                  <a:pt x="984123" y="34543"/>
                </a:lnTo>
                <a:lnTo>
                  <a:pt x="971989" y="38082"/>
                </a:lnTo>
                <a:lnTo>
                  <a:pt x="982218" y="73151"/>
                </a:lnTo>
                <a:lnTo>
                  <a:pt x="1013460" y="31495"/>
                </a:lnTo>
                <a:close/>
              </a:path>
              <a:path w="1020445" h="321310">
                <a:moveTo>
                  <a:pt x="983233" y="31495"/>
                </a:moveTo>
                <a:lnTo>
                  <a:pt x="971100" y="35034"/>
                </a:lnTo>
                <a:lnTo>
                  <a:pt x="971989" y="38082"/>
                </a:lnTo>
                <a:lnTo>
                  <a:pt x="984123" y="34543"/>
                </a:lnTo>
                <a:lnTo>
                  <a:pt x="983233" y="31495"/>
                </a:lnTo>
                <a:close/>
              </a:path>
              <a:path w="1020445" h="321310">
                <a:moveTo>
                  <a:pt x="960882" y="0"/>
                </a:moveTo>
                <a:lnTo>
                  <a:pt x="971100" y="35034"/>
                </a:lnTo>
                <a:lnTo>
                  <a:pt x="983233" y="31495"/>
                </a:lnTo>
                <a:lnTo>
                  <a:pt x="1013460" y="31495"/>
                </a:lnTo>
                <a:lnTo>
                  <a:pt x="1020318" y="22351"/>
                </a:lnTo>
                <a:lnTo>
                  <a:pt x="9608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0200" y="5756275"/>
            <a:ext cx="2299335" cy="384810"/>
          </a:xfrm>
          <a:custGeom>
            <a:avLst/>
            <a:gdLst/>
            <a:ahLst/>
            <a:cxnLst/>
            <a:rect l="l" t="t" r="r" b="b"/>
            <a:pathLst>
              <a:path w="2299335" h="384810">
                <a:moveTo>
                  <a:pt x="3175" y="0"/>
                </a:moveTo>
                <a:lnTo>
                  <a:pt x="0" y="0"/>
                </a:lnTo>
                <a:lnTo>
                  <a:pt x="0" y="383971"/>
                </a:lnTo>
                <a:lnTo>
                  <a:pt x="762" y="384683"/>
                </a:lnTo>
                <a:lnTo>
                  <a:pt x="2261997" y="384683"/>
                </a:lnTo>
                <a:lnTo>
                  <a:pt x="2262759" y="383971"/>
                </a:lnTo>
                <a:lnTo>
                  <a:pt x="2262759" y="383095"/>
                </a:lnTo>
                <a:lnTo>
                  <a:pt x="3175" y="383095"/>
                </a:lnTo>
                <a:lnTo>
                  <a:pt x="1650" y="381508"/>
                </a:lnTo>
                <a:lnTo>
                  <a:pt x="3175" y="381508"/>
                </a:lnTo>
                <a:lnTo>
                  <a:pt x="3175" y="0"/>
                </a:lnTo>
                <a:close/>
              </a:path>
              <a:path w="2299335" h="384810">
                <a:moveTo>
                  <a:pt x="3175" y="381508"/>
                </a:moveTo>
                <a:lnTo>
                  <a:pt x="1650" y="381508"/>
                </a:lnTo>
                <a:lnTo>
                  <a:pt x="3175" y="383095"/>
                </a:lnTo>
                <a:lnTo>
                  <a:pt x="3175" y="381508"/>
                </a:lnTo>
                <a:close/>
              </a:path>
              <a:path w="2299335" h="384810">
                <a:moveTo>
                  <a:pt x="2259584" y="381508"/>
                </a:moveTo>
                <a:lnTo>
                  <a:pt x="3175" y="381508"/>
                </a:lnTo>
                <a:lnTo>
                  <a:pt x="3175" y="383095"/>
                </a:lnTo>
                <a:lnTo>
                  <a:pt x="2259584" y="383095"/>
                </a:lnTo>
                <a:lnTo>
                  <a:pt x="2259584" y="381508"/>
                </a:lnTo>
                <a:close/>
              </a:path>
              <a:path w="2299335" h="384810">
                <a:moveTo>
                  <a:pt x="2262759" y="208851"/>
                </a:moveTo>
                <a:lnTo>
                  <a:pt x="2259584" y="208851"/>
                </a:lnTo>
                <a:lnTo>
                  <a:pt x="2259584" y="383095"/>
                </a:lnTo>
                <a:lnTo>
                  <a:pt x="2261108" y="381508"/>
                </a:lnTo>
                <a:lnTo>
                  <a:pt x="2262759" y="381508"/>
                </a:lnTo>
                <a:lnTo>
                  <a:pt x="2262759" y="208851"/>
                </a:lnTo>
                <a:close/>
              </a:path>
              <a:path w="2299335" h="384810">
                <a:moveTo>
                  <a:pt x="2262759" y="381508"/>
                </a:moveTo>
                <a:lnTo>
                  <a:pt x="2261108" y="381508"/>
                </a:lnTo>
                <a:lnTo>
                  <a:pt x="2259584" y="383095"/>
                </a:lnTo>
                <a:lnTo>
                  <a:pt x="2262759" y="383095"/>
                </a:lnTo>
                <a:lnTo>
                  <a:pt x="2262759" y="381508"/>
                </a:lnTo>
                <a:close/>
              </a:path>
              <a:path w="2299335" h="384810">
                <a:moveTo>
                  <a:pt x="2261108" y="170751"/>
                </a:moveTo>
                <a:lnTo>
                  <a:pt x="2223008" y="221551"/>
                </a:lnTo>
                <a:lnTo>
                  <a:pt x="2259584" y="221551"/>
                </a:lnTo>
                <a:lnTo>
                  <a:pt x="2259584" y="208851"/>
                </a:lnTo>
                <a:lnTo>
                  <a:pt x="2289683" y="208851"/>
                </a:lnTo>
                <a:lnTo>
                  <a:pt x="2261108" y="170751"/>
                </a:lnTo>
                <a:close/>
              </a:path>
              <a:path w="2299335" h="384810">
                <a:moveTo>
                  <a:pt x="2289683" y="208851"/>
                </a:moveTo>
                <a:lnTo>
                  <a:pt x="2262759" y="208851"/>
                </a:lnTo>
                <a:lnTo>
                  <a:pt x="2262759" y="221551"/>
                </a:lnTo>
                <a:lnTo>
                  <a:pt x="2299208" y="221551"/>
                </a:lnTo>
                <a:lnTo>
                  <a:pt x="2289683" y="208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40734" y="1410716"/>
            <a:ext cx="757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BPG Courier S GPL&amp;GNU"/>
                <a:cs typeface="BPG Courier S GPL&amp;GNU"/>
              </a:rPr>
              <a:t>c[ 0</a:t>
            </a:r>
            <a:r>
              <a:rPr sz="1600" spc="-95" dirty="0">
                <a:latin typeface="BPG Courier S GPL&amp;GNU"/>
                <a:cs typeface="BPG Courier S GPL&amp;GNU"/>
              </a:rPr>
              <a:t> </a:t>
            </a:r>
            <a:r>
              <a:rPr sz="1600" spc="-5" dirty="0">
                <a:latin typeface="BPG Courier S GPL&amp;GNU"/>
                <a:cs typeface="BPG Courier S GPL&amp;GNU"/>
              </a:rPr>
              <a:t>]</a:t>
            </a:r>
            <a:endParaRPr sz="1600">
              <a:latin typeface="BPG Courier S GPL&amp;GNU"/>
              <a:cs typeface="BPG Courier S GPL&amp;GNU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321684" y="1848949"/>
          <a:ext cx="795655" cy="326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272">
                <a:tc>
                  <a:txBody>
                    <a:bodyPr/>
                    <a:lstStyle/>
                    <a:p>
                      <a:pPr marR="20955" algn="ctr">
                        <a:lnSpc>
                          <a:spcPts val="1580"/>
                        </a:lnSpc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c[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1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580"/>
                        </a:lnSpc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c[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2540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2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2540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2540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05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c[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679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3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679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6794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65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c[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4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651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c[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5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c[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6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714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c[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7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650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c[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8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735">
                <a:tc>
                  <a:txBody>
                    <a:bodyPr/>
                    <a:lstStyle/>
                    <a:p>
                      <a:pPr marR="20955" algn="ctr">
                        <a:lnSpc>
                          <a:spcPts val="1835"/>
                        </a:lnSpc>
                        <a:spcBef>
                          <a:spcPts val="365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c[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9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9209" algn="ctr">
                        <a:lnSpc>
                          <a:spcPts val="1835"/>
                        </a:lnSpc>
                        <a:spcBef>
                          <a:spcPts val="36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635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3340734" y="5258180"/>
            <a:ext cx="879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BPG Courier S GPL&amp;GNU"/>
                <a:cs typeface="BPG Courier S GPL&amp;GNU"/>
              </a:rPr>
              <a:t>c[ 10</a:t>
            </a:r>
            <a:r>
              <a:rPr sz="1600" spc="-95" dirty="0">
                <a:latin typeface="BPG Courier S GPL&amp;GNU"/>
                <a:cs typeface="BPG Courier S GPL&amp;GNU"/>
              </a:rPr>
              <a:t> </a:t>
            </a:r>
            <a:r>
              <a:rPr sz="1600" spc="-5" dirty="0">
                <a:latin typeface="BPG Courier S GPL&amp;GNU"/>
                <a:cs typeface="BPG Courier S GPL&amp;GNU"/>
              </a:rPr>
              <a:t>]</a:t>
            </a:r>
            <a:endParaRPr sz="1600">
              <a:latin typeface="BPG Courier S GPL&amp;GNU"/>
              <a:cs typeface="BPG Courier S GPL&amp;GNU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0734" y="5639206"/>
            <a:ext cx="8794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BPG Courier S GPL&amp;GNU"/>
                <a:cs typeface="BPG Courier S GPL&amp;GNU"/>
              </a:rPr>
              <a:t>c[ 11</a:t>
            </a:r>
            <a:r>
              <a:rPr sz="1600" spc="-95" dirty="0">
                <a:latin typeface="BPG Courier S GPL&amp;GNU"/>
                <a:cs typeface="BPG Courier S GPL&amp;GNU"/>
              </a:rPr>
              <a:t> </a:t>
            </a:r>
            <a:r>
              <a:rPr sz="1600" spc="-5" dirty="0">
                <a:latin typeface="BPG Courier S GPL&amp;GNU"/>
                <a:cs typeface="BPG Courier S GPL&amp;GNU"/>
              </a:rPr>
              <a:t>]</a:t>
            </a:r>
            <a:endParaRPr sz="1600">
              <a:latin typeface="BPG Courier S GPL&amp;GNU"/>
              <a:cs typeface="BPG Courier S GPL&amp;GNU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287837" y="1358900"/>
          <a:ext cx="1540510" cy="460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363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-45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622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6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6159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0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609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72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577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62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1543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571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-89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571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0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558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62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539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600" spc="-5" dirty="0">
                          <a:latin typeface="BPG Courier S GPL&amp;GNU"/>
                          <a:cs typeface="BPG Courier S GPL&amp;GNU"/>
                        </a:rPr>
                        <a:t>-3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527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dirty="0">
                          <a:latin typeface="BPG Courier S GPL&amp;GNU"/>
                          <a:cs typeface="BPG Courier S GPL&amp;GNU"/>
                        </a:rPr>
                        <a:t>1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514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4143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6453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508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2028">
                <a:tc>
                  <a:txBody>
                    <a:bodyPr/>
                    <a:lstStyle/>
                    <a:p>
                      <a:pPr marL="3657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10" dirty="0">
                          <a:latin typeface="BPG Courier S GPL&amp;GNU"/>
                          <a:cs typeface="BPG Courier S GPL&amp;GNU"/>
                        </a:rPr>
                        <a:t>78</a:t>
                      </a:r>
                      <a:endParaRPr sz="16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482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4DB3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495300" y="3096767"/>
            <a:ext cx="1042416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0920" y="3146551"/>
            <a:ext cx="1673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Arial"/>
                <a:cs typeface="Arial"/>
              </a:rPr>
              <a:t>c.length</a:t>
            </a:r>
            <a:r>
              <a:rPr sz="1600" spc="-25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cho </a:t>
            </a:r>
            <a:r>
              <a:rPr sz="1600" spc="30" dirty="0">
                <a:latin typeface="Arial"/>
                <a:cs typeface="Arial"/>
              </a:rPr>
              <a:t>biết  </a:t>
            </a:r>
            <a:r>
              <a:rPr sz="1600" spc="45" dirty="0">
                <a:latin typeface="Arial"/>
                <a:cs typeface="Arial"/>
              </a:rPr>
              <a:t>độ </a:t>
            </a:r>
            <a:r>
              <a:rPr sz="1600" dirty="0">
                <a:latin typeface="Arial"/>
                <a:cs typeface="Arial"/>
              </a:rPr>
              <a:t>dài </a:t>
            </a:r>
            <a:r>
              <a:rPr sz="1600" spc="-50" dirty="0">
                <a:latin typeface="Arial"/>
                <a:cs typeface="Arial"/>
              </a:rPr>
              <a:t>của </a:t>
            </a:r>
            <a:r>
              <a:rPr sz="1600" spc="5" dirty="0">
                <a:latin typeface="Arial"/>
                <a:cs typeface="Arial"/>
              </a:rPr>
              <a:t>mảng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56902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Khai</a:t>
            </a:r>
            <a:r>
              <a:rPr spc="-320" dirty="0"/>
              <a:t> </a:t>
            </a:r>
            <a:r>
              <a:rPr spc="225" dirty="0"/>
              <a:t>báo</a:t>
            </a:r>
            <a:r>
              <a:rPr spc="-345" dirty="0"/>
              <a:t> </a:t>
            </a:r>
            <a:r>
              <a:rPr spc="135" dirty="0"/>
              <a:t>và</a:t>
            </a:r>
            <a:r>
              <a:rPr spc="-335" dirty="0"/>
              <a:t> </a:t>
            </a:r>
            <a:r>
              <a:rPr spc="145" dirty="0"/>
              <a:t>khởi</a:t>
            </a:r>
            <a:r>
              <a:rPr spc="-340" dirty="0"/>
              <a:t> </a:t>
            </a:r>
            <a:r>
              <a:rPr spc="60" dirty="0"/>
              <a:t>tạo</a:t>
            </a:r>
            <a:r>
              <a:rPr spc="-325" dirty="0"/>
              <a:t> </a:t>
            </a:r>
            <a:r>
              <a:rPr spc="195" dirty="0"/>
              <a:t>mảng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2116" y="6396240"/>
            <a:ext cx="22987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60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12063"/>
            <a:ext cx="6631305" cy="33000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93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Ví</a:t>
            </a: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 dụ:</a:t>
            </a:r>
            <a:endParaRPr sz="240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  <a:spcBef>
                <a:spcPts val="700"/>
              </a:spcBef>
              <a:tabLst>
                <a:tab pos="892175" algn="l"/>
                <a:tab pos="1450975" algn="l"/>
                <a:tab pos="1729739" algn="l"/>
              </a:tabLst>
            </a:pPr>
            <a:r>
              <a:rPr sz="2000" spc="395" dirty="0">
                <a:solidFill>
                  <a:srgbClr val="168991"/>
                </a:solidFill>
                <a:latin typeface="Arial"/>
                <a:cs typeface="Arial"/>
              </a:rPr>
              <a:t>int	</a:t>
            </a:r>
            <a:r>
              <a:rPr sz="2000" spc="-345" dirty="0">
                <a:solidFill>
                  <a:srgbClr val="168991"/>
                </a:solidFill>
                <a:latin typeface="Arial"/>
                <a:cs typeface="Arial"/>
              </a:rPr>
              <a:t>MAX	</a:t>
            </a:r>
            <a:r>
              <a:rPr sz="2000" spc="-70" dirty="0">
                <a:solidFill>
                  <a:srgbClr val="168991"/>
                </a:solidFill>
                <a:latin typeface="Arial"/>
                <a:cs typeface="Arial"/>
              </a:rPr>
              <a:t>=	</a:t>
            </a:r>
            <a:r>
              <a:rPr sz="2000" spc="260" dirty="0">
                <a:solidFill>
                  <a:srgbClr val="168991"/>
                </a:solidFill>
                <a:latin typeface="Arial"/>
                <a:cs typeface="Arial"/>
              </a:rPr>
              <a:t>5;</a:t>
            </a:r>
            <a:endParaRPr sz="2000">
              <a:latin typeface="Arial"/>
              <a:cs typeface="Arial"/>
            </a:endParaRPr>
          </a:p>
          <a:p>
            <a:pPr marL="332105" marR="1680210">
              <a:lnSpc>
                <a:spcPct val="131500"/>
              </a:lnSpc>
              <a:spcBef>
                <a:spcPts val="10"/>
              </a:spcBef>
              <a:tabLst>
                <a:tab pos="1172210" algn="l"/>
                <a:tab pos="1450340" algn="l"/>
                <a:tab pos="2148840" algn="l"/>
                <a:tab pos="2288540" algn="l"/>
                <a:tab pos="2428875" algn="l"/>
                <a:tab pos="2568575" algn="l"/>
                <a:tab pos="3126740" algn="l"/>
                <a:tab pos="3545204" algn="l"/>
                <a:tab pos="3964940" algn="l"/>
                <a:tab pos="4383405" algn="l"/>
              </a:tabLst>
            </a:pPr>
            <a:r>
              <a:rPr sz="2000" spc="80" dirty="0">
                <a:solidFill>
                  <a:srgbClr val="168991"/>
                </a:solidFill>
                <a:latin typeface="Arial"/>
                <a:cs typeface="Arial"/>
              </a:rPr>
              <a:t>boolean	</a:t>
            </a:r>
            <a:r>
              <a:rPr sz="2000" spc="459" dirty="0">
                <a:solidFill>
                  <a:srgbClr val="168991"/>
                </a:solidFill>
                <a:latin typeface="Arial"/>
                <a:cs typeface="Arial"/>
              </a:rPr>
              <a:t>b</a:t>
            </a:r>
            <a:r>
              <a:rPr sz="2000" spc="170" dirty="0">
                <a:solidFill>
                  <a:srgbClr val="168991"/>
                </a:solidFill>
                <a:latin typeface="Arial"/>
                <a:cs typeface="Arial"/>
              </a:rPr>
              <a:t>i</a:t>
            </a:r>
            <a:r>
              <a:rPr sz="2000" spc="535" dirty="0">
                <a:solidFill>
                  <a:srgbClr val="168991"/>
                </a:solidFill>
                <a:latin typeface="Arial"/>
                <a:cs typeface="Arial"/>
              </a:rPr>
              <a:t>t</a:t>
            </a:r>
            <a:r>
              <a:rPr sz="2000" spc="545" dirty="0">
                <a:solidFill>
                  <a:srgbClr val="168991"/>
                </a:solidFill>
                <a:latin typeface="Arial"/>
                <a:cs typeface="Arial"/>
              </a:rPr>
              <a:t>[]</a:t>
            </a:r>
            <a:r>
              <a:rPr sz="2000" dirty="0">
                <a:solidFill>
                  <a:srgbClr val="168991"/>
                </a:solidFill>
                <a:latin typeface="Arial"/>
                <a:cs typeface="Arial"/>
              </a:rPr>
              <a:t>	</a:t>
            </a:r>
            <a:r>
              <a:rPr sz="2000" spc="-70" dirty="0">
                <a:solidFill>
                  <a:srgbClr val="168991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168991"/>
                </a:solidFill>
                <a:latin typeface="Arial"/>
                <a:cs typeface="Arial"/>
              </a:rPr>
              <a:t>	</a:t>
            </a:r>
            <a:r>
              <a:rPr sz="2000" spc="-15" dirty="0">
                <a:solidFill>
                  <a:srgbClr val="168991"/>
                </a:solidFill>
                <a:latin typeface="Arial"/>
                <a:cs typeface="Arial"/>
              </a:rPr>
              <a:t>n</a:t>
            </a:r>
            <a:r>
              <a:rPr sz="2000" spc="-30" dirty="0">
                <a:solidFill>
                  <a:srgbClr val="168991"/>
                </a:solidFill>
                <a:latin typeface="Arial"/>
                <a:cs typeface="Arial"/>
              </a:rPr>
              <a:t>e</a:t>
            </a:r>
            <a:r>
              <a:rPr sz="2000" spc="-345" dirty="0">
                <a:solidFill>
                  <a:srgbClr val="168991"/>
                </a:solidFill>
                <a:latin typeface="Arial"/>
                <a:cs typeface="Arial"/>
              </a:rPr>
              <a:t>w</a:t>
            </a:r>
            <a:r>
              <a:rPr sz="2000" dirty="0">
                <a:solidFill>
                  <a:srgbClr val="168991"/>
                </a:solidFill>
                <a:latin typeface="Arial"/>
                <a:cs typeface="Arial"/>
              </a:rPr>
              <a:t>	</a:t>
            </a:r>
            <a:r>
              <a:rPr sz="2000" spc="-25" dirty="0">
                <a:solidFill>
                  <a:srgbClr val="168991"/>
                </a:solidFill>
                <a:latin typeface="Arial"/>
                <a:cs typeface="Arial"/>
              </a:rPr>
              <a:t>bo</a:t>
            </a:r>
            <a:r>
              <a:rPr sz="2000" spc="75" dirty="0">
                <a:solidFill>
                  <a:srgbClr val="168991"/>
                </a:solidFill>
                <a:latin typeface="Arial"/>
                <a:cs typeface="Arial"/>
              </a:rPr>
              <a:t>olean[</a:t>
            </a:r>
            <a:r>
              <a:rPr sz="2000" spc="120" dirty="0">
                <a:solidFill>
                  <a:srgbClr val="168991"/>
                </a:solidFill>
                <a:latin typeface="Arial"/>
                <a:cs typeface="Arial"/>
              </a:rPr>
              <a:t>M</a:t>
            </a:r>
            <a:r>
              <a:rPr sz="2000" spc="30" dirty="0">
                <a:solidFill>
                  <a:srgbClr val="168991"/>
                </a:solidFill>
                <a:latin typeface="Arial"/>
                <a:cs typeface="Arial"/>
              </a:rPr>
              <a:t>AX</a:t>
            </a:r>
            <a:r>
              <a:rPr sz="2000" dirty="0">
                <a:solidFill>
                  <a:srgbClr val="168991"/>
                </a:solidFill>
                <a:latin typeface="Arial"/>
                <a:cs typeface="Arial"/>
              </a:rPr>
              <a:t>]</a:t>
            </a:r>
            <a:r>
              <a:rPr sz="2000" spc="545" dirty="0">
                <a:solidFill>
                  <a:srgbClr val="168991"/>
                </a:solidFill>
                <a:latin typeface="Arial"/>
                <a:cs typeface="Arial"/>
              </a:rPr>
              <a:t>;  </a:t>
            </a:r>
            <a:r>
              <a:rPr sz="2000" spc="400" dirty="0">
                <a:solidFill>
                  <a:srgbClr val="168991"/>
                </a:solidFill>
                <a:latin typeface="Arial"/>
                <a:cs typeface="Arial"/>
              </a:rPr>
              <a:t>float[]	</a:t>
            </a:r>
            <a:r>
              <a:rPr sz="2000" spc="140" dirty="0">
                <a:solidFill>
                  <a:srgbClr val="168991"/>
                </a:solidFill>
                <a:latin typeface="Arial"/>
                <a:cs typeface="Arial"/>
              </a:rPr>
              <a:t>value	</a:t>
            </a:r>
            <a:r>
              <a:rPr sz="2000" spc="-70" dirty="0">
                <a:solidFill>
                  <a:srgbClr val="168991"/>
                </a:solidFill>
                <a:latin typeface="Arial"/>
                <a:cs typeface="Arial"/>
              </a:rPr>
              <a:t>=		</a:t>
            </a:r>
            <a:r>
              <a:rPr sz="2000" spc="-130" dirty="0">
                <a:solidFill>
                  <a:srgbClr val="168991"/>
                </a:solidFill>
                <a:latin typeface="Arial"/>
                <a:cs typeface="Arial"/>
              </a:rPr>
              <a:t>new	</a:t>
            </a:r>
            <a:r>
              <a:rPr sz="2000" spc="330" dirty="0">
                <a:solidFill>
                  <a:srgbClr val="168991"/>
                </a:solidFill>
                <a:latin typeface="Arial"/>
                <a:cs typeface="Arial"/>
              </a:rPr>
              <a:t>float[2*3];  </a:t>
            </a:r>
            <a:r>
              <a:rPr sz="2000" spc="455" dirty="0">
                <a:solidFill>
                  <a:srgbClr val="168991"/>
                </a:solidFill>
                <a:latin typeface="Arial"/>
                <a:cs typeface="Arial"/>
              </a:rPr>
              <a:t>int[]	</a:t>
            </a:r>
            <a:r>
              <a:rPr sz="2000" spc="-35" dirty="0">
                <a:solidFill>
                  <a:srgbClr val="168991"/>
                </a:solidFill>
                <a:latin typeface="Arial"/>
                <a:cs typeface="Arial"/>
              </a:rPr>
              <a:t>number	</a:t>
            </a:r>
            <a:r>
              <a:rPr sz="2000" spc="-70" dirty="0">
                <a:solidFill>
                  <a:srgbClr val="168991"/>
                </a:solidFill>
                <a:latin typeface="Arial"/>
                <a:cs typeface="Arial"/>
              </a:rPr>
              <a:t>=		</a:t>
            </a:r>
            <a:r>
              <a:rPr sz="2000" spc="235" dirty="0">
                <a:solidFill>
                  <a:srgbClr val="168991"/>
                </a:solidFill>
                <a:latin typeface="Arial"/>
                <a:cs typeface="Arial"/>
              </a:rPr>
              <a:t>{10,	</a:t>
            </a:r>
            <a:r>
              <a:rPr sz="2000" spc="260" dirty="0">
                <a:solidFill>
                  <a:srgbClr val="168991"/>
                </a:solidFill>
                <a:latin typeface="Arial"/>
                <a:cs typeface="Arial"/>
              </a:rPr>
              <a:t>9,	</a:t>
            </a:r>
            <a:r>
              <a:rPr sz="2000" spc="265" dirty="0">
                <a:solidFill>
                  <a:srgbClr val="168991"/>
                </a:solidFill>
                <a:latin typeface="Arial"/>
                <a:cs typeface="Arial"/>
              </a:rPr>
              <a:t>8,	7,	</a:t>
            </a:r>
            <a:r>
              <a:rPr sz="2000" spc="320" dirty="0">
                <a:solidFill>
                  <a:srgbClr val="168991"/>
                </a:solidFill>
                <a:latin typeface="Arial"/>
                <a:cs typeface="Arial"/>
              </a:rPr>
              <a:t>6};</a:t>
            </a:r>
            <a:endParaRPr sz="2000">
              <a:latin typeface="Arial"/>
              <a:cs typeface="Arial"/>
            </a:endParaRPr>
          </a:p>
          <a:p>
            <a:pPr marL="332105" marR="5080" algn="just">
              <a:lnSpc>
                <a:spcPct val="131600"/>
              </a:lnSpc>
              <a:spcBef>
                <a:spcPts val="10"/>
              </a:spcBef>
            </a:pPr>
            <a:r>
              <a:rPr sz="2000" spc="275" dirty="0">
                <a:solidFill>
                  <a:srgbClr val="168991"/>
                </a:solidFill>
                <a:latin typeface="Arial"/>
                <a:cs typeface="Arial"/>
              </a:rPr>
              <a:t>System.out.println(bit[0]); </a:t>
            </a:r>
            <a:r>
              <a:rPr sz="2000" spc="535" dirty="0">
                <a:solidFill>
                  <a:srgbClr val="168991"/>
                </a:solidFill>
                <a:latin typeface="Arial"/>
                <a:cs typeface="Arial"/>
              </a:rPr>
              <a:t>// </a:t>
            </a:r>
            <a:r>
              <a:rPr sz="2000" spc="280" dirty="0">
                <a:solidFill>
                  <a:srgbClr val="168991"/>
                </a:solidFill>
                <a:latin typeface="Arial"/>
                <a:cs typeface="Arial"/>
              </a:rPr>
              <a:t>prints </a:t>
            </a:r>
            <a:r>
              <a:rPr sz="2000" spc="300" dirty="0">
                <a:solidFill>
                  <a:srgbClr val="168991"/>
                </a:solidFill>
                <a:latin typeface="Arial"/>
                <a:cs typeface="Arial"/>
              </a:rPr>
              <a:t>“false”  </a:t>
            </a:r>
            <a:r>
              <a:rPr sz="2000" spc="240" dirty="0">
                <a:solidFill>
                  <a:srgbClr val="168991"/>
                </a:solidFill>
                <a:latin typeface="Arial"/>
                <a:cs typeface="Arial"/>
              </a:rPr>
              <a:t>System.out.println(value[3]); </a:t>
            </a:r>
            <a:r>
              <a:rPr sz="2000" spc="545" dirty="0">
                <a:solidFill>
                  <a:srgbClr val="168991"/>
                </a:solidFill>
                <a:latin typeface="Arial"/>
                <a:cs typeface="Arial"/>
              </a:rPr>
              <a:t>// </a:t>
            </a:r>
            <a:r>
              <a:rPr sz="2000" spc="285" dirty="0">
                <a:solidFill>
                  <a:srgbClr val="168991"/>
                </a:solidFill>
                <a:latin typeface="Arial"/>
                <a:cs typeface="Arial"/>
              </a:rPr>
              <a:t>prints </a:t>
            </a:r>
            <a:r>
              <a:rPr sz="2000" spc="275" dirty="0">
                <a:solidFill>
                  <a:srgbClr val="168991"/>
                </a:solidFill>
                <a:latin typeface="Arial"/>
                <a:cs typeface="Arial"/>
              </a:rPr>
              <a:t>“0.0”  </a:t>
            </a:r>
            <a:r>
              <a:rPr sz="2000" spc="200" dirty="0">
                <a:solidFill>
                  <a:srgbClr val="168991"/>
                </a:solidFill>
                <a:latin typeface="Arial"/>
                <a:cs typeface="Arial"/>
              </a:rPr>
              <a:t>System.out.println(number[1]); </a:t>
            </a:r>
            <a:r>
              <a:rPr sz="2000" spc="540" dirty="0">
                <a:solidFill>
                  <a:srgbClr val="168991"/>
                </a:solidFill>
                <a:latin typeface="Arial"/>
                <a:cs typeface="Arial"/>
              </a:rPr>
              <a:t>// </a:t>
            </a:r>
            <a:r>
              <a:rPr sz="2000" spc="285" dirty="0">
                <a:solidFill>
                  <a:srgbClr val="168991"/>
                </a:solidFill>
                <a:latin typeface="Arial"/>
                <a:cs typeface="Arial"/>
              </a:rPr>
              <a:t>prints</a:t>
            </a:r>
            <a:r>
              <a:rPr sz="2000" spc="114" dirty="0">
                <a:solidFill>
                  <a:srgbClr val="168991"/>
                </a:solidFill>
                <a:latin typeface="Arial"/>
                <a:cs typeface="Arial"/>
              </a:rPr>
              <a:t> </a:t>
            </a:r>
            <a:r>
              <a:rPr sz="2000" spc="285" dirty="0">
                <a:solidFill>
                  <a:srgbClr val="168991"/>
                </a:solidFill>
                <a:latin typeface="Arial"/>
                <a:cs typeface="Arial"/>
              </a:rPr>
              <a:t>“9”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38722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85" dirty="0"/>
              <a:t>Mảng</a:t>
            </a:r>
            <a:r>
              <a:rPr spc="-844" dirty="0"/>
              <a:t> </a:t>
            </a:r>
            <a:r>
              <a:rPr spc="135" dirty="0"/>
              <a:t>nhiều </a:t>
            </a:r>
            <a:r>
              <a:rPr spc="160" dirty="0"/>
              <a:t>chiều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2116" y="6396240"/>
            <a:ext cx="229870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62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01101"/>
            <a:ext cx="5050790" cy="281241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Bảng </a:t>
            </a:r>
            <a:r>
              <a:rPr sz="2400" spc="-50" dirty="0">
                <a:solidFill>
                  <a:srgbClr val="585858"/>
                </a:solidFill>
                <a:latin typeface="Arial"/>
                <a:cs typeface="Arial"/>
              </a:rPr>
              <a:t>với </a:t>
            </a:r>
            <a:r>
              <a:rPr sz="2400" spc="-10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60" dirty="0">
                <a:solidFill>
                  <a:srgbClr val="585858"/>
                </a:solidFill>
                <a:latin typeface="Arial"/>
                <a:cs typeface="Arial"/>
              </a:rPr>
              <a:t>dòng </a:t>
            </a: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và</a:t>
            </a:r>
            <a:r>
              <a:rPr sz="2400" spc="1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585858"/>
                </a:solidFill>
                <a:latin typeface="Arial"/>
                <a:cs typeface="Arial"/>
              </a:rPr>
              <a:t>cột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60" dirty="0">
                <a:solidFill>
                  <a:srgbClr val="585858"/>
                </a:solidFill>
                <a:latin typeface="Arial"/>
                <a:cs typeface="Arial"/>
              </a:rPr>
              <a:t>Thường </a:t>
            </a:r>
            <a:r>
              <a:rPr sz="2000" spc="-160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mảng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hai</a:t>
            </a:r>
            <a:r>
              <a:rPr sz="2000" spc="-3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chiều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Ví </a:t>
            </a:r>
            <a:r>
              <a:rPr sz="2000" spc="40" dirty="0">
                <a:solidFill>
                  <a:srgbClr val="585858"/>
                </a:solidFill>
                <a:latin typeface="Arial"/>
                <a:cs typeface="Arial"/>
              </a:rPr>
              <a:t>dụ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khai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báo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mảng </a:t>
            </a:r>
            <a:r>
              <a:rPr sz="2000" spc="-10" dirty="0">
                <a:solidFill>
                  <a:srgbClr val="585858"/>
                </a:solidFill>
                <a:latin typeface="Arial"/>
                <a:cs typeface="Arial"/>
              </a:rPr>
              <a:t>hai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chiều</a:t>
            </a:r>
            <a:r>
              <a:rPr sz="2000" spc="-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b[2][2]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int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b[][] </a:t>
            </a:r>
            <a:r>
              <a:rPr sz="2000" spc="200" dirty="0">
                <a:solidFill>
                  <a:srgbClr val="585858"/>
                </a:solidFill>
                <a:latin typeface="Arial"/>
                <a:cs typeface="Arial"/>
              </a:rPr>
              <a:t>= 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{ {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1,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2 </a:t>
            </a:r>
            <a:r>
              <a:rPr sz="2000" spc="-95" dirty="0">
                <a:solidFill>
                  <a:srgbClr val="585858"/>
                </a:solidFill>
                <a:latin typeface="Arial"/>
                <a:cs typeface="Arial"/>
              </a:rPr>
              <a:t>}, 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{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3, 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4 </a:t>
            </a:r>
            <a:r>
              <a:rPr sz="2000" spc="-65" dirty="0">
                <a:solidFill>
                  <a:srgbClr val="585858"/>
                </a:solidFill>
                <a:latin typeface="Arial"/>
                <a:cs typeface="Arial"/>
              </a:rPr>
              <a:t>}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585858"/>
                </a:solidFill>
                <a:latin typeface="Arial"/>
                <a:cs typeface="Arial"/>
              </a:rPr>
              <a:t>};</a:t>
            </a:r>
            <a:endParaRPr sz="20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60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1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và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2 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khởi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tạo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cho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b[0][0] 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và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b[0][1]</a:t>
            </a:r>
            <a:endParaRPr sz="18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75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3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và </a:t>
            </a:r>
            <a:r>
              <a:rPr sz="1800" spc="-35" dirty="0">
                <a:solidFill>
                  <a:srgbClr val="585858"/>
                </a:solidFill>
                <a:latin typeface="Arial"/>
                <a:cs typeface="Arial"/>
              </a:rPr>
              <a:t>4 </a:t>
            </a: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khởi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tạo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cho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b[1][0] </a:t>
            </a:r>
            <a:r>
              <a:rPr sz="1800" spc="-85" dirty="0">
                <a:solidFill>
                  <a:srgbClr val="585858"/>
                </a:solidFill>
                <a:latin typeface="Arial"/>
                <a:cs typeface="Arial"/>
              </a:rPr>
              <a:t>và</a:t>
            </a:r>
            <a:r>
              <a:rPr sz="1800" spc="4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b[1][1]</a:t>
            </a:r>
            <a:endParaRPr sz="18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int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Arial"/>
                <a:cs typeface="Arial"/>
              </a:rPr>
              <a:t>b[3][4];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5164" y="6389623"/>
            <a:ext cx="2178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40" dirty="0">
                <a:solidFill>
                  <a:srgbClr val="FFFFFF"/>
                </a:solidFill>
                <a:latin typeface="Verdana"/>
                <a:cs typeface="Verdana"/>
              </a:rPr>
              <a:t>63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38722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85" dirty="0"/>
              <a:t>Mảng</a:t>
            </a:r>
            <a:r>
              <a:rPr spc="-844" dirty="0"/>
              <a:t> </a:t>
            </a:r>
            <a:r>
              <a:rPr spc="135" dirty="0"/>
              <a:t>nhiều </a:t>
            </a:r>
            <a:r>
              <a:rPr spc="160" dirty="0"/>
              <a:t>chiều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153" y="2608833"/>
            <a:ext cx="530225" cy="1473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Row</a:t>
            </a:r>
            <a:r>
              <a:rPr sz="1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Row</a:t>
            </a:r>
            <a:r>
              <a:rPr sz="1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Row</a:t>
            </a:r>
            <a:r>
              <a:rPr sz="1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2255" y="2242185"/>
            <a:ext cx="784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0309" y="2242185"/>
            <a:ext cx="784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8490" y="2242185"/>
            <a:ext cx="784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0344" y="2242185"/>
            <a:ext cx="7848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Column</a:t>
            </a:r>
            <a:r>
              <a:rPr sz="1400" spc="-8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9890" y="6357924"/>
            <a:ext cx="8242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Tên</a:t>
            </a:r>
            <a:r>
              <a:rPr sz="1400" spc="-9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mảng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3690" y="5062220"/>
            <a:ext cx="1049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Chỉ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số</a:t>
            </a:r>
            <a:r>
              <a:rPr sz="1400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cột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Chỉ </a:t>
            </a:r>
            <a:r>
              <a:rPr sz="1400" dirty="0">
                <a:solidFill>
                  <a:srgbClr val="585858"/>
                </a:solidFill>
                <a:latin typeface="Arial"/>
                <a:cs typeface="Arial"/>
              </a:rPr>
              <a:t>số</a:t>
            </a:r>
            <a:r>
              <a:rPr sz="1400" spc="-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Arial"/>
                <a:cs typeface="Arial"/>
              </a:rPr>
              <a:t>hàng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066988" y="2587574"/>
          <a:ext cx="5749917" cy="1847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20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27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20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877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208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61511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L w="3175">
                      <a:solidFill>
                        <a:srgbClr val="585858"/>
                      </a:solidFill>
                      <a:prstDash val="solid"/>
                    </a:lnL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0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0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R w="6350">
                      <a:solidFill>
                        <a:srgbClr val="585858"/>
                      </a:solidFill>
                      <a:prstDash val="solid"/>
                    </a:lnR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1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585858"/>
                      </a:solidFill>
                      <a:prstDash val="solid"/>
                    </a:lnL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0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1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R w="6350">
                      <a:solidFill>
                        <a:srgbClr val="585858"/>
                      </a:solidFill>
                      <a:prstDash val="solid"/>
                    </a:lnR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1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585858"/>
                      </a:solidFill>
                      <a:prstDash val="solid"/>
                    </a:lnL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0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2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R w="6350">
                      <a:solidFill>
                        <a:srgbClr val="585858"/>
                      </a:solidFill>
                      <a:prstDash val="solid"/>
                    </a:lnR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L w="6350">
                      <a:solidFill>
                        <a:srgbClr val="585858"/>
                      </a:solidFill>
                      <a:prstDash val="solid"/>
                    </a:lnL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0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3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5575" marB="0">
                    <a:lnR w="3175">
                      <a:solidFill>
                        <a:srgbClr val="585858"/>
                      </a:solidFill>
                      <a:prstDash val="solid"/>
                    </a:lnR>
                    <a:lnT w="3175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569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L w="3175">
                      <a:solidFill>
                        <a:srgbClr val="585858"/>
                      </a:solidFill>
                      <a:prstDash val="solid"/>
                    </a:lnL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1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0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R w="6350">
                      <a:solidFill>
                        <a:srgbClr val="585858"/>
                      </a:solidFill>
                      <a:prstDash val="solid"/>
                    </a:lnR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1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L w="6350">
                      <a:solidFill>
                        <a:srgbClr val="585858"/>
                      </a:solidFill>
                      <a:prstDash val="solid"/>
                    </a:lnL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1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1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R w="6350">
                      <a:solidFill>
                        <a:srgbClr val="585858"/>
                      </a:solidFill>
                      <a:prstDash val="solid"/>
                    </a:lnR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1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L w="6350">
                      <a:solidFill>
                        <a:srgbClr val="585858"/>
                      </a:solidFill>
                      <a:prstDash val="solid"/>
                    </a:lnL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1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2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R w="6350">
                      <a:solidFill>
                        <a:srgbClr val="585858"/>
                      </a:solidFill>
                      <a:prstDash val="solid"/>
                    </a:lnR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L w="6350">
                      <a:solidFill>
                        <a:srgbClr val="585858"/>
                      </a:solidFill>
                      <a:prstDash val="solid"/>
                    </a:lnL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1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3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8115" marB="0">
                    <a:lnR w="3175">
                      <a:solidFill>
                        <a:srgbClr val="585858"/>
                      </a:solidFill>
                      <a:prstDash val="solid"/>
                    </a:lnR>
                    <a:lnT w="6350">
                      <a:solidFill>
                        <a:srgbClr val="585858"/>
                      </a:solidFill>
                      <a:prstDash val="solid"/>
                    </a:lnT>
                    <a:lnB w="6350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086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L w="3175">
                      <a:solidFill>
                        <a:srgbClr val="585858"/>
                      </a:solidFill>
                      <a:prstDash val="solid"/>
                    </a:lnL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2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0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R w="6350">
                      <a:solidFill>
                        <a:srgbClr val="585858"/>
                      </a:solidFill>
                      <a:prstDash val="solid"/>
                    </a:lnR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1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L w="6350">
                      <a:solidFill>
                        <a:srgbClr val="585858"/>
                      </a:solidFill>
                      <a:prstDash val="solid"/>
                    </a:lnL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2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1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R w="6350">
                      <a:solidFill>
                        <a:srgbClr val="585858"/>
                      </a:solidFill>
                      <a:prstDash val="solid"/>
                    </a:lnR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1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</a:t>
                      </a: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L w="6350">
                      <a:solidFill>
                        <a:srgbClr val="585858"/>
                      </a:solidFill>
                      <a:prstDash val="solid"/>
                    </a:lnL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2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2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R w="6350">
                      <a:solidFill>
                        <a:srgbClr val="585858"/>
                      </a:solidFill>
                      <a:prstDash val="solid"/>
                    </a:lnR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b[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L w="6350">
                      <a:solidFill>
                        <a:srgbClr val="585858"/>
                      </a:solidFill>
                      <a:prstDash val="solid"/>
                    </a:lnL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2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spc="-5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][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3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1400" dirty="0">
                          <a:solidFill>
                            <a:srgbClr val="585858"/>
                          </a:solidFill>
                          <a:latin typeface="BPG Courier S GPL&amp;GNU"/>
                          <a:cs typeface="BPG Courier S GPL&amp;GNU"/>
                        </a:rPr>
                        <a:t>]</a:t>
                      </a:r>
                      <a:endParaRPr sz="1400">
                        <a:latin typeface="BPG Courier S GPL&amp;GNU"/>
                        <a:cs typeface="BPG Courier S GPL&amp;GNU"/>
                      </a:endParaRPr>
                    </a:p>
                  </a:txBody>
                  <a:tcPr marL="0" marR="0" marT="156210" marB="0">
                    <a:lnR w="3175">
                      <a:solidFill>
                        <a:srgbClr val="585858"/>
                      </a:solidFill>
                      <a:prstDash val="solid"/>
                    </a:lnR>
                    <a:lnT w="6350">
                      <a:solidFill>
                        <a:srgbClr val="585858"/>
                      </a:solidFill>
                      <a:prstDash val="solid"/>
                    </a:lnT>
                    <a:lnB w="3175">
                      <a:solidFill>
                        <a:srgbClr val="58585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3617849" y="4300473"/>
            <a:ext cx="1292860" cy="2192655"/>
          </a:xfrm>
          <a:custGeom>
            <a:avLst/>
            <a:gdLst/>
            <a:ahLst/>
            <a:cxnLst/>
            <a:rect l="l" t="t" r="r" b="b"/>
            <a:pathLst>
              <a:path w="1292860" h="2192654">
                <a:moveTo>
                  <a:pt x="1172083" y="898525"/>
                </a:moveTo>
                <a:lnTo>
                  <a:pt x="831850" y="898525"/>
                </a:lnTo>
                <a:lnTo>
                  <a:pt x="831850" y="61976"/>
                </a:lnTo>
                <a:lnTo>
                  <a:pt x="868426" y="61976"/>
                </a:lnTo>
                <a:lnTo>
                  <a:pt x="858901" y="49276"/>
                </a:lnTo>
                <a:lnTo>
                  <a:pt x="830326" y="11176"/>
                </a:lnTo>
                <a:lnTo>
                  <a:pt x="792226" y="61976"/>
                </a:lnTo>
                <a:lnTo>
                  <a:pt x="828675" y="61976"/>
                </a:lnTo>
                <a:lnTo>
                  <a:pt x="828675" y="900938"/>
                </a:lnTo>
                <a:lnTo>
                  <a:pt x="829437" y="901700"/>
                </a:lnTo>
                <a:lnTo>
                  <a:pt x="1172083" y="901700"/>
                </a:lnTo>
                <a:lnTo>
                  <a:pt x="1172083" y="900061"/>
                </a:lnTo>
                <a:lnTo>
                  <a:pt x="1172083" y="898525"/>
                </a:lnTo>
                <a:close/>
              </a:path>
              <a:path w="1292860" h="2192654">
                <a:moveTo>
                  <a:pt x="1292733" y="2189061"/>
                </a:moveTo>
                <a:lnTo>
                  <a:pt x="39751" y="2189061"/>
                </a:lnTo>
                <a:lnTo>
                  <a:pt x="39751" y="50800"/>
                </a:lnTo>
                <a:lnTo>
                  <a:pt x="76200" y="50800"/>
                </a:lnTo>
                <a:lnTo>
                  <a:pt x="66675" y="38100"/>
                </a:lnTo>
                <a:lnTo>
                  <a:pt x="38100" y="0"/>
                </a:lnTo>
                <a:lnTo>
                  <a:pt x="0" y="50800"/>
                </a:lnTo>
                <a:lnTo>
                  <a:pt x="36576" y="50800"/>
                </a:lnTo>
                <a:lnTo>
                  <a:pt x="36576" y="2191524"/>
                </a:lnTo>
                <a:lnTo>
                  <a:pt x="37338" y="2192236"/>
                </a:lnTo>
                <a:lnTo>
                  <a:pt x="1292733" y="2192236"/>
                </a:lnTo>
                <a:lnTo>
                  <a:pt x="1292733" y="2190648"/>
                </a:lnTo>
                <a:lnTo>
                  <a:pt x="1292733" y="2189061"/>
                </a:lnTo>
                <a:close/>
              </a:path>
              <a:path w="1292860" h="2192654">
                <a:moveTo>
                  <a:pt x="1292733" y="1503273"/>
                </a:moveTo>
                <a:lnTo>
                  <a:pt x="358775" y="1503273"/>
                </a:lnTo>
                <a:lnTo>
                  <a:pt x="358775" y="50800"/>
                </a:lnTo>
                <a:lnTo>
                  <a:pt x="395351" y="50800"/>
                </a:lnTo>
                <a:lnTo>
                  <a:pt x="385826" y="38100"/>
                </a:lnTo>
                <a:lnTo>
                  <a:pt x="357251" y="0"/>
                </a:lnTo>
                <a:lnTo>
                  <a:pt x="319151" y="50800"/>
                </a:lnTo>
                <a:lnTo>
                  <a:pt x="355600" y="50800"/>
                </a:lnTo>
                <a:lnTo>
                  <a:pt x="355600" y="1505750"/>
                </a:lnTo>
                <a:lnTo>
                  <a:pt x="356362" y="1506461"/>
                </a:lnTo>
                <a:lnTo>
                  <a:pt x="1292733" y="1506461"/>
                </a:lnTo>
                <a:lnTo>
                  <a:pt x="1292733" y="1504861"/>
                </a:lnTo>
                <a:lnTo>
                  <a:pt x="1292733" y="1503273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29375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5" dirty="0"/>
              <a:t>Java</a:t>
            </a:r>
            <a:r>
              <a:rPr spc="-415" dirty="0"/>
              <a:t> </a:t>
            </a:r>
            <a:r>
              <a:rPr spc="50" dirty="0"/>
              <a:t>platform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27007" y="6396240"/>
            <a:ext cx="178435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6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01101"/>
            <a:ext cx="6757670" cy="285305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5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400" spc="20" dirty="0">
                <a:solidFill>
                  <a:srgbClr val="585858"/>
                </a:solidFill>
                <a:latin typeface="Arial"/>
                <a:cs typeface="Arial"/>
              </a:rPr>
              <a:t>thành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phần </a:t>
            </a: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của </a:t>
            </a: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</a:t>
            </a:r>
            <a:r>
              <a:rPr sz="2400" spc="2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Platform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30" dirty="0">
                <a:solidFill>
                  <a:srgbClr val="585858"/>
                </a:solidFill>
                <a:latin typeface="Arial"/>
                <a:cs typeface="Arial"/>
              </a:rPr>
              <a:t>Các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585858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marL="835660" marR="5080" lvl="2" indent="-229235">
              <a:lnSpc>
                <a:spcPts val="1939"/>
              </a:lnSpc>
              <a:spcBef>
                <a:spcPts val="83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135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1800" spc="5" dirty="0">
                <a:solidFill>
                  <a:srgbClr val="585858"/>
                </a:solidFill>
                <a:latin typeface="Arial"/>
                <a:cs typeface="Arial"/>
              </a:rPr>
              <a:t>Platform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cung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cấp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1800" spc="-90" dirty="0">
                <a:solidFill>
                  <a:srgbClr val="585858"/>
                </a:solidFill>
                <a:latin typeface="Arial"/>
                <a:cs typeface="Arial"/>
              </a:rPr>
              <a:t>API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để lập </a:t>
            </a:r>
            <a:r>
              <a:rPr sz="1800" spc="15" dirty="0">
                <a:solidFill>
                  <a:srgbClr val="585858"/>
                </a:solidFill>
                <a:latin typeface="Arial"/>
                <a:cs typeface="Arial"/>
              </a:rPr>
              <a:t>trình </a:t>
            </a:r>
            <a:r>
              <a:rPr sz="1800" spc="-15" dirty="0">
                <a:solidFill>
                  <a:srgbClr val="585858"/>
                </a:solidFill>
                <a:latin typeface="Arial"/>
                <a:cs typeface="Arial"/>
              </a:rPr>
              <a:t>viên </a:t>
            </a:r>
            <a:r>
              <a:rPr sz="1800" spc="25" dirty="0">
                <a:solidFill>
                  <a:srgbClr val="585858"/>
                </a:solidFill>
                <a:latin typeface="Arial"/>
                <a:cs typeface="Arial"/>
              </a:rPr>
              <a:t>không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cần  </a:t>
            </a:r>
            <a:r>
              <a:rPr sz="1800" dirty="0">
                <a:solidFill>
                  <a:srgbClr val="585858"/>
                </a:solidFill>
                <a:latin typeface="Arial"/>
                <a:cs typeface="Arial"/>
              </a:rPr>
              <a:t>phải 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1800" spc="-90" dirty="0">
                <a:solidFill>
                  <a:srgbClr val="585858"/>
                </a:solidFill>
                <a:latin typeface="Arial"/>
                <a:cs typeface="Arial"/>
              </a:rPr>
              <a:t>API </a:t>
            </a:r>
            <a:r>
              <a:rPr sz="1800" spc="-50" dirty="0">
                <a:solidFill>
                  <a:srgbClr val="585858"/>
                </a:solidFill>
                <a:latin typeface="Arial"/>
                <a:cs typeface="Arial"/>
              </a:rPr>
              <a:t>của</a:t>
            </a:r>
            <a:r>
              <a:rPr sz="1800" spc="-1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HĐH</a:t>
            </a:r>
            <a:endParaRPr sz="18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4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Virtual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Machine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(JVM)</a:t>
            </a:r>
            <a:endParaRPr sz="2000">
              <a:latin typeface="Arial"/>
              <a:cs typeface="Arial"/>
            </a:endParaRPr>
          </a:p>
          <a:p>
            <a:pPr marL="835660" marR="48260" lvl="2" indent="-229235">
              <a:lnSpc>
                <a:spcPts val="1939"/>
              </a:lnSpc>
              <a:spcBef>
                <a:spcPts val="830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70" dirty="0">
                <a:solidFill>
                  <a:srgbClr val="585858"/>
                </a:solidFill>
                <a:latin typeface="Arial"/>
                <a:cs typeface="Arial"/>
              </a:rPr>
              <a:t>Có </a:t>
            </a:r>
            <a:r>
              <a:rPr sz="1800" spc="20" dirty="0">
                <a:solidFill>
                  <a:srgbClr val="585858"/>
                </a:solidFill>
                <a:latin typeface="Arial"/>
                <a:cs typeface="Arial"/>
              </a:rPr>
              <a:t>thể </a:t>
            </a:r>
            <a:r>
              <a:rPr sz="1800" spc="-45" dirty="0">
                <a:solidFill>
                  <a:srgbClr val="585858"/>
                </a:solidFill>
                <a:latin typeface="Arial"/>
                <a:cs typeface="Arial"/>
              </a:rPr>
              <a:t>chạy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trên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1800" spc="-10" dirty="0">
                <a:solidFill>
                  <a:srgbClr val="585858"/>
                </a:solidFill>
                <a:latin typeface="Arial"/>
                <a:cs typeface="Arial"/>
              </a:rPr>
              <a:t>software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platform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khác </a:t>
            </a:r>
            <a:r>
              <a:rPr sz="1800" spc="-25" dirty="0">
                <a:solidFill>
                  <a:srgbClr val="585858"/>
                </a:solidFill>
                <a:latin typeface="Arial"/>
                <a:cs typeface="Arial"/>
              </a:rPr>
              <a:t>hoặc </a:t>
            </a:r>
            <a:r>
              <a:rPr sz="1800" spc="-20" dirty="0">
                <a:solidFill>
                  <a:srgbClr val="585858"/>
                </a:solidFill>
                <a:latin typeface="Arial"/>
                <a:cs typeface="Arial"/>
              </a:rPr>
              <a:t>trực </a:t>
            </a:r>
            <a:r>
              <a:rPr sz="1800" spc="30" dirty="0">
                <a:solidFill>
                  <a:srgbClr val="585858"/>
                </a:solidFill>
                <a:latin typeface="Arial"/>
                <a:cs typeface="Arial"/>
              </a:rPr>
              <a:t>tiếp 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trên </a:t>
            </a:r>
            <a:r>
              <a:rPr sz="1800" spc="-5" dirty="0">
                <a:solidFill>
                  <a:srgbClr val="585858"/>
                </a:solidFill>
                <a:latin typeface="Arial"/>
                <a:cs typeface="Arial"/>
              </a:rPr>
              <a:t>phần</a:t>
            </a:r>
            <a:r>
              <a:rPr sz="1800" spc="-5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85858"/>
                </a:solidFill>
                <a:latin typeface="Arial"/>
                <a:cs typeface="Arial"/>
              </a:rPr>
              <a:t>cứng</a:t>
            </a:r>
            <a:endParaRPr sz="1800">
              <a:latin typeface="Arial"/>
              <a:cs typeface="Arial"/>
            </a:endParaRPr>
          </a:p>
          <a:p>
            <a:pPr marL="835660" lvl="2" indent="-229870">
              <a:lnSpc>
                <a:spcPct val="100000"/>
              </a:lnSpc>
              <a:spcBef>
                <a:spcPts val="565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65" dirty="0">
                <a:solidFill>
                  <a:srgbClr val="585858"/>
                </a:solidFill>
                <a:latin typeface="Arial"/>
                <a:cs typeface="Arial"/>
              </a:rPr>
              <a:t>Mỗi một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platform </a:t>
            </a:r>
            <a:r>
              <a:rPr sz="1800" spc="-145" dirty="0">
                <a:solidFill>
                  <a:srgbClr val="585858"/>
                </a:solidFill>
                <a:latin typeface="Arial"/>
                <a:cs typeface="Arial"/>
              </a:rPr>
              <a:t>sử </a:t>
            </a:r>
            <a:r>
              <a:rPr sz="1800" spc="35" dirty="0">
                <a:solidFill>
                  <a:srgbClr val="585858"/>
                </a:solidFill>
                <a:latin typeface="Arial"/>
                <a:cs typeface="Arial"/>
              </a:rPr>
              <a:t>dụng </a:t>
            </a:r>
            <a:r>
              <a:rPr sz="1800" spc="65" dirty="0">
                <a:solidFill>
                  <a:srgbClr val="585858"/>
                </a:solidFill>
                <a:latin typeface="Arial"/>
                <a:cs typeface="Arial"/>
              </a:rPr>
              <a:t>một </a:t>
            </a:r>
            <a:r>
              <a:rPr sz="1800" spc="-80" dirty="0">
                <a:solidFill>
                  <a:srgbClr val="585858"/>
                </a:solidFill>
                <a:latin typeface="Arial"/>
                <a:cs typeface="Arial"/>
              </a:rPr>
              <a:t>JVM</a:t>
            </a:r>
            <a:r>
              <a:rPr sz="1800" spc="-2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585858"/>
                </a:solidFill>
                <a:latin typeface="Arial"/>
                <a:cs typeface="Arial"/>
              </a:rPr>
              <a:t>riêng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5877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Mô</a:t>
            </a:r>
            <a:r>
              <a:rPr spc="-340" dirty="0"/>
              <a:t> </a:t>
            </a:r>
            <a:r>
              <a:rPr spc="140" dirty="0"/>
              <a:t>hình</a:t>
            </a:r>
            <a:r>
              <a:rPr spc="-320" dirty="0"/>
              <a:t> </a:t>
            </a:r>
            <a:r>
              <a:rPr spc="170" dirty="0"/>
              <a:t>biên</a:t>
            </a:r>
            <a:r>
              <a:rPr spc="-350" dirty="0"/>
              <a:t> </a:t>
            </a:r>
            <a:r>
              <a:rPr spc="204" dirty="0"/>
              <a:t>dịch</a:t>
            </a:r>
            <a:r>
              <a:rPr spc="-320" dirty="0"/>
              <a:t> </a:t>
            </a:r>
            <a:r>
              <a:rPr spc="254" dirty="0"/>
              <a:t>của</a:t>
            </a:r>
            <a:r>
              <a:rPr spc="-320" dirty="0"/>
              <a:t> </a:t>
            </a:r>
            <a:r>
              <a:rPr spc="22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0442" y="1817954"/>
            <a:ext cx="3194685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 marR="449580" indent="-273685" algn="r">
              <a:lnSpc>
                <a:spcPts val="2735"/>
              </a:lnSpc>
              <a:spcBef>
                <a:spcPts val="100"/>
              </a:spcBef>
              <a:buChar char="•"/>
              <a:tabLst>
                <a:tab pos="273685" algn="l"/>
                <a:tab pos="274320" algn="l"/>
              </a:tabLst>
            </a:pPr>
            <a:r>
              <a:rPr sz="2400" spc="114" dirty="0">
                <a:solidFill>
                  <a:srgbClr val="585858"/>
                </a:solidFill>
                <a:latin typeface="Arial"/>
                <a:cs typeface="Arial"/>
              </a:rPr>
              <a:t>Mô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hình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biên</a:t>
            </a:r>
            <a:r>
              <a:rPr sz="2400" spc="-1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585858"/>
                </a:solidFill>
                <a:latin typeface="Arial"/>
                <a:cs typeface="Arial"/>
              </a:rPr>
              <a:t>dịch</a:t>
            </a:r>
            <a:endParaRPr sz="2400">
              <a:latin typeface="Arial"/>
              <a:cs typeface="Arial"/>
            </a:endParaRPr>
          </a:p>
          <a:p>
            <a:pPr marR="549910" algn="r">
              <a:lnSpc>
                <a:spcPts val="2735"/>
              </a:lnSpc>
            </a:pPr>
            <a:r>
              <a:rPr sz="2400" spc="-65" dirty="0">
                <a:solidFill>
                  <a:srgbClr val="585858"/>
                </a:solidFill>
                <a:latin typeface="Arial"/>
                <a:cs typeface="Arial"/>
              </a:rPr>
              <a:t>của </a:t>
            </a: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platform</a:t>
            </a:r>
            <a:endParaRPr sz="2400">
              <a:latin typeface="Arial"/>
              <a:cs typeface="Arial"/>
            </a:endParaRPr>
          </a:p>
          <a:p>
            <a:pPr marL="560705" marR="5080" lvl="1" indent="-228600">
              <a:lnSpc>
                <a:spcPct val="90000"/>
              </a:lnSpc>
              <a:spcBef>
                <a:spcPts val="101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Mã </a:t>
            </a:r>
            <a:r>
              <a:rPr sz="2000" spc="40" dirty="0">
                <a:solidFill>
                  <a:srgbClr val="585858"/>
                </a:solidFill>
                <a:latin typeface="Arial"/>
                <a:cs typeface="Arial"/>
              </a:rPr>
              <a:t>nguồn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được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biên  dịch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thành </a:t>
            </a:r>
            <a:r>
              <a:rPr sz="2000" spc="-145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2000" spc="45" dirty="0">
                <a:solidFill>
                  <a:srgbClr val="585858"/>
                </a:solidFill>
                <a:latin typeface="Arial"/>
                <a:cs typeface="Arial"/>
              </a:rPr>
              <a:t>byte-  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code;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sau </a:t>
            </a:r>
            <a:r>
              <a:rPr sz="2000" spc="55" dirty="0">
                <a:solidFill>
                  <a:srgbClr val="585858"/>
                </a:solidFill>
                <a:latin typeface="Arial"/>
                <a:cs typeface="Arial"/>
              </a:rPr>
              <a:t>đó </a:t>
            </a: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được  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thông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dịch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trên </a:t>
            </a:r>
            <a:r>
              <a:rPr sz="2000" spc="-80" dirty="0">
                <a:solidFill>
                  <a:srgbClr val="585858"/>
                </a:solidFill>
                <a:latin typeface="Arial"/>
                <a:cs typeface="Arial"/>
              </a:rPr>
              <a:t>JVM  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thành </a:t>
            </a:r>
            <a:r>
              <a:rPr sz="2000" spc="-85" dirty="0">
                <a:solidFill>
                  <a:srgbClr val="585858"/>
                </a:solidFill>
                <a:latin typeface="Arial"/>
                <a:cs typeface="Arial"/>
              </a:rPr>
              <a:t>các </a:t>
            </a: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mã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lệnh </a:t>
            </a:r>
            <a:r>
              <a:rPr sz="2000" spc="-25" dirty="0">
                <a:solidFill>
                  <a:srgbClr val="585858"/>
                </a:solidFill>
                <a:latin typeface="Arial"/>
                <a:cs typeface="Arial"/>
              </a:rPr>
              <a:t>thực  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thi </a:t>
            </a:r>
            <a:r>
              <a:rPr sz="2000" spc="-5" dirty="0">
                <a:solidFill>
                  <a:srgbClr val="585858"/>
                </a:solidFill>
                <a:latin typeface="Arial"/>
                <a:cs typeface="Arial"/>
              </a:rPr>
              <a:t>bởi </a:t>
            </a:r>
            <a:r>
              <a:rPr sz="2000" spc="25" dirty="0">
                <a:solidFill>
                  <a:srgbClr val="585858"/>
                </a:solidFill>
                <a:latin typeface="Arial"/>
                <a:cs typeface="Arial"/>
              </a:rPr>
              <a:t>trình 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thông</a:t>
            </a:r>
            <a:r>
              <a:rPr sz="2000" spc="-204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dịch  </a:t>
            </a:r>
            <a:r>
              <a:rPr sz="2000" spc="-15" dirty="0">
                <a:solidFill>
                  <a:srgbClr val="585858"/>
                </a:solidFill>
                <a:latin typeface="Arial"/>
                <a:cs typeface="Arial"/>
              </a:rPr>
              <a:t>Just-In-Time</a:t>
            </a:r>
            <a:r>
              <a:rPr sz="2000" spc="-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585858"/>
                </a:solidFill>
                <a:latin typeface="Arial"/>
                <a:cs typeface="Arial"/>
              </a:rPr>
              <a:t>(JIT)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1828800"/>
            <a:ext cx="34290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7007" y="6396240"/>
            <a:ext cx="178435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7</a:t>
            </a:fld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34264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Cú</a:t>
            </a:r>
            <a:r>
              <a:rPr spc="-335" dirty="0"/>
              <a:t> </a:t>
            </a:r>
            <a:r>
              <a:rPr spc="245" dirty="0"/>
              <a:t>pháp</a:t>
            </a:r>
            <a:r>
              <a:rPr spc="-360" dirty="0"/>
              <a:t> </a:t>
            </a:r>
            <a:r>
              <a:rPr spc="270" dirty="0"/>
              <a:t>cơ</a:t>
            </a:r>
            <a:r>
              <a:rPr spc="-335" dirty="0"/>
              <a:t> </a:t>
            </a:r>
            <a:r>
              <a:rPr spc="250" dirty="0"/>
              <a:t>bản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27007" y="6396240"/>
            <a:ext cx="178435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8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817954"/>
            <a:ext cx="6383655" cy="127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4320">
              <a:lnSpc>
                <a:spcPts val="2735"/>
              </a:lnSpc>
              <a:spcBef>
                <a:spcPts val="100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60" dirty="0">
                <a:solidFill>
                  <a:srgbClr val="585858"/>
                </a:solidFill>
                <a:latin typeface="Arial"/>
                <a:cs typeface="Arial"/>
              </a:rPr>
              <a:t>Là </a:t>
            </a:r>
            <a:r>
              <a:rPr sz="2400" spc="50" dirty="0">
                <a:solidFill>
                  <a:srgbClr val="585858"/>
                </a:solidFill>
                <a:latin typeface="Arial"/>
                <a:cs typeface="Arial"/>
              </a:rPr>
              <a:t>ngôn </a:t>
            </a:r>
            <a:r>
              <a:rPr sz="2400" spc="-30" dirty="0">
                <a:solidFill>
                  <a:srgbClr val="585858"/>
                </a:solidFill>
                <a:latin typeface="Arial"/>
                <a:cs typeface="Arial"/>
              </a:rPr>
              <a:t>ngữ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lập </a:t>
            </a:r>
            <a:r>
              <a:rPr sz="2400" spc="25" dirty="0">
                <a:solidFill>
                  <a:srgbClr val="585858"/>
                </a:solidFill>
                <a:latin typeface="Arial"/>
                <a:cs typeface="Arial"/>
              </a:rPr>
              <a:t>trình </a:t>
            </a:r>
            <a:r>
              <a:rPr sz="2400" dirty="0">
                <a:solidFill>
                  <a:srgbClr val="585858"/>
                </a:solidFill>
                <a:latin typeface="Arial"/>
                <a:cs typeface="Arial"/>
              </a:rPr>
              <a:t>phân </a:t>
            </a:r>
            <a:r>
              <a:rPr sz="2400" spc="45" dirty="0">
                <a:solidFill>
                  <a:srgbClr val="585858"/>
                </a:solidFill>
                <a:latin typeface="Arial"/>
                <a:cs typeface="Arial"/>
              </a:rPr>
              <a:t>biệt </a:t>
            </a:r>
            <a:r>
              <a:rPr sz="2400" spc="-95" dirty="0">
                <a:solidFill>
                  <a:srgbClr val="585858"/>
                </a:solidFill>
                <a:latin typeface="Arial"/>
                <a:cs typeface="Arial"/>
              </a:rPr>
              <a:t>chữ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hoa,</a:t>
            </a:r>
            <a:r>
              <a:rPr sz="2400" spc="14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585858"/>
                </a:solidFill>
                <a:latin typeface="Arial"/>
                <a:cs typeface="Arial"/>
              </a:rPr>
              <a:t>chữ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ts val="2735"/>
              </a:lnSpc>
            </a:pPr>
            <a:r>
              <a:rPr sz="2400" spc="-15" dirty="0">
                <a:solidFill>
                  <a:srgbClr val="585858"/>
                </a:solidFill>
                <a:latin typeface="Arial"/>
                <a:cs typeface="Arial"/>
              </a:rPr>
              <a:t>thường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55" dirty="0">
                <a:solidFill>
                  <a:srgbClr val="585858"/>
                </a:solidFill>
                <a:latin typeface="Arial"/>
                <a:cs typeface="Arial"/>
              </a:rPr>
              <a:t>(case-sensitive)</a:t>
            </a:r>
            <a:endParaRPr sz="24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51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14" dirty="0">
                <a:solidFill>
                  <a:srgbClr val="585858"/>
                </a:solidFill>
                <a:latin typeface="Arial"/>
                <a:cs typeface="Arial"/>
              </a:rPr>
              <a:t>Cú </a:t>
            </a:r>
            <a:r>
              <a:rPr sz="2400" spc="15" dirty="0">
                <a:solidFill>
                  <a:srgbClr val="585858"/>
                </a:solidFill>
                <a:latin typeface="Arial"/>
                <a:cs typeface="Arial"/>
              </a:rPr>
              <a:t>pháp </a:t>
            </a:r>
            <a:r>
              <a:rPr sz="2400" spc="-20" dirty="0">
                <a:solidFill>
                  <a:srgbClr val="585858"/>
                </a:solidFill>
                <a:latin typeface="Arial"/>
                <a:cs typeface="Arial"/>
              </a:rPr>
              <a:t>tương </a:t>
            </a:r>
            <a:r>
              <a:rPr sz="2400" spc="-25" dirty="0">
                <a:solidFill>
                  <a:srgbClr val="585858"/>
                </a:solidFill>
                <a:latin typeface="Arial"/>
                <a:cs typeface="Arial"/>
              </a:rPr>
              <a:t>tự</a:t>
            </a:r>
            <a:r>
              <a:rPr sz="2400" spc="9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585858"/>
                </a:solidFill>
                <a:latin typeface="Arial"/>
                <a:cs typeface="Arial"/>
              </a:rPr>
              <a:t>C/C++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442" y="730707"/>
            <a:ext cx="1553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10" dirty="0"/>
              <a:t>Cài</a:t>
            </a:r>
            <a:r>
              <a:rPr spc="-385" dirty="0"/>
              <a:t> </a:t>
            </a:r>
            <a:r>
              <a:rPr spc="114" dirty="0"/>
              <a:t>đặt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27007" y="6396240"/>
            <a:ext cx="178435" cy="2393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9</a:t>
            </a:fld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0442" y="1701101"/>
            <a:ext cx="6976109" cy="334899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1019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Cài </a:t>
            </a:r>
            <a:r>
              <a:rPr sz="2400" spc="-180" dirty="0">
                <a:solidFill>
                  <a:srgbClr val="585858"/>
                </a:solidFill>
                <a:latin typeface="Arial"/>
                <a:cs typeface="Arial"/>
              </a:rPr>
              <a:t>Java </a:t>
            </a:r>
            <a:r>
              <a:rPr sz="2400" spc="5" dirty="0">
                <a:solidFill>
                  <a:srgbClr val="585858"/>
                </a:solidFill>
                <a:latin typeface="Arial"/>
                <a:cs typeface="Arial"/>
              </a:rPr>
              <a:t>Development </a:t>
            </a:r>
            <a:r>
              <a:rPr sz="2400" spc="-10" dirty="0">
                <a:solidFill>
                  <a:srgbClr val="585858"/>
                </a:solidFill>
                <a:latin typeface="Arial"/>
                <a:cs typeface="Arial"/>
              </a:rPr>
              <a:t>Kit</a:t>
            </a:r>
            <a:r>
              <a:rPr sz="2400" spc="-22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55" dirty="0">
                <a:solidFill>
                  <a:srgbClr val="585858"/>
                </a:solidFill>
                <a:latin typeface="Arial"/>
                <a:cs typeface="Arial"/>
              </a:rPr>
              <a:t>(JDK)</a:t>
            </a:r>
            <a:endParaRPr sz="2400">
              <a:latin typeface="Arial"/>
              <a:cs typeface="Arial"/>
            </a:endParaRPr>
          </a:p>
          <a:p>
            <a:pPr marL="560705" marR="5080" lvl="1" indent="-228600">
              <a:lnSpc>
                <a:spcPts val="2160"/>
              </a:lnSpc>
              <a:spcBef>
                <a:spcPts val="1045"/>
              </a:spcBef>
              <a:buClr>
                <a:srgbClr val="585858"/>
              </a:buClr>
              <a:buChar char="•"/>
              <a:tabLst>
                <a:tab pos="560705" algn="l"/>
                <a:tab pos="561340" algn="l"/>
              </a:tabLst>
            </a:pPr>
            <a:r>
              <a:rPr sz="2000" u="heavy" spc="10" dirty="0">
                <a:solidFill>
                  <a:srgbClr val="EEC118"/>
                </a:solidFill>
                <a:uFill>
                  <a:solidFill>
                    <a:srgbClr val="EEC118"/>
                  </a:solidFill>
                </a:uFill>
                <a:latin typeface="Arial"/>
                <a:cs typeface="Arial"/>
                <a:hlinkClick r:id="rId2"/>
              </a:rPr>
              <a:t>http://www.oracle.com/technetwork/java/javase/downloa  </a:t>
            </a:r>
            <a:r>
              <a:rPr sz="2000" u="heavy" spc="-50" dirty="0">
                <a:solidFill>
                  <a:srgbClr val="EEC118"/>
                </a:solidFill>
                <a:uFill>
                  <a:solidFill>
                    <a:srgbClr val="EEC118"/>
                  </a:solidFill>
                </a:uFill>
                <a:latin typeface="Arial"/>
                <a:cs typeface="Arial"/>
                <a:hlinkClick r:id="rId2"/>
              </a:rPr>
              <a:t>ds</a:t>
            </a:r>
            <a:endParaRPr sz="2000">
              <a:latin typeface="Arial"/>
              <a:cs typeface="Arial"/>
            </a:endParaRPr>
          </a:p>
          <a:p>
            <a:pPr marL="286385" indent="-274320">
              <a:lnSpc>
                <a:spcPct val="100000"/>
              </a:lnSpc>
              <a:spcBef>
                <a:spcPts val="1465"/>
              </a:spcBef>
              <a:buChar char="•"/>
              <a:tabLst>
                <a:tab pos="286385" algn="l"/>
                <a:tab pos="287020" algn="l"/>
              </a:tabLst>
            </a:pPr>
            <a:r>
              <a:rPr sz="2400" spc="-110" dirty="0">
                <a:solidFill>
                  <a:srgbClr val="585858"/>
                </a:solidFill>
                <a:latin typeface="Arial"/>
                <a:cs typeface="Arial"/>
              </a:rPr>
              <a:t>Cài</a:t>
            </a:r>
            <a:r>
              <a:rPr sz="2400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585858"/>
                </a:solidFill>
                <a:latin typeface="Arial"/>
                <a:cs typeface="Arial"/>
              </a:rPr>
              <a:t>IDE</a:t>
            </a:r>
            <a:endParaRPr sz="24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75"/>
              </a:spcBef>
              <a:buChar char="•"/>
              <a:tabLst>
                <a:tab pos="560705" algn="l"/>
                <a:tab pos="561340" algn="l"/>
                <a:tab pos="3246120" algn="l"/>
              </a:tabLst>
            </a:pP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Notepad</a:t>
            </a:r>
            <a:r>
              <a:rPr sz="2000" spc="-3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225" dirty="0">
                <a:solidFill>
                  <a:srgbClr val="585858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585858"/>
                </a:solidFill>
                <a:latin typeface="Arial"/>
                <a:cs typeface="Arial"/>
              </a:rPr>
              <a:t>Notepad++	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2000" u="heavy" spc="20" dirty="0">
                <a:solidFill>
                  <a:srgbClr val="EEC118"/>
                </a:solidFill>
                <a:uFill>
                  <a:solidFill>
                    <a:srgbClr val="EEC118"/>
                  </a:solidFill>
                </a:uFill>
                <a:latin typeface="Arial"/>
                <a:cs typeface="Arial"/>
                <a:hlinkClick r:id="rId3"/>
              </a:rPr>
              <a:t>https://notepad-plus-plus.org</a:t>
            </a:r>
            <a:r>
              <a:rPr sz="2000" spc="2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75" dirty="0">
                <a:solidFill>
                  <a:srgbClr val="585858"/>
                </a:solidFill>
                <a:latin typeface="Arial"/>
                <a:cs typeface="Arial"/>
              </a:rPr>
              <a:t>Eclipse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2000" u="heavy" dirty="0">
                <a:solidFill>
                  <a:srgbClr val="EEC118"/>
                </a:solidFill>
                <a:uFill>
                  <a:solidFill>
                    <a:srgbClr val="EEC118"/>
                  </a:solidFill>
                </a:uFill>
                <a:latin typeface="Arial"/>
                <a:cs typeface="Arial"/>
                <a:hlinkClick r:id="rId4"/>
              </a:rPr>
              <a:t>http://www.eclipse.org</a:t>
            </a:r>
            <a:r>
              <a:rPr sz="200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65"/>
              </a:spcBef>
              <a:buChar char="•"/>
              <a:tabLst>
                <a:tab pos="560705" algn="l"/>
                <a:tab pos="561340" algn="l"/>
                <a:tab pos="1770380" algn="l"/>
              </a:tabLst>
            </a:pPr>
            <a:r>
              <a:rPr sz="2000" spc="-50" dirty="0">
                <a:solidFill>
                  <a:srgbClr val="585858"/>
                </a:solidFill>
                <a:latin typeface="Arial"/>
                <a:cs typeface="Arial"/>
              </a:rPr>
              <a:t>NetBeans	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2000" u="heavy" spc="15" dirty="0">
                <a:solidFill>
                  <a:srgbClr val="EEC118"/>
                </a:solidFill>
                <a:uFill>
                  <a:solidFill>
                    <a:srgbClr val="EEC118"/>
                  </a:solidFill>
                </a:uFill>
                <a:latin typeface="Arial"/>
                <a:cs typeface="Arial"/>
                <a:hlinkClick r:id="rId5"/>
              </a:rPr>
              <a:t>http://netbeans.org</a:t>
            </a:r>
            <a:r>
              <a:rPr sz="2000" spc="15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560705" lvl="1" indent="-229235">
              <a:lnSpc>
                <a:spcPct val="100000"/>
              </a:lnSpc>
              <a:spcBef>
                <a:spcPts val="760"/>
              </a:spcBef>
              <a:buChar char="•"/>
              <a:tabLst>
                <a:tab pos="560705" algn="l"/>
                <a:tab pos="561340" algn="l"/>
              </a:tabLst>
            </a:pPr>
            <a:r>
              <a:rPr sz="2000" spc="-20" dirty="0">
                <a:solidFill>
                  <a:srgbClr val="585858"/>
                </a:solidFill>
                <a:latin typeface="Arial"/>
                <a:cs typeface="Arial"/>
              </a:rPr>
              <a:t>IntelliJ </a:t>
            </a:r>
            <a:r>
              <a:rPr sz="2000" spc="-110" dirty="0">
                <a:solidFill>
                  <a:srgbClr val="585858"/>
                </a:solidFill>
                <a:latin typeface="Arial"/>
                <a:cs typeface="Arial"/>
              </a:rPr>
              <a:t>IDEA</a:t>
            </a:r>
            <a:r>
              <a:rPr sz="2000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(</a:t>
            </a:r>
            <a:r>
              <a:rPr sz="2000" u="heavy" spc="10" dirty="0">
                <a:solidFill>
                  <a:srgbClr val="EEC118"/>
                </a:solidFill>
                <a:uFill>
                  <a:solidFill>
                    <a:srgbClr val="EEC118"/>
                  </a:solidFill>
                </a:uFill>
                <a:latin typeface="Arial"/>
                <a:cs typeface="Arial"/>
                <a:hlinkClick r:id="rId6"/>
              </a:rPr>
              <a:t>http://www.jetbrains.com/idea</a:t>
            </a:r>
            <a:r>
              <a:rPr sz="2000" spc="10" dirty="0">
                <a:solidFill>
                  <a:srgbClr val="585858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EC1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DF92CD3567784680CF7DB89F9D6CF1" ma:contentTypeVersion="0" ma:contentTypeDescription="Create a new document." ma:contentTypeScope="" ma:versionID="cc6a0f6a90e2f9ed443c094ee19265c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CE1E9-D57B-4BB3-B998-08CD7BCA34EB}"/>
</file>

<file path=customXml/itemProps2.xml><?xml version="1.0" encoding="utf-8"?>
<ds:datastoreItem xmlns:ds="http://schemas.openxmlformats.org/officeDocument/2006/customXml" ds:itemID="{3ECBA061-6EE3-4789-A36A-78441EA58593}"/>
</file>

<file path=customXml/itemProps3.xml><?xml version="1.0" encoding="utf-8"?>
<ds:datastoreItem xmlns:ds="http://schemas.openxmlformats.org/officeDocument/2006/customXml" ds:itemID="{68B46F70-9FAC-4414-B5C4-CD09B6F3369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3650</Words>
  <Application>Microsoft Office PowerPoint</Application>
  <PresentationFormat>On-screen Show (4:3)</PresentationFormat>
  <Paragraphs>695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Arial</vt:lpstr>
      <vt:lpstr>BPG Courier S GPL&amp;GNU</vt:lpstr>
      <vt:lpstr>Calibri</vt:lpstr>
      <vt:lpstr>Carlito</vt:lpstr>
      <vt:lpstr>Comic Sans MS</vt:lpstr>
      <vt:lpstr>Courier New</vt:lpstr>
      <vt:lpstr>Georgia</vt:lpstr>
      <vt:lpstr>Times New Roman</vt:lpstr>
      <vt:lpstr>Verdana</vt:lpstr>
      <vt:lpstr>Wingdings</vt:lpstr>
      <vt:lpstr>Office Theme</vt:lpstr>
      <vt:lpstr>PowerPoint Presentation</vt:lpstr>
      <vt:lpstr>Nội dung</vt:lpstr>
      <vt:lpstr>PowerPoint Presentation</vt:lpstr>
      <vt:lpstr>Ngôn ngữ lập trình Java</vt:lpstr>
      <vt:lpstr>Java platform</vt:lpstr>
      <vt:lpstr>Java platform</vt:lpstr>
      <vt:lpstr>Mô hình biên dịch của Java</vt:lpstr>
      <vt:lpstr>Cú pháp cơ bản</vt:lpstr>
      <vt:lpstr>Cài đặt</vt:lpstr>
      <vt:lpstr>2</vt:lpstr>
      <vt:lpstr>Định danh</vt:lpstr>
      <vt:lpstr>Định danh</vt:lpstr>
      <vt:lpstr>Quy ước đặt tên</vt:lpstr>
      <vt:lpstr>Các từ khóa</vt:lpstr>
      <vt:lpstr>3</vt:lpstr>
      <vt:lpstr>Các kiểu dữ liệu</vt:lpstr>
      <vt:lpstr>Kiểu dữ liệu nguyên thủy</vt:lpstr>
      <vt:lpstr>Số nguyên</vt:lpstr>
      <vt:lpstr>b. Số thực</vt:lpstr>
      <vt:lpstr>Ký tự</vt:lpstr>
      <vt:lpstr>Nguyên dạng</vt:lpstr>
      <vt:lpstr>Nguyên dạng</vt:lpstr>
      <vt:lpstr>Nguyên dạng</vt:lpstr>
      <vt:lpstr>a. Số nguyên</vt:lpstr>
      <vt:lpstr>b. Số thực</vt:lpstr>
      <vt:lpstr>c. boolean, ký tự và xâu ký tự</vt:lpstr>
      <vt:lpstr>d. Escape sequence</vt:lpstr>
      <vt:lpstr>Chuyển đổi kiểu dữ liệu (casting)</vt:lpstr>
      <vt:lpstr>Chuyển đổi kiểu dữ liệu (casting)</vt:lpstr>
      <vt:lpstr>Ví dụ - chuyển đổi kiểu</vt:lpstr>
      <vt:lpstr>Khai báo và khởi tạo biến</vt:lpstr>
      <vt:lpstr>Chú thích</vt:lpstr>
      <vt:lpstr>Câu lệnh</vt:lpstr>
      <vt:lpstr>4</vt:lpstr>
      <vt:lpstr>Toán tử (Operators)</vt:lpstr>
      <vt:lpstr>Toán tử</vt:lpstr>
      <vt:lpstr>Toán tử</vt:lpstr>
      <vt:lpstr>Thứ tự ưu tiên của toán tử</vt:lpstr>
      <vt:lpstr>5</vt:lpstr>
      <vt:lpstr>Lệnh if - else</vt:lpstr>
      <vt:lpstr>Ví dụ - Kiểm tra số chẵn – lẻ</vt:lpstr>
      <vt:lpstr>Lệnh switch - case</vt:lpstr>
      <vt:lpstr>Ví dụ - Lệnh switch - case</vt:lpstr>
      <vt:lpstr>Vòng lặp while và do while</vt:lpstr>
      <vt:lpstr>Ví dụ - Vòng lặp while</vt:lpstr>
      <vt:lpstr>Vòng lặp for</vt:lpstr>
      <vt:lpstr>Ví dụ - vòng lặp for</vt:lpstr>
      <vt:lpstr>Vòng lặp for và while</vt:lpstr>
      <vt:lpstr>Các lệnh thay đổi  cấu trúc điều khiển</vt:lpstr>
      <vt:lpstr>Các lệnh thay đổi  cấu trúc điều khiển</vt:lpstr>
      <vt:lpstr>Ví dụ - break và continue</vt:lpstr>
      <vt:lpstr>4.6. Phạm vi biến</vt:lpstr>
      <vt:lpstr>6</vt:lpstr>
      <vt:lpstr>Mảng (array)</vt:lpstr>
      <vt:lpstr>Khởi tạo mảng</vt:lpstr>
      <vt:lpstr>Ví dụ - mảng</vt:lpstr>
      <vt:lpstr>Khai báo và khởi tạo mảng</vt:lpstr>
      <vt:lpstr>Mảng nhiều chiều</vt:lpstr>
      <vt:lpstr>Mảng nhiều chiều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cơ bản</dc:title>
  <dc:creator>Trinh Thanh Trung</dc:creator>
  <cp:lastModifiedBy>TRAN VAN PHUC 20183809</cp:lastModifiedBy>
  <cp:revision>2</cp:revision>
  <dcterms:created xsi:type="dcterms:W3CDTF">2020-09-27T02:58:29Z</dcterms:created>
  <dcterms:modified xsi:type="dcterms:W3CDTF">2020-09-27T02:59:12Z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2016-07-19T00:00:00Z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2020-09-27T00:00:00Z</vt:filetime>
  </property>
  <property fmtid="{D5CDD505-2E9C-101B-9397-08002B2CF9AE}" pid="5" name="ContentTypeId">
    <vt:lpwstr>0x0101004BDF92CD3567784680CF7DB89F9D6CF1</vt:lpwstr>
  </property>
</Properties>
</file>