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25" r:id="rId3"/>
    <p:sldId id="326" r:id="rId4"/>
    <p:sldId id="331" r:id="rId5"/>
    <p:sldId id="332" r:id="rId6"/>
    <p:sldId id="333" r:id="rId7"/>
    <p:sldId id="334" r:id="rId8"/>
    <p:sldId id="367" r:id="rId9"/>
    <p:sldId id="370" r:id="rId10"/>
    <p:sldId id="369" r:id="rId11"/>
    <p:sldId id="368" r:id="rId12"/>
    <p:sldId id="364" r:id="rId13"/>
    <p:sldId id="371" r:id="rId14"/>
    <p:sldId id="372" r:id="rId15"/>
    <p:sldId id="365" r:id="rId16"/>
    <p:sldId id="366" r:id="rId17"/>
    <p:sldId id="327" r:id="rId18"/>
    <p:sldId id="337" r:id="rId19"/>
    <p:sldId id="328" r:id="rId20"/>
    <p:sldId id="341" r:id="rId21"/>
    <p:sldId id="344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6CB"/>
    <a:srgbClr val="A3B6C5"/>
    <a:srgbClr val="97A6AB"/>
    <a:srgbClr val="C1D4DA"/>
    <a:srgbClr val="64767A"/>
    <a:srgbClr val="47585A"/>
    <a:srgbClr val="091921"/>
    <a:srgbClr val="0C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39" d="100"/>
        <a:sy n="39" d="100"/>
      </p:scale>
      <p:origin x="0" y="-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Second level</a:t>
            </a:r>
          </a:p>
          <a:p>
            <a:pPr lvl="2"/>
            <a:r>
              <a:rPr lang="zh-CN" altLang="en-US" smtClean="0"/>
              <a:t>Third level</a:t>
            </a:r>
          </a:p>
          <a:p>
            <a:pPr lvl="3"/>
            <a:r>
              <a:rPr lang="zh-CN" altLang="en-US" smtClean="0"/>
              <a:t>Fourth level</a:t>
            </a:r>
          </a:p>
          <a:p>
            <a:pPr lvl="4"/>
            <a:r>
              <a:rPr lang="zh-CN" altLang="en-US" smtClean="0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wedg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99628" y="-136525"/>
            <a:ext cx="6638925" cy="68580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0650" y="422275"/>
            <a:ext cx="11697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1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Yu Gothic Light" panose="020B0300000000000000" charset="-128"/>
                <a:cs typeface="Arial" panose="020B0604020202020204" pitchFamily="34" charset="0"/>
                <a:sym typeface="+mn-ea"/>
              </a:rPr>
              <a:t>CHÀO</a:t>
            </a:r>
            <a:r>
              <a:rPr kumimoji="0" lang="en-US" altLang="en-US" sz="3200" b="1" kern="1200" cap="none" spc="0" normalizeH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Yu Gothic Light" panose="020B0300000000000000" charset="-128"/>
                <a:cs typeface="Arial" panose="020B0604020202020204" pitchFamily="34" charset="0"/>
                <a:sym typeface="+mn-ea"/>
              </a:rPr>
              <a:t> CÔ VÀ CÁC BẠN ĐẾN VỚI BÀI THUYẾT TRÌNH</a:t>
            </a:r>
            <a:endParaRPr kumimoji="0" lang="en-US" altLang="en-US" sz="3200" b="1" kern="1200" cap="none" spc="0" normalizeH="0" baseline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Yu Gothic Light" panose="020B0300000000000000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69085" y="1374140"/>
            <a:ext cx="9340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BỘ MÔN  : LẬP TRÌNH NÂNG CAO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93514" y="2046129"/>
            <a:ext cx="395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GIÁO VIÊN : TRẦN THỊ DUNG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7795579" y="3041650"/>
            <a:ext cx="1389063" cy="3816350"/>
          </a:xfrm>
          <a:custGeom>
            <a:avLst/>
            <a:gdLst>
              <a:gd name="connsiteX0" fmla="*/ 923566 w 1390424"/>
              <a:gd name="connsiteY0" fmla="*/ 0 h 3815718"/>
              <a:gd name="connsiteX1" fmla="*/ 1390424 w 1390424"/>
              <a:gd name="connsiteY1" fmla="*/ 0 h 3815718"/>
              <a:gd name="connsiteX2" fmla="*/ 466858 w 1390424"/>
              <a:gd name="connsiteY2" fmla="*/ 3815718 h 3815718"/>
              <a:gd name="connsiteX3" fmla="*/ 0 w 1390424"/>
              <a:gd name="connsiteY3" fmla="*/ 3815718 h 381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424" h="3815718">
                <a:moveTo>
                  <a:pt x="923566" y="0"/>
                </a:moveTo>
                <a:lnTo>
                  <a:pt x="1390424" y="0"/>
                </a:lnTo>
                <a:lnTo>
                  <a:pt x="466858" y="3815718"/>
                </a:lnTo>
                <a:lnTo>
                  <a:pt x="0" y="38157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71" y="3207550"/>
            <a:ext cx="3607619" cy="314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126365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. THUẬT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TOÁN SẮP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XẾP CHÈN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0130" y="6366510"/>
            <a:ext cx="2743200" cy="365125"/>
          </a:xfrm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22" y="1239506"/>
            <a:ext cx="7996359" cy="49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47952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D.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THUẬT TOÁN SẮP XẾP ĐỔI CHỖ TRỰC TIẾP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0130" y="6366510"/>
            <a:ext cx="2743200" cy="365125"/>
          </a:xfrm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86" y="1211289"/>
            <a:ext cx="5105184" cy="1826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355" y="1141414"/>
            <a:ext cx="5340559" cy="1896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65" y="3658047"/>
            <a:ext cx="5768101" cy="1583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959" y="3602038"/>
            <a:ext cx="4470779" cy="1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762953" y="1296353"/>
            <a:ext cx="11428413" cy="4521200"/>
          </a:xfrm>
          <a:custGeom>
            <a:avLst/>
            <a:gdLst>
              <a:gd name="connsiteX0" fmla="*/ 1130129 w 11428192"/>
              <a:gd name="connsiteY0" fmla="*/ 0 h 4520513"/>
              <a:gd name="connsiteX1" fmla="*/ 11428192 w 11428192"/>
              <a:gd name="connsiteY1" fmla="*/ 0 h 4520513"/>
              <a:gd name="connsiteX2" fmla="*/ 11428192 w 11428192"/>
              <a:gd name="connsiteY2" fmla="*/ 4520513 h 4520513"/>
              <a:gd name="connsiteX3" fmla="*/ 0 w 11428192"/>
              <a:gd name="connsiteY3" fmla="*/ 4520513 h 452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192" h="4520513">
                <a:moveTo>
                  <a:pt x="1130129" y="0"/>
                </a:moveTo>
                <a:lnTo>
                  <a:pt x="11428192" y="0"/>
                </a:lnTo>
                <a:lnTo>
                  <a:pt x="11428192" y="4520513"/>
                </a:lnTo>
                <a:lnTo>
                  <a:pt x="0" y="4520513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Isosceles Triangle 5"/>
          <p:cNvSpPr/>
          <p:nvPr/>
        </p:nvSpPr>
        <p:spPr>
          <a:xfrm flipV="1">
            <a:off x="8886825" y="357187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553575" y="3892550"/>
            <a:ext cx="387350" cy="439738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Isosceles Triangle 8"/>
          <p:cNvSpPr/>
          <p:nvPr/>
        </p:nvSpPr>
        <p:spPr>
          <a:xfrm>
            <a:off x="8886825" y="201612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9573578" y="2697480"/>
            <a:ext cx="366713" cy="388938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Isosceles Triangle 11"/>
          <p:cNvSpPr/>
          <p:nvPr/>
        </p:nvSpPr>
        <p:spPr>
          <a:xfrm>
            <a:off x="9831388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12"/>
          <p:cNvSpPr>
            <a:spLocks noEditPoints="1"/>
          </p:cNvSpPr>
          <p:nvPr/>
        </p:nvSpPr>
        <p:spPr bwMode="auto">
          <a:xfrm>
            <a:off x="10461625" y="4349750"/>
            <a:ext cx="447675" cy="36353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Isosceles Triangle 14"/>
          <p:cNvSpPr/>
          <p:nvPr/>
        </p:nvSpPr>
        <p:spPr>
          <a:xfrm>
            <a:off x="7943850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Freeform 15"/>
          <p:cNvSpPr>
            <a:spLocks noEditPoints="1"/>
          </p:cNvSpPr>
          <p:nvPr/>
        </p:nvSpPr>
        <p:spPr bwMode="auto">
          <a:xfrm>
            <a:off x="8659813" y="4395788"/>
            <a:ext cx="276225" cy="4381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Freeform 5"/>
          <p:cNvSpPr/>
          <p:nvPr/>
        </p:nvSpPr>
        <p:spPr bwMode="auto">
          <a:xfrm>
            <a:off x="2140585" y="2171700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17"/>
          <p:cNvSpPr txBox="1"/>
          <p:nvPr/>
        </p:nvSpPr>
        <p:spPr>
          <a:xfrm>
            <a:off x="2863215" y="2231390"/>
            <a:ext cx="6231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A. TÌM KIẾM TUẦN TỰ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2862898" y="3613150"/>
            <a:ext cx="2599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B. TÌM KIẾM NHỊ PHÂN</a:t>
            </a: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2. CÁC THUẬT TOÁN TÌM KIẾM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2241550" y="3571875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47952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A.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TÌM KIẾM TUẦN TỰ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0130" y="6366510"/>
            <a:ext cx="2743200" cy="365125"/>
          </a:xfrm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11" y="1122363"/>
            <a:ext cx="7818857" cy="49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47952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02079"/>
            <a:ext cx="11845290" cy="4308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B. TÌM KIẾM NHỊ PHÂN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0130" y="6366510"/>
            <a:ext cx="2743200" cy="365125"/>
          </a:xfrm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482" y="896625"/>
            <a:ext cx="7407400" cy="52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762953" y="1296988"/>
            <a:ext cx="11428413" cy="4521200"/>
          </a:xfrm>
          <a:custGeom>
            <a:avLst/>
            <a:gdLst>
              <a:gd name="connsiteX0" fmla="*/ 1130129 w 11428192"/>
              <a:gd name="connsiteY0" fmla="*/ 0 h 4520513"/>
              <a:gd name="connsiteX1" fmla="*/ 11428192 w 11428192"/>
              <a:gd name="connsiteY1" fmla="*/ 0 h 4520513"/>
              <a:gd name="connsiteX2" fmla="*/ 11428192 w 11428192"/>
              <a:gd name="connsiteY2" fmla="*/ 4520513 h 4520513"/>
              <a:gd name="connsiteX3" fmla="*/ 0 w 11428192"/>
              <a:gd name="connsiteY3" fmla="*/ 4520513 h 452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192" h="4520513">
                <a:moveTo>
                  <a:pt x="1130129" y="0"/>
                </a:moveTo>
                <a:lnTo>
                  <a:pt x="11428192" y="0"/>
                </a:lnTo>
                <a:lnTo>
                  <a:pt x="11428192" y="4520513"/>
                </a:lnTo>
                <a:lnTo>
                  <a:pt x="0" y="4520513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Isosceles Triangle 5"/>
          <p:cNvSpPr/>
          <p:nvPr/>
        </p:nvSpPr>
        <p:spPr>
          <a:xfrm flipV="1">
            <a:off x="8886825" y="357187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553575" y="3892550"/>
            <a:ext cx="387350" cy="439738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Isosceles Triangle 8"/>
          <p:cNvSpPr/>
          <p:nvPr/>
        </p:nvSpPr>
        <p:spPr>
          <a:xfrm>
            <a:off x="8886825" y="201612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9573578" y="2697480"/>
            <a:ext cx="366713" cy="388938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Isosceles Triangle 11"/>
          <p:cNvSpPr/>
          <p:nvPr/>
        </p:nvSpPr>
        <p:spPr>
          <a:xfrm>
            <a:off x="9831388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12"/>
          <p:cNvSpPr>
            <a:spLocks noEditPoints="1"/>
          </p:cNvSpPr>
          <p:nvPr/>
        </p:nvSpPr>
        <p:spPr bwMode="auto">
          <a:xfrm>
            <a:off x="10461625" y="4349750"/>
            <a:ext cx="447675" cy="36353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Isosceles Triangle 14"/>
          <p:cNvSpPr/>
          <p:nvPr/>
        </p:nvSpPr>
        <p:spPr>
          <a:xfrm>
            <a:off x="7943850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Freeform 15"/>
          <p:cNvSpPr>
            <a:spLocks noEditPoints="1"/>
          </p:cNvSpPr>
          <p:nvPr/>
        </p:nvSpPr>
        <p:spPr bwMode="auto">
          <a:xfrm>
            <a:off x="8659813" y="4395788"/>
            <a:ext cx="276225" cy="4381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Freeform 5"/>
          <p:cNvSpPr/>
          <p:nvPr/>
        </p:nvSpPr>
        <p:spPr bwMode="auto">
          <a:xfrm>
            <a:off x="2140585" y="2171700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17"/>
          <p:cNvSpPr txBox="1"/>
          <p:nvPr/>
        </p:nvSpPr>
        <p:spPr>
          <a:xfrm>
            <a:off x="2863215" y="2231390"/>
            <a:ext cx="6231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A. TẠI SAO TA CẦN SỬ DỤNG TỆP TIN ?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2862898" y="3388995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B. CÁC KIỂU FILE</a:t>
            </a: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3, ĐỌC GHI FILE TRONG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fld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2140585" y="4478655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140585" y="3488055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Box 27"/>
          <p:cNvSpPr txBox="1"/>
          <p:nvPr/>
        </p:nvSpPr>
        <p:spPr>
          <a:xfrm>
            <a:off x="2862898" y="4538345"/>
            <a:ext cx="29133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C. CÁC THAO TÁC VỚI TỆP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527819" y="1244736"/>
            <a:ext cx="11428413" cy="4521200"/>
          </a:xfrm>
          <a:custGeom>
            <a:avLst/>
            <a:gdLst>
              <a:gd name="connsiteX0" fmla="*/ 1130129 w 11428192"/>
              <a:gd name="connsiteY0" fmla="*/ 0 h 4520513"/>
              <a:gd name="connsiteX1" fmla="*/ 11428192 w 11428192"/>
              <a:gd name="connsiteY1" fmla="*/ 0 h 4520513"/>
              <a:gd name="connsiteX2" fmla="*/ 11428192 w 11428192"/>
              <a:gd name="connsiteY2" fmla="*/ 4520513 h 4520513"/>
              <a:gd name="connsiteX3" fmla="*/ 0 w 11428192"/>
              <a:gd name="connsiteY3" fmla="*/ 4520513 h 452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192" h="4520513">
                <a:moveTo>
                  <a:pt x="1130129" y="0"/>
                </a:moveTo>
                <a:lnTo>
                  <a:pt x="11428192" y="0"/>
                </a:lnTo>
                <a:lnTo>
                  <a:pt x="11428192" y="4520513"/>
                </a:lnTo>
                <a:lnTo>
                  <a:pt x="0" y="4520513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Isosceles Triangle 5"/>
          <p:cNvSpPr/>
          <p:nvPr/>
        </p:nvSpPr>
        <p:spPr>
          <a:xfrm flipV="1">
            <a:off x="8886825" y="357187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553575" y="3892550"/>
            <a:ext cx="387350" cy="439738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Isosceles Triangle 8"/>
          <p:cNvSpPr/>
          <p:nvPr/>
        </p:nvSpPr>
        <p:spPr>
          <a:xfrm>
            <a:off x="8886825" y="201612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9573578" y="2697480"/>
            <a:ext cx="366713" cy="388938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Isosceles Triangle 11"/>
          <p:cNvSpPr/>
          <p:nvPr/>
        </p:nvSpPr>
        <p:spPr>
          <a:xfrm>
            <a:off x="9831388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12"/>
          <p:cNvSpPr>
            <a:spLocks noEditPoints="1"/>
          </p:cNvSpPr>
          <p:nvPr/>
        </p:nvSpPr>
        <p:spPr bwMode="auto">
          <a:xfrm>
            <a:off x="10461625" y="4349750"/>
            <a:ext cx="447675" cy="36353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Isosceles Triangle 14"/>
          <p:cNvSpPr/>
          <p:nvPr/>
        </p:nvSpPr>
        <p:spPr>
          <a:xfrm>
            <a:off x="7943850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Freeform 15"/>
          <p:cNvSpPr>
            <a:spLocks noEditPoints="1"/>
          </p:cNvSpPr>
          <p:nvPr/>
        </p:nvSpPr>
        <p:spPr bwMode="auto">
          <a:xfrm>
            <a:off x="8659813" y="4395788"/>
            <a:ext cx="276225" cy="4381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Freeform 5"/>
          <p:cNvSpPr/>
          <p:nvPr/>
        </p:nvSpPr>
        <p:spPr bwMode="auto">
          <a:xfrm>
            <a:off x="2140585" y="2171700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17"/>
          <p:cNvSpPr txBox="1"/>
          <p:nvPr/>
        </p:nvSpPr>
        <p:spPr>
          <a:xfrm>
            <a:off x="2863215" y="2231390"/>
            <a:ext cx="6231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A. KHÁI NIỆM DANH SÁCH ĐƠN ?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2862898" y="4138930"/>
            <a:ext cx="4198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B. CÀI ĐẶT DANH SÁCH LIÊN KẾT ĐƠN</a:t>
            </a: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278130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4, DANH SÁCH LIÊN KẾT ĐƠN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140585" y="4079240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708400" y="1902143"/>
            <a:ext cx="8483600" cy="3119438"/>
          </a:xfrm>
          <a:custGeom>
            <a:avLst/>
            <a:gdLst>
              <a:gd name="connsiteX0" fmla="*/ 779889 w 8483271"/>
              <a:gd name="connsiteY0" fmla="*/ 0 h 3119561"/>
              <a:gd name="connsiteX1" fmla="*/ 8483271 w 8483271"/>
              <a:gd name="connsiteY1" fmla="*/ 0 h 3119561"/>
              <a:gd name="connsiteX2" fmla="*/ 8483271 w 8483271"/>
              <a:gd name="connsiteY2" fmla="*/ 3119561 h 3119561"/>
              <a:gd name="connsiteX3" fmla="*/ 0 w 8483271"/>
              <a:gd name="connsiteY3" fmla="*/ 3119561 h 31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271" h="3119561">
                <a:moveTo>
                  <a:pt x="779889" y="0"/>
                </a:moveTo>
                <a:lnTo>
                  <a:pt x="8483271" y="0"/>
                </a:lnTo>
                <a:lnTo>
                  <a:pt x="8483271" y="3119561"/>
                </a:lnTo>
                <a:lnTo>
                  <a:pt x="0" y="311956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10"/>
          <p:cNvGrpSpPr/>
          <p:nvPr/>
        </p:nvGrpSpPr>
        <p:grpSpPr>
          <a:xfrm>
            <a:off x="5879465" y="2257743"/>
            <a:ext cx="5284823" cy="1819163"/>
            <a:chOff x="5878889" y="2241255"/>
            <a:chExt cx="5286041" cy="1818706"/>
          </a:xfrm>
        </p:grpSpPr>
        <p:sp>
          <p:nvSpPr>
            <p:cNvPr id="7" name="文本框 22"/>
            <p:cNvSpPr txBox="1">
              <a:spLocks noChangeArrowheads="1"/>
            </p:cNvSpPr>
            <p:nvPr/>
          </p:nvSpPr>
          <p:spPr bwMode="auto">
            <a:xfrm>
              <a:off x="5878889" y="2241255"/>
              <a:ext cx="3430425" cy="706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III.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413048" y="3537880"/>
              <a:ext cx="475188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2"/>
            <p:cNvSpPr txBox="1">
              <a:spLocks noChangeArrowheads="1"/>
            </p:cNvSpPr>
            <p:nvPr/>
          </p:nvSpPr>
          <p:spPr bwMode="auto">
            <a:xfrm>
              <a:off x="5878889" y="3538122"/>
              <a:ext cx="4957317" cy="52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NỘI DUNG THỰC HÀNH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Rectangle 11"/>
          <p:cNvSpPr/>
          <p:nvPr/>
        </p:nvSpPr>
        <p:spPr>
          <a:xfrm>
            <a:off x="1990725" y="1122363"/>
            <a:ext cx="2730500" cy="24384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Rectangle 12"/>
          <p:cNvSpPr/>
          <p:nvPr/>
        </p:nvSpPr>
        <p:spPr>
          <a:xfrm>
            <a:off x="7470775" y="1122363"/>
            <a:ext cx="2730500" cy="24384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730750" y="3543300"/>
            <a:ext cx="2730500" cy="24384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itle 20"/>
          <p:cNvSpPr txBox="1"/>
          <p:nvPr/>
        </p:nvSpPr>
        <p:spPr bwMode="auto">
          <a:xfrm>
            <a:off x="2016125" y="1875790"/>
            <a:ext cx="2665730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1.GIỚI THIỆU ĐỀ TÀI</a:t>
            </a:r>
          </a:p>
        </p:txBody>
      </p:sp>
      <p:pic>
        <p:nvPicPr>
          <p:cNvPr id="13322" name="图片占位符 1"/>
          <p:cNvPicPr>
            <a:picLocks noChangeAspect="1"/>
          </p:cNvPicPr>
          <p:nvPr/>
        </p:nvPicPr>
        <p:blipFill>
          <a:blip r:embed="rId3"/>
          <a:srcRect t="20262" b="20262"/>
          <a:stretch>
            <a:fillRect/>
          </a:stretch>
        </p:blipFill>
        <p:spPr>
          <a:xfrm>
            <a:off x="4738688" y="1119188"/>
            <a:ext cx="2722562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3" name="图片占位符 3"/>
          <p:cNvPicPr>
            <a:picLocks noChangeAspect="1"/>
          </p:cNvPicPr>
          <p:nvPr/>
        </p:nvPicPr>
        <p:blipFill>
          <a:blip r:embed="rId4"/>
          <a:srcRect l="12659" r="12659"/>
          <a:stretch>
            <a:fillRect/>
          </a:stretch>
        </p:blipFill>
        <p:spPr>
          <a:xfrm>
            <a:off x="2016125" y="3563938"/>
            <a:ext cx="2720975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4" name="图片占位符 4"/>
          <p:cNvPicPr>
            <a:picLocks noChangeAspect="1"/>
          </p:cNvPicPr>
          <p:nvPr/>
        </p:nvPicPr>
        <p:blipFill>
          <a:blip r:embed="rId5"/>
          <a:srcRect l="12659" r="12659"/>
          <a:stretch>
            <a:fillRect/>
          </a:stretch>
        </p:blipFill>
        <p:spPr>
          <a:xfrm>
            <a:off x="7477125" y="3563938"/>
            <a:ext cx="2720975" cy="242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Title 20"/>
          <p:cNvSpPr txBox="1"/>
          <p:nvPr/>
        </p:nvSpPr>
        <p:spPr bwMode="auto">
          <a:xfrm>
            <a:off x="7562850" y="1875112"/>
            <a:ext cx="2552700" cy="36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60963" rIns="121926" bIns="60963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2. Ý TƯỞNG XÂY DỰNG</a:t>
            </a:r>
          </a:p>
        </p:txBody>
      </p:sp>
      <p:sp>
        <p:nvSpPr>
          <p:cNvPr id="54" name="Title 20"/>
          <p:cNvSpPr txBox="1"/>
          <p:nvPr/>
        </p:nvSpPr>
        <p:spPr bwMode="auto">
          <a:xfrm>
            <a:off x="4897438" y="4035425"/>
            <a:ext cx="2554288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60963" rIns="121926" bIns="60963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3. VIẾT CHƯƠNG TRÌNH</a:t>
            </a:r>
          </a:p>
        </p:txBody>
      </p:sp>
      <p:sp>
        <p:nvSpPr>
          <p:cNvPr id="2" name="Title 20"/>
          <p:cNvSpPr txBox="1"/>
          <p:nvPr/>
        </p:nvSpPr>
        <p:spPr bwMode="auto">
          <a:xfrm>
            <a:off x="0" y="303349"/>
            <a:ext cx="11976100" cy="4308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NỘI DUNG THỰC HÀNH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708400" y="1903413"/>
            <a:ext cx="8483600" cy="3119438"/>
          </a:xfrm>
          <a:custGeom>
            <a:avLst/>
            <a:gdLst>
              <a:gd name="connsiteX0" fmla="*/ 779889 w 8483271"/>
              <a:gd name="connsiteY0" fmla="*/ 0 h 3119561"/>
              <a:gd name="connsiteX1" fmla="*/ 8483271 w 8483271"/>
              <a:gd name="connsiteY1" fmla="*/ 0 h 3119561"/>
              <a:gd name="connsiteX2" fmla="*/ 8483271 w 8483271"/>
              <a:gd name="connsiteY2" fmla="*/ 3119561 h 3119561"/>
              <a:gd name="connsiteX3" fmla="*/ 0 w 8483271"/>
              <a:gd name="connsiteY3" fmla="*/ 3119561 h 31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271" h="3119561">
                <a:moveTo>
                  <a:pt x="779889" y="0"/>
                </a:moveTo>
                <a:lnTo>
                  <a:pt x="8483271" y="0"/>
                </a:lnTo>
                <a:lnTo>
                  <a:pt x="8483271" y="3119561"/>
                </a:lnTo>
                <a:lnTo>
                  <a:pt x="0" y="311956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174" name="组合 10"/>
          <p:cNvGrpSpPr/>
          <p:nvPr/>
        </p:nvGrpSpPr>
        <p:grpSpPr>
          <a:xfrm>
            <a:off x="6413500" y="2741613"/>
            <a:ext cx="4956175" cy="1440069"/>
            <a:chOff x="6413047" y="2725003"/>
            <a:chExt cx="4957317" cy="1439707"/>
          </a:xfrm>
        </p:grpSpPr>
        <p:sp>
          <p:nvSpPr>
            <p:cNvPr id="2" name="文本框 22"/>
            <p:cNvSpPr txBox="1">
              <a:spLocks noChangeArrowheads="1"/>
            </p:cNvSpPr>
            <p:nvPr/>
          </p:nvSpPr>
          <p:spPr bwMode="auto">
            <a:xfrm>
              <a:off x="6413047" y="2725003"/>
              <a:ext cx="3430425" cy="706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000" dirty="0" smtClean="0">
                  <a:latin typeface="+mn-lt"/>
                  <a:ea typeface="+mn-ea"/>
                  <a:cs typeface="+mn-ea"/>
                  <a:sym typeface="+mn-lt"/>
                </a:rPr>
                <a:t>IV</a:t>
              </a:r>
              <a:r>
                <a:rPr kumimoji="0" lang="en-US" altLang="zh-CN" sz="4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.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413048" y="3537880"/>
              <a:ext cx="475188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22"/>
            <p:cNvSpPr txBox="1">
              <a:spLocks noChangeArrowheads="1"/>
            </p:cNvSpPr>
            <p:nvPr/>
          </p:nvSpPr>
          <p:spPr bwMode="auto">
            <a:xfrm>
              <a:off x="6413047" y="3642871"/>
              <a:ext cx="4957317" cy="52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lt"/>
                </a:rPr>
                <a:t>TỔNG KẾT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1816894" y="-8254"/>
            <a:ext cx="6638925" cy="68580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687513" y="-7937"/>
            <a:ext cx="1390650" cy="3814763"/>
          </a:xfrm>
          <a:custGeom>
            <a:avLst/>
            <a:gdLst>
              <a:gd name="connsiteX0" fmla="*/ 923566 w 1390424"/>
              <a:gd name="connsiteY0" fmla="*/ 0 h 3815718"/>
              <a:gd name="connsiteX1" fmla="*/ 1390424 w 1390424"/>
              <a:gd name="connsiteY1" fmla="*/ 0 h 3815718"/>
              <a:gd name="connsiteX2" fmla="*/ 466858 w 1390424"/>
              <a:gd name="connsiteY2" fmla="*/ 3815718 h 3815718"/>
              <a:gd name="connsiteX3" fmla="*/ 0 w 1390424"/>
              <a:gd name="connsiteY3" fmla="*/ 3815718 h 381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424" h="3815718">
                <a:moveTo>
                  <a:pt x="923566" y="0"/>
                </a:moveTo>
                <a:lnTo>
                  <a:pt x="1390424" y="0"/>
                </a:lnTo>
                <a:lnTo>
                  <a:pt x="466858" y="3815718"/>
                </a:lnTo>
                <a:lnTo>
                  <a:pt x="0" y="38157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16"/>
          <p:cNvSpPr txBox="1">
            <a:spLocks noChangeArrowheads="1"/>
          </p:cNvSpPr>
          <p:nvPr/>
        </p:nvSpPr>
        <p:spPr bwMode="auto">
          <a:xfrm>
            <a:off x="3347403" y="4707890"/>
            <a:ext cx="3412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PHAN VĂN TUYỂN</a:t>
            </a:r>
          </a:p>
        </p:txBody>
      </p:sp>
      <p:sp>
        <p:nvSpPr>
          <p:cNvPr id="28" name="文本框 24"/>
          <p:cNvSpPr txBox="1">
            <a:spLocks noChangeArrowheads="1"/>
          </p:cNvSpPr>
          <p:nvPr/>
        </p:nvSpPr>
        <p:spPr bwMode="auto">
          <a:xfrm>
            <a:off x="2401253" y="4595178"/>
            <a:ext cx="946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4000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03</a:t>
            </a:r>
            <a:endParaRPr kumimoji="0" lang="zh-CN" altLang="en-US" sz="4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文本框 21"/>
          <p:cNvSpPr txBox="1">
            <a:spLocks noChangeArrowheads="1"/>
          </p:cNvSpPr>
          <p:nvPr/>
        </p:nvSpPr>
        <p:spPr bwMode="auto">
          <a:xfrm>
            <a:off x="3467100" y="3347085"/>
            <a:ext cx="3705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Ạ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NH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QUỐC TOÀN</a:t>
            </a:r>
          </a:p>
        </p:txBody>
      </p:sp>
      <p:sp>
        <p:nvSpPr>
          <p:cNvPr id="29" name="文本框 25"/>
          <p:cNvSpPr txBox="1">
            <a:spLocks noChangeArrowheads="1"/>
          </p:cNvSpPr>
          <p:nvPr/>
        </p:nvSpPr>
        <p:spPr bwMode="auto">
          <a:xfrm>
            <a:off x="2706053" y="3211513"/>
            <a:ext cx="946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4000" i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02</a:t>
            </a:r>
            <a:endParaRPr kumimoji="0" lang="zh-CN" altLang="en-US" sz="4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文本框 22"/>
          <p:cNvSpPr txBox="1">
            <a:spLocks noChangeArrowheads="1"/>
          </p:cNvSpPr>
          <p:nvPr/>
        </p:nvSpPr>
        <p:spPr bwMode="auto">
          <a:xfrm>
            <a:off x="3551555" y="1951355"/>
            <a:ext cx="3803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TRẦN TẤN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NHỰT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0" name="文本框 26"/>
          <p:cNvSpPr txBox="1">
            <a:spLocks noChangeArrowheads="1"/>
          </p:cNvSpPr>
          <p:nvPr/>
        </p:nvSpPr>
        <p:spPr bwMode="auto">
          <a:xfrm>
            <a:off x="3078163" y="1827213"/>
            <a:ext cx="946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01</a:t>
            </a:r>
            <a:endParaRPr kumimoji="0" lang="zh-CN" altLang="en-US" sz="4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文本框 16"/>
          <p:cNvSpPr txBox="1">
            <a:spLocks noChangeArrowheads="1"/>
          </p:cNvSpPr>
          <p:nvPr/>
        </p:nvSpPr>
        <p:spPr bwMode="auto">
          <a:xfrm>
            <a:off x="3078163" y="209769"/>
            <a:ext cx="51253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DANH SÁCH NHÓM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7194550" y="3041650"/>
            <a:ext cx="1390650" cy="3816350"/>
          </a:xfrm>
          <a:custGeom>
            <a:avLst/>
            <a:gdLst>
              <a:gd name="connsiteX0" fmla="*/ 923566 w 1390424"/>
              <a:gd name="connsiteY0" fmla="*/ 0 h 3815718"/>
              <a:gd name="connsiteX1" fmla="*/ 1390424 w 1390424"/>
              <a:gd name="connsiteY1" fmla="*/ 0 h 3815718"/>
              <a:gd name="connsiteX2" fmla="*/ 466858 w 1390424"/>
              <a:gd name="connsiteY2" fmla="*/ 3815718 h 3815718"/>
              <a:gd name="connsiteX3" fmla="*/ 0 w 1390424"/>
              <a:gd name="connsiteY3" fmla="*/ 3815718 h 381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424" h="3815718">
                <a:moveTo>
                  <a:pt x="923566" y="0"/>
                </a:moveTo>
                <a:lnTo>
                  <a:pt x="1390424" y="0"/>
                </a:lnTo>
                <a:lnTo>
                  <a:pt x="466858" y="3815718"/>
                </a:lnTo>
                <a:lnTo>
                  <a:pt x="0" y="38157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Rectangle 11"/>
          <p:cNvSpPr/>
          <p:nvPr/>
        </p:nvSpPr>
        <p:spPr>
          <a:xfrm>
            <a:off x="0" y="2840038"/>
            <a:ext cx="3846513" cy="152558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Oval 12"/>
          <p:cNvSpPr/>
          <p:nvPr/>
        </p:nvSpPr>
        <p:spPr>
          <a:xfrm>
            <a:off x="3106738" y="2840038"/>
            <a:ext cx="1525588" cy="1525588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Box 9"/>
          <p:cNvSpPr txBox="1"/>
          <p:nvPr/>
        </p:nvSpPr>
        <p:spPr>
          <a:xfrm>
            <a:off x="2353945" y="3469323"/>
            <a:ext cx="1259205" cy="33718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16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TỔNG KẾT</a:t>
            </a:r>
          </a:p>
        </p:txBody>
      </p:sp>
      <p:sp>
        <p:nvSpPr>
          <p:cNvPr id="72" name="Freeform 22"/>
          <p:cNvSpPr/>
          <p:nvPr/>
        </p:nvSpPr>
        <p:spPr>
          <a:xfrm>
            <a:off x="6510337" y="1845468"/>
            <a:ext cx="5681663" cy="84296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42240" rIns="142240" bIns="142240" numCol="1" spcCol="1270" anchor="ctr" anchorCtr="0">
            <a:noAutofit/>
          </a:bodyPr>
          <a:lstStyle/>
          <a:p>
            <a:pPr marL="0" marR="0" lvl="0" indent="0" algn="l" defTabSz="2489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GB" sz="5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Oval 23"/>
          <p:cNvSpPr/>
          <p:nvPr/>
        </p:nvSpPr>
        <p:spPr>
          <a:xfrm>
            <a:off x="5967413" y="1739900"/>
            <a:ext cx="1054100" cy="105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Freeform 24"/>
          <p:cNvSpPr/>
          <p:nvPr/>
        </p:nvSpPr>
        <p:spPr>
          <a:xfrm>
            <a:off x="6800850" y="3109913"/>
            <a:ext cx="5375275" cy="842963"/>
          </a:xfrm>
          <a:custGeom>
            <a:avLst/>
            <a:gdLst>
              <a:gd name="connsiteX0" fmla="*/ 0 w 6907174"/>
              <a:gd name="connsiteY0" fmla="*/ 0 h 1083733"/>
              <a:gd name="connsiteX1" fmla="*/ 6907174 w 6907174"/>
              <a:gd name="connsiteY1" fmla="*/ 0 h 1083733"/>
              <a:gd name="connsiteX2" fmla="*/ 6907174 w 6907174"/>
              <a:gd name="connsiteY2" fmla="*/ 1083733 h 1083733"/>
              <a:gd name="connsiteX3" fmla="*/ 0 w 6907174"/>
              <a:gd name="connsiteY3" fmla="*/ 1083733 h 1083733"/>
              <a:gd name="connsiteX4" fmla="*/ 0 w 6907174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7174" h="1083733">
                <a:moveTo>
                  <a:pt x="0" y="0"/>
                </a:moveTo>
                <a:lnTo>
                  <a:pt x="6907174" y="0"/>
                </a:lnTo>
                <a:lnTo>
                  <a:pt x="6907174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42240" rIns="142240" bIns="142240" numCol="1" spcCol="1270" anchor="ctr" anchorCtr="0">
            <a:noAutofit/>
          </a:bodyPr>
          <a:lstStyle/>
          <a:p>
            <a:pPr marL="0" marR="0" lvl="0" indent="0" algn="l" defTabSz="2489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GB" sz="5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Oval 25"/>
          <p:cNvSpPr/>
          <p:nvPr/>
        </p:nvSpPr>
        <p:spPr>
          <a:xfrm>
            <a:off x="6273800" y="3005138"/>
            <a:ext cx="1054100" cy="105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Freeform 26"/>
          <p:cNvSpPr/>
          <p:nvPr/>
        </p:nvSpPr>
        <p:spPr>
          <a:xfrm>
            <a:off x="6494463" y="4375150"/>
            <a:ext cx="5681663" cy="84296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42240" rIns="142240" bIns="142240" numCol="1" spcCol="1270" anchor="ctr" anchorCtr="0">
            <a:noAutofit/>
          </a:bodyPr>
          <a:lstStyle/>
          <a:p>
            <a:pPr marL="0" marR="0" lvl="0" indent="0" algn="l" defTabSz="2489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GB" sz="5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Oval 27"/>
          <p:cNvSpPr/>
          <p:nvPr/>
        </p:nvSpPr>
        <p:spPr>
          <a:xfrm>
            <a:off x="5967413" y="4268788"/>
            <a:ext cx="1054100" cy="1054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Box 15"/>
          <p:cNvSpPr txBox="1"/>
          <p:nvPr/>
        </p:nvSpPr>
        <p:spPr>
          <a:xfrm>
            <a:off x="6116638" y="1931988"/>
            <a:ext cx="755650" cy="646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en-GB" sz="36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TextBox 16"/>
          <p:cNvSpPr txBox="1"/>
          <p:nvPr/>
        </p:nvSpPr>
        <p:spPr>
          <a:xfrm>
            <a:off x="6423025" y="3201988"/>
            <a:ext cx="755650" cy="646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17"/>
          <p:cNvSpPr txBox="1"/>
          <p:nvPr/>
        </p:nvSpPr>
        <p:spPr>
          <a:xfrm>
            <a:off x="6116638" y="4462463"/>
            <a:ext cx="755650" cy="646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03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Rectangle 18"/>
          <p:cNvSpPr/>
          <p:nvPr/>
        </p:nvSpPr>
        <p:spPr>
          <a:xfrm>
            <a:off x="7177088" y="2005013"/>
            <a:ext cx="4621213" cy="306705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KẾT QUẢ ĐẠT ĐƯỢC</a:t>
            </a:r>
          </a:p>
        </p:txBody>
      </p:sp>
      <p:sp>
        <p:nvSpPr>
          <p:cNvPr id="82" name="Rectangle 19"/>
          <p:cNvSpPr/>
          <p:nvPr/>
        </p:nvSpPr>
        <p:spPr>
          <a:xfrm>
            <a:off x="7440613" y="3284538"/>
            <a:ext cx="4621213" cy="306705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HẠN CHẾ</a:t>
            </a:r>
          </a:p>
        </p:txBody>
      </p:sp>
      <p:sp>
        <p:nvSpPr>
          <p:cNvPr id="83" name="Rectangle 20"/>
          <p:cNvSpPr/>
          <p:nvPr/>
        </p:nvSpPr>
        <p:spPr>
          <a:xfrm>
            <a:off x="7177088" y="4535488"/>
            <a:ext cx="4621213" cy="306705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HƯỚNG PHÁT TRIỂN ĐỀ TÀI</a:t>
            </a:r>
          </a:p>
        </p:txBody>
      </p:sp>
      <p:sp>
        <p:nvSpPr>
          <p:cNvPr id="84" name="Shape 326"/>
          <p:cNvSpPr/>
          <p:nvPr/>
        </p:nvSpPr>
        <p:spPr>
          <a:xfrm>
            <a:off x="3613150" y="3352800"/>
            <a:ext cx="511175" cy="50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14" y="8343"/>
                </a:moveTo>
                <a:lnTo>
                  <a:pt x="18042" y="6920"/>
                </a:lnTo>
                <a:lnTo>
                  <a:pt x="18741" y="5562"/>
                </a:lnTo>
                <a:lnTo>
                  <a:pt x="19059" y="4462"/>
                </a:lnTo>
                <a:lnTo>
                  <a:pt x="19186" y="3880"/>
                </a:lnTo>
                <a:lnTo>
                  <a:pt x="17598" y="2263"/>
                </a:lnTo>
                <a:lnTo>
                  <a:pt x="17026" y="2393"/>
                </a:lnTo>
                <a:lnTo>
                  <a:pt x="16009" y="2846"/>
                </a:lnTo>
                <a:lnTo>
                  <a:pt x="14612" y="3557"/>
                </a:lnTo>
                <a:lnTo>
                  <a:pt x="13214" y="2975"/>
                </a:lnTo>
                <a:lnTo>
                  <a:pt x="12642" y="1423"/>
                </a:lnTo>
                <a:lnTo>
                  <a:pt x="11944" y="0"/>
                </a:lnTo>
                <a:lnTo>
                  <a:pt x="9529" y="0"/>
                </a:lnTo>
                <a:lnTo>
                  <a:pt x="8831" y="1423"/>
                </a:lnTo>
                <a:lnTo>
                  <a:pt x="8259" y="2975"/>
                </a:lnTo>
                <a:lnTo>
                  <a:pt x="6988" y="3557"/>
                </a:lnTo>
                <a:lnTo>
                  <a:pt x="5527" y="2846"/>
                </a:lnTo>
                <a:lnTo>
                  <a:pt x="4447" y="2522"/>
                </a:lnTo>
                <a:lnTo>
                  <a:pt x="3875" y="2393"/>
                </a:lnTo>
                <a:lnTo>
                  <a:pt x="2287" y="4010"/>
                </a:lnTo>
                <a:lnTo>
                  <a:pt x="2414" y="4592"/>
                </a:lnTo>
                <a:lnTo>
                  <a:pt x="2859" y="5562"/>
                </a:lnTo>
                <a:lnTo>
                  <a:pt x="3431" y="7049"/>
                </a:lnTo>
                <a:lnTo>
                  <a:pt x="2859" y="8343"/>
                </a:lnTo>
                <a:lnTo>
                  <a:pt x="1461" y="8925"/>
                </a:lnTo>
                <a:lnTo>
                  <a:pt x="445" y="9377"/>
                </a:lnTo>
                <a:lnTo>
                  <a:pt x="0" y="9636"/>
                </a:lnTo>
                <a:lnTo>
                  <a:pt x="0" y="11964"/>
                </a:lnTo>
                <a:lnTo>
                  <a:pt x="445" y="12352"/>
                </a:lnTo>
                <a:lnTo>
                  <a:pt x="1461" y="12675"/>
                </a:lnTo>
                <a:lnTo>
                  <a:pt x="2986" y="13257"/>
                </a:lnTo>
                <a:lnTo>
                  <a:pt x="3431" y="14551"/>
                </a:lnTo>
                <a:lnTo>
                  <a:pt x="2859" y="16103"/>
                </a:lnTo>
                <a:lnTo>
                  <a:pt x="2414" y="17138"/>
                </a:lnTo>
                <a:lnTo>
                  <a:pt x="2287" y="17590"/>
                </a:lnTo>
                <a:lnTo>
                  <a:pt x="4002" y="19272"/>
                </a:lnTo>
                <a:lnTo>
                  <a:pt x="4447" y="19143"/>
                </a:lnTo>
                <a:lnTo>
                  <a:pt x="5527" y="18819"/>
                </a:lnTo>
                <a:lnTo>
                  <a:pt x="6988" y="18108"/>
                </a:lnTo>
                <a:lnTo>
                  <a:pt x="8259" y="18690"/>
                </a:lnTo>
                <a:lnTo>
                  <a:pt x="8958" y="20048"/>
                </a:lnTo>
                <a:lnTo>
                  <a:pt x="9275" y="21147"/>
                </a:lnTo>
                <a:lnTo>
                  <a:pt x="9656" y="21600"/>
                </a:lnTo>
                <a:lnTo>
                  <a:pt x="11944" y="21600"/>
                </a:lnTo>
                <a:lnTo>
                  <a:pt x="12325" y="21147"/>
                </a:lnTo>
                <a:lnTo>
                  <a:pt x="12642" y="20048"/>
                </a:lnTo>
                <a:lnTo>
                  <a:pt x="13214" y="18690"/>
                </a:lnTo>
                <a:lnTo>
                  <a:pt x="14612" y="18108"/>
                </a:lnTo>
                <a:lnTo>
                  <a:pt x="16073" y="18690"/>
                </a:lnTo>
                <a:lnTo>
                  <a:pt x="17153" y="19143"/>
                </a:lnTo>
                <a:lnTo>
                  <a:pt x="17598" y="19272"/>
                </a:lnTo>
                <a:lnTo>
                  <a:pt x="19313" y="17526"/>
                </a:lnTo>
                <a:lnTo>
                  <a:pt x="19186" y="17008"/>
                </a:lnTo>
                <a:lnTo>
                  <a:pt x="18741" y="15974"/>
                </a:lnTo>
                <a:lnTo>
                  <a:pt x="18042" y="14551"/>
                </a:lnTo>
                <a:lnTo>
                  <a:pt x="18614" y="13257"/>
                </a:lnTo>
                <a:lnTo>
                  <a:pt x="20139" y="12675"/>
                </a:lnTo>
                <a:lnTo>
                  <a:pt x="21155" y="12223"/>
                </a:lnTo>
                <a:lnTo>
                  <a:pt x="21600" y="11899"/>
                </a:lnTo>
                <a:lnTo>
                  <a:pt x="21600" y="9507"/>
                </a:lnTo>
                <a:lnTo>
                  <a:pt x="21155" y="9313"/>
                </a:lnTo>
                <a:lnTo>
                  <a:pt x="20139" y="8795"/>
                </a:lnTo>
                <a:lnTo>
                  <a:pt x="18614" y="8343"/>
                </a:lnTo>
                <a:close/>
                <a:moveTo>
                  <a:pt x="14231" y="10800"/>
                </a:moveTo>
                <a:lnTo>
                  <a:pt x="14167" y="11511"/>
                </a:lnTo>
                <a:lnTo>
                  <a:pt x="13659" y="12675"/>
                </a:lnTo>
                <a:lnTo>
                  <a:pt x="13214" y="13257"/>
                </a:lnTo>
                <a:lnTo>
                  <a:pt x="12769" y="13646"/>
                </a:lnTo>
                <a:lnTo>
                  <a:pt x="12071" y="13969"/>
                </a:lnTo>
                <a:lnTo>
                  <a:pt x="11499" y="14228"/>
                </a:lnTo>
                <a:lnTo>
                  <a:pt x="10101" y="14228"/>
                </a:lnTo>
                <a:lnTo>
                  <a:pt x="9402" y="13969"/>
                </a:lnTo>
                <a:lnTo>
                  <a:pt x="8831" y="13646"/>
                </a:lnTo>
                <a:lnTo>
                  <a:pt x="8259" y="13257"/>
                </a:lnTo>
                <a:lnTo>
                  <a:pt x="7941" y="12675"/>
                </a:lnTo>
                <a:lnTo>
                  <a:pt x="7560" y="12093"/>
                </a:lnTo>
                <a:lnTo>
                  <a:pt x="7369" y="11511"/>
                </a:lnTo>
                <a:lnTo>
                  <a:pt x="7369" y="10089"/>
                </a:lnTo>
                <a:lnTo>
                  <a:pt x="7560" y="9377"/>
                </a:lnTo>
                <a:lnTo>
                  <a:pt x="7941" y="8795"/>
                </a:lnTo>
                <a:lnTo>
                  <a:pt x="8259" y="8343"/>
                </a:lnTo>
                <a:lnTo>
                  <a:pt x="8831" y="7890"/>
                </a:lnTo>
                <a:lnTo>
                  <a:pt x="9402" y="7631"/>
                </a:lnTo>
                <a:lnTo>
                  <a:pt x="10101" y="7437"/>
                </a:lnTo>
                <a:lnTo>
                  <a:pt x="10800" y="7308"/>
                </a:lnTo>
                <a:lnTo>
                  <a:pt x="11499" y="7437"/>
                </a:lnTo>
                <a:lnTo>
                  <a:pt x="12071" y="7631"/>
                </a:lnTo>
                <a:lnTo>
                  <a:pt x="12769" y="7890"/>
                </a:lnTo>
                <a:lnTo>
                  <a:pt x="13659" y="8795"/>
                </a:lnTo>
                <a:lnTo>
                  <a:pt x="13913" y="9377"/>
                </a:lnTo>
                <a:lnTo>
                  <a:pt x="14167" y="10089"/>
                </a:lnTo>
                <a:lnTo>
                  <a:pt x="14231" y="108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156754" y="-91440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786063" y="0"/>
            <a:ext cx="6638925" cy="68580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647950" y="-7937"/>
            <a:ext cx="1389063" cy="3814763"/>
          </a:xfrm>
          <a:custGeom>
            <a:avLst/>
            <a:gdLst>
              <a:gd name="connsiteX0" fmla="*/ 923566 w 1390424"/>
              <a:gd name="connsiteY0" fmla="*/ 0 h 3815718"/>
              <a:gd name="connsiteX1" fmla="*/ 1390424 w 1390424"/>
              <a:gd name="connsiteY1" fmla="*/ 0 h 3815718"/>
              <a:gd name="connsiteX2" fmla="*/ 466858 w 1390424"/>
              <a:gd name="connsiteY2" fmla="*/ 3815718 h 3815718"/>
              <a:gd name="connsiteX3" fmla="*/ 0 w 1390424"/>
              <a:gd name="connsiteY3" fmla="*/ 3815718 h 381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424" h="3815718">
                <a:moveTo>
                  <a:pt x="923566" y="0"/>
                </a:moveTo>
                <a:lnTo>
                  <a:pt x="1390424" y="0"/>
                </a:lnTo>
                <a:lnTo>
                  <a:pt x="466858" y="3815718"/>
                </a:lnTo>
                <a:lnTo>
                  <a:pt x="0" y="38157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文本框 26"/>
          <p:cNvSpPr txBox="1">
            <a:spLocks noChangeArrowheads="1"/>
          </p:cNvSpPr>
          <p:nvPr/>
        </p:nvSpPr>
        <p:spPr bwMode="auto">
          <a:xfrm>
            <a:off x="4172585" y="1253173"/>
            <a:ext cx="3717381" cy="4154984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CẢM ƠN CÔ VÀ CÁC BẠN ĐÃ LẮNG NGHE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8154988" y="3041650"/>
            <a:ext cx="1389063" cy="3816350"/>
          </a:xfrm>
          <a:custGeom>
            <a:avLst/>
            <a:gdLst>
              <a:gd name="connsiteX0" fmla="*/ 923566 w 1390424"/>
              <a:gd name="connsiteY0" fmla="*/ 0 h 3815718"/>
              <a:gd name="connsiteX1" fmla="*/ 1390424 w 1390424"/>
              <a:gd name="connsiteY1" fmla="*/ 0 h 3815718"/>
              <a:gd name="connsiteX2" fmla="*/ 466858 w 1390424"/>
              <a:gd name="connsiteY2" fmla="*/ 3815718 h 3815718"/>
              <a:gd name="connsiteX3" fmla="*/ 0 w 1390424"/>
              <a:gd name="connsiteY3" fmla="*/ 3815718 h 381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424" h="3815718">
                <a:moveTo>
                  <a:pt x="923566" y="0"/>
                </a:moveTo>
                <a:lnTo>
                  <a:pt x="1390424" y="0"/>
                </a:lnTo>
                <a:lnTo>
                  <a:pt x="466858" y="3815718"/>
                </a:lnTo>
                <a:lnTo>
                  <a:pt x="0" y="38157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799205" y="1894523"/>
            <a:ext cx="8483600" cy="3119438"/>
          </a:xfrm>
          <a:custGeom>
            <a:avLst/>
            <a:gdLst>
              <a:gd name="connsiteX0" fmla="*/ 779889 w 8483271"/>
              <a:gd name="connsiteY0" fmla="*/ 0 h 3119561"/>
              <a:gd name="connsiteX1" fmla="*/ 8483271 w 8483271"/>
              <a:gd name="connsiteY1" fmla="*/ 0 h 3119561"/>
              <a:gd name="connsiteX2" fmla="*/ 8483271 w 8483271"/>
              <a:gd name="connsiteY2" fmla="*/ 3119561 h 3119561"/>
              <a:gd name="connsiteX3" fmla="*/ 0 w 8483271"/>
              <a:gd name="connsiteY3" fmla="*/ 3119561 h 311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271" h="3119561">
                <a:moveTo>
                  <a:pt x="779889" y="0"/>
                </a:moveTo>
                <a:lnTo>
                  <a:pt x="8483271" y="0"/>
                </a:lnTo>
                <a:lnTo>
                  <a:pt x="8483271" y="3119561"/>
                </a:lnTo>
                <a:lnTo>
                  <a:pt x="0" y="311956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174" name="组合 10"/>
          <p:cNvGrpSpPr/>
          <p:nvPr/>
        </p:nvGrpSpPr>
        <p:grpSpPr>
          <a:xfrm>
            <a:off x="4378960" y="2486025"/>
            <a:ext cx="7733030" cy="813081"/>
            <a:chOff x="6413047" y="2725003"/>
            <a:chExt cx="4751883" cy="812877"/>
          </a:xfrm>
        </p:grpSpPr>
        <p:sp>
          <p:nvSpPr>
            <p:cNvPr id="26" name="文本框 22"/>
            <p:cNvSpPr txBox="1">
              <a:spLocks noChangeArrowheads="1"/>
            </p:cNvSpPr>
            <p:nvPr/>
          </p:nvSpPr>
          <p:spPr bwMode="auto">
            <a:xfrm>
              <a:off x="6413047" y="2725003"/>
              <a:ext cx="4630920" cy="70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NỘI DUNG THUYẾT TRÌNH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413048" y="3537880"/>
              <a:ext cx="475188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635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Shape 1471"/>
          <p:cNvSpPr/>
          <p:nvPr/>
        </p:nvSpPr>
        <p:spPr bwMode="auto">
          <a:xfrm>
            <a:off x="4365308" y="1840548"/>
            <a:ext cx="3235325" cy="25431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1472"/>
          <p:cNvSpPr/>
          <p:nvPr/>
        </p:nvSpPr>
        <p:spPr bwMode="auto">
          <a:xfrm>
            <a:off x="2700655" y="4021455"/>
            <a:ext cx="1858010" cy="196024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I. GIỚI THIỆU TỔNG QUAN</a:t>
            </a:r>
          </a:p>
        </p:txBody>
      </p:sp>
      <p:sp>
        <p:nvSpPr>
          <p:cNvPr id="17" name="Shape 1473"/>
          <p:cNvSpPr/>
          <p:nvPr/>
        </p:nvSpPr>
        <p:spPr bwMode="auto">
          <a:xfrm>
            <a:off x="7432675" y="4021455"/>
            <a:ext cx="1917065" cy="195961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III.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NỘI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DUNG THỰC HÀNH</a:t>
            </a:r>
          </a:p>
        </p:txBody>
      </p:sp>
      <p:sp>
        <p:nvSpPr>
          <p:cNvPr id="18" name="Shape 1474"/>
          <p:cNvSpPr/>
          <p:nvPr/>
        </p:nvSpPr>
        <p:spPr bwMode="auto">
          <a:xfrm>
            <a:off x="4732655" y="278130"/>
            <a:ext cx="2501900" cy="1562735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II . NỘI DUNG LÝ THUYẾT</a:t>
            </a:r>
          </a:p>
        </p:txBody>
      </p:sp>
      <p:sp>
        <p:nvSpPr>
          <p:cNvPr id="19" name="Shape 1475"/>
          <p:cNvSpPr>
            <a:spLocks noChangeArrowheads="1"/>
          </p:cNvSpPr>
          <p:nvPr/>
        </p:nvSpPr>
        <p:spPr bwMode="auto">
          <a:xfrm>
            <a:off x="5327333" y="2820079"/>
            <a:ext cx="13112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584200" rtl="0" eaLnBrk="1" fontAlgn="auto" latinLnBrk="0" hangingPunct="1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IV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. TỔNG KẾT</a:t>
            </a:r>
          </a:p>
        </p:txBody>
      </p:sp>
      <p:sp>
        <p:nvSpPr>
          <p:cNvPr id="27" name="Title 20"/>
          <p:cNvSpPr txBox="1"/>
          <p:nvPr/>
        </p:nvSpPr>
        <p:spPr bwMode="auto">
          <a:xfrm>
            <a:off x="0" y="319088"/>
            <a:ext cx="17894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NỘI DUNG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18161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0" y="1270"/>
            <a:ext cx="6904355" cy="6856730"/>
          </a:xfrm>
          <a:custGeom>
            <a:avLst/>
            <a:gdLst>
              <a:gd name="connsiteX0" fmla="*/ 1060105 w 6096000"/>
              <a:gd name="connsiteY0" fmla="*/ 0 h 4240423"/>
              <a:gd name="connsiteX1" fmla="*/ 6096000 w 6096000"/>
              <a:gd name="connsiteY1" fmla="*/ 0 h 4240423"/>
              <a:gd name="connsiteX2" fmla="*/ 6096000 w 6096000"/>
              <a:gd name="connsiteY2" fmla="*/ 4240423 h 4240423"/>
              <a:gd name="connsiteX3" fmla="*/ 0 w 6096000"/>
              <a:gd name="connsiteY3" fmla="*/ 4240423 h 4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240423">
                <a:moveTo>
                  <a:pt x="1060105" y="0"/>
                </a:moveTo>
                <a:lnTo>
                  <a:pt x="6096000" y="0"/>
                </a:lnTo>
                <a:lnTo>
                  <a:pt x="6096000" y="4240423"/>
                </a:lnTo>
                <a:lnTo>
                  <a:pt x="0" y="4240423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.Giới thiệu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0" y="319405"/>
            <a:ext cx="1192530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I. GIỚI THIỆU TỔNG QUAN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28"/>
          <p:cNvSpPr/>
          <p:nvPr/>
        </p:nvSpPr>
        <p:spPr>
          <a:xfrm>
            <a:off x="6904355" y="791845"/>
            <a:ext cx="5107940" cy="5375275"/>
          </a:xfrm>
          <a:custGeom>
            <a:avLst/>
            <a:gdLst>
              <a:gd name="connsiteX0" fmla="*/ 1060105 w 6096000"/>
              <a:gd name="connsiteY0" fmla="*/ 0 h 4240423"/>
              <a:gd name="connsiteX1" fmla="*/ 6096000 w 6096000"/>
              <a:gd name="connsiteY1" fmla="*/ 0 h 4240423"/>
              <a:gd name="connsiteX2" fmla="*/ 6096000 w 6096000"/>
              <a:gd name="connsiteY2" fmla="*/ 4240423 h 4240423"/>
              <a:gd name="connsiteX3" fmla="*/ 0 w 6096000"/>
              <a:gd name="connsiteY3" fmla="*/ 4240423 h 4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240423">
                <a:moveTo>
                  <a:pt x="1060105" y="0"/>
                </a:moveTo>
                <a:lnTo>
                  <a:pt x="6096000" y="0"/>
                </a:lnTo>
                <a:lnTo>
                  <a:pt x="6096000" y="4240423"/>
                </a:lnTo>
                <a:lnTo>
                  <a:pt x="0" y="4240423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Lý do chọn đề tà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4925" y="30163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64"/>
          <p:cNvSpPr/>
          <p:nvPr/>
        </p:nvSpPr>
        <p:spPr>
          <a:xfrm>
            <a:off x="2903538" y="1530350"/>
            <a:ext cx="3157538" cy="1868488"/>
          </a:xfrm>
          <a:prstGeom prst="rect">
            <a:avLst/>
          </a:prstGeom>
          <a:solidFill>
            <a:schemeClr val="tx1">
              <a:alpha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65"/>
          <p:cNvSpPr/>
          <p:nvPr/>
        </p:nvSpPr>
        <p:spPr>
          <a:xfrm>
            <a:off x="6130925" y="1551782"/>
            <a:ext cx="3157538" cy="1868488"/>
          </a:xfrm>
          <a:prstGeom prst="rect">
            <a:avLst/>
          </a:prstGeom>
          <a:solidFill>
            <a:schemeClr val="tx1">
              <a:alpha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2903538" y="3459163"/>
            <a:ext cx="3157538" cy="1868488"/>
          </a:xfrm>
          <a:prstGeom prst="rect">
            <a:avLst/>
          </a:prstGeom>
          <a:solidFill>
            <a:schemeClr val="tx1">
              <a:alpha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67"/>
          <p:cNvSpPr/>
          <p:nvPr/>
        </p:nvSpPr>
        <p:spPr>
          <a:xfrm>
            <a:off x="6130925" y="3459163"/>
            <a:ext cx="3157538" cy="1868488"/>
          </a:xfrm>
          <a:prstGeom prst="rect">
            <a:avLst/>
          </a:prstGeom>
          <a:solidFill>
            <a:schemeClr val="tx1">
              <a:alpha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69"/>
          <p:cNvSpPr/>
          <p:nvPr/>
        </p:nvSpPr>
        <p:spPr>
          <a:xfrm>
            <a:off x="6073616" y="4191000"/>
            <a:ext cx="32721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4. DANH SÁCH LIÊN KẾT ĐƠN</a:t>
            </a:r>
          </a:p>
        </p:txBody>
      </p:sp>
      <p:sp>
        <p:nvSpPr>
          <p:cNvPr id="19" name="Freeform 102"/>
          <p:cNvSpPr>
            <a:spLocks noChangeArrowheads="1"/>
          </p:cNvSpPr>
          <p:nvPr/>
        </p:nvSpPr>
        <p:spPr bwMode="auto">
          <a:xfrm>
            <a:off x="7521575" y="3775075"/>
            <a:ext cx="374650" cy="338138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Rectangle 72"/>
          <p:cNvSpPr/>
          <p:nvPr/>
        </p:nvSpPr>
        <p:spPr>
          <a:xfrm>
            <a:off x="3072924" y="4221163"/>
            <a:ext cx="2818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3. ĐỌC GHI FILE TRONG C</a:t>
            </a:r>
          </a:p>
        </p:txBody>
      </p:sp>
      <p:sp>
        <p:nvSpPr>
          <p:cNvPr id="22" name="Freeform 149"/>
          <p:cNvSpPr>
            <a:spLocks noChangeArrowheads="1"/>
          </p:cNvSpPr>
          <p:nvPr/>
        </p:nvSpPr>
        <p:spPr bwMode="auto">
          <a:xfrm>
            <a:off x="4332288" y="3746500"/>
            <a:ext cx="300038" cy="406400"/>
          </a:xfrm>
          <a:custGeom>
            <a:avLst/>
            <a:gdLst>
              <a:gd name="T0" fmla="*/ 106 w 364"/>
              <a:gd name="T1" fmla="*/ 479 h 498"/>
              <a:gd name="T2" fmla="*/ 106 w 364"/>
              <a:gd name="T3" fmla="*/ 479 h 498"/>
              <a:gd name="T4" fmla="*/ 176 w 364"/>
              <a:gd name="T5" fmla="*/ 497 h 498"/>
              <a:gd name="T6" fmla="*/ 248 w 364"/>
              <a:gd name="T7" fmla="*/ 479 h 498"/>
              <a:gd name="T8" fmla="*/ 248 w 364"/>
              <a:gd name="T9" fmla="*/ 426 h 498"/>
              <a:gd name="T10" fmla="*/ 106 w 364"/>
              <a:gd name="T11" fmla="*/ 426 h 498"/>
              <a:gd name="T12" fmla="*/ 106 w 364"/>
              <a:gd name="T13" fmla="*/ 479 h 498"/>
              <a:gd name="T14" fmla="*/ 248 w 364"/>
              <a:gd name="T15" fmla="*/ 400 h 498"/>
              <a:gd name="T16" fmla="*/ 248 w 364"/>
              <a:gd name="T17" fmla="*/ 400 h 498"/>
              <a:gd name="T18" fmla="*/ 354 w 364"/>
              <a:gd name="T19" fmla="*/ 151 h 498"/>
              <a:gd name="T20" fmla="*/ 176 w 364"/>
              <a:gd name="T21" fmla="*/ 0 h 498"/>
              <a:gd name="T22" fmla="*/ 0 w 364"/>
              <a:gd name="T23" fmla="*/ 151 h 498"/>
              <a:gd name="T24" fmla="*/ 106 w 364"/>
              <a:gd name="T25" fmla="*/ 400 h 498"/>
              <a:gd name="T26" fmla="*/ 248 w 364"/>
              <a:gd name="T27" fmla="*/ 400 h 498"/>
              <a:gd name="T28" fmla="*/ 53 w 364"/>
              <a:gd name="T29" fmla="*/ 151 h 498"/>
              <a:gd name="T30" fmla="*/ 53 w 364"/>
              <a:gd name="T31" fmla="*/ 151 h 498"/>
              <a:gd name="T32" fmla="*/ 176 w 364"/>
              <a:gd name="T33" fmla="*/ 53 h 498"/>
              <a:gd name="T34" fmla="*/ 301 w 364"/>
              <a:gd name="T35" fmla="*/ 151 h 498"/>
              <a:gd name="T36" fmla="*/ 257 w 364"/>
              <a:gd name="T37" fmla="*/ 249 h 498"/>
              <a:gd name="T38" fmla="*/ 194 w 364"/>
              <a:gd name="T39" fmla="*/ 355 h 498"/>
              <a:gd name="T40" fmla="*/ 159 w 364"/>
              <a:gd name="T41" fmla="*/ 355 h 498"/>
              <a:gd name="T42" fmla="*/ 97 w 364"/>
              <a:gd name="T43" fmla="*/ 249 h 498"/>
              <a:gd name="T44" fmla="*/ 53 w 364"/>
              <a:gd name="T45" fmla="*/ 15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4" h="498">
                <a:moveTo>
                  <a:pt x="106" y="479"/>
                </a:moveTo>
                <a:lnTo>
                  <a:pt x="106" y="479"/>
                </a:lnTo>
                <a:cubicBezTo>
                  <a:pt x="123" y="488"/>
                  <a:pt x="150" y="497"/>
                  <a:pt x="176" y="497"/>
                </a:cubicBezTo>
                <a:cubicBezTo>
                  <a:pt x="203" y="497"/>
                  <a:pt x="229" y="488"/>
                  <a:pt x="248" y="479"/>
                </a:cubicBezTo>
                <a:cubicBezTo>
                  <a:pt x="248" y="426"/>
                  <a:pt x="248" y="426"/>
                  <a:pt x="248" y="426"/>
                </a:cubicBezTo>
                <a:cubicBezTo>
                  <a:pt x="106" y="426"/>
                  <a:pt x="106" y="426"/>
                  <a:pt x="106" y="426"/>
                </a:cubicBezTo>
                <a:lnTo>
                  <a:pt x="106" y="479"/>
                </a:lnTo>
                <a:close/>
                <a:moveTo>
                  <a:pt x="248" y="400"/>
                </a:moveTo>
                <a:lnTo>
                  <a:pt x="248" y="400"/>
                </a:lnTo>
                <a:cubicBezTo>
                  <a:pt x="248" y="293"/>
                  <a:pt x="363" y="258"/>
                  <a:pt x="354" y="151"/>
                </a:cubicBezTo>
                <a:cubicBezTo>
                  <a:pt x="345" y="80"/>
                  <a:pt x="301" y="0"/>
                  <a:pt x="176" y="0"/>
                </a:cubicBezTo>
                <a:cubicBezTo>
                  <a:pt x="53" y="0"/>
                  <a:pt x="9" y="80"/>
                  <a:pt x="0" y="151"/>
                </a:cubicBezTo>
                <a:cubicBezTo>
                  <a:pt x="0" y="258"/>
                  <a:pt x="106" y="293"/>
                  <a:pt x="106" y="400"/>
                </a:cubicBezTo>
                <a:lnTo>
                  <a:pt x="248" y="400"/>
                </a:lnTo>
                <a:close/>
                <a:moveTo>
                  <a:pt x="53" y="151"/>
                </a:moveTo>
                <a:lnTo>
                  <a:pt x="53" y="151"/>
                </a:lnTo>
                <a:cubicBezTo>
                  <a:pt x="62" y="89"/>
                  <a:pt x="106" y="53"/>
                  <a:pt x="176" y="53"/>
                </a:cubicBezTo>
                <a:cubicBezTo>
                  <a:pt x="248" y="53"/>
                  <a:pt x="292" y="89"/>
                  <a:pt x="301" y="151"/>
                </a:cubicBezTo>
                <a:cubicBezTo>
                  <a:pt x="301" y="187"/>
                  <a:pt x="283" y="213"/>
                  <a:pt x="257" y="249"/>
                </a:cubicBezTo>
                <a:cubicBezTo>
                  <a:pt x="229" y="275"/>
                  <a:pt x="213" y="311"/>
                  <a:pt x="194" y="355"/>
                </a:cubicBezTo>
                <a:cubicBezTo>
                  <a:pt x="159" y="355"/>
                  <a:pt x="159" y="355"/>
                  <a:pt x="159" y="355"/>
                </a:cubicBezTo>
                <a:cubicBezTo>
                  <a:pt x="141" y="311"/>
                  <a:pt x="123" y="275"/>
                  <a:pt x="97" y="249"/>
                </a:cubicBezTo>
                <a:cubicBezTo>
                  <a:pt x="70" y="213"/>
                  <a:pt x="53" y="187"/>
                  <a:pt x="53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77"/>
          <p:cNvSpPr txBox="1"/>
          <p:nvPr/>
        </p:nvSpPr>
        <p:spPr>
          <a:xfrm>
            <a:off x="3148013" y="2543175"/>
            <a:ext cx="2670175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78"/>
          <p:cNvSpPr/>
          <p:nvPr/>
        </p:nvSpPr>
        <p:spPr>
          <a:xfrm>
            <a:off x="2864107" y="2273300"/>
            <a:ext cx="3236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1.CÁC THUẬT TOÁN SẮP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XẾP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Freeform 31"/>
          <p:cNvSpPr>
            <a:spLocks noChangeArrowheads="1"/>
          </p:cNvSpPr>
          <p:nvPr/>
        </p:nvSpPr>
        <p:spPr bwMode="auto">
          <a:xfrm>
            <a:off x="4292600" y="1819275"/>
            <a:ext cx="381000" cy="374650"/>
          </a:xfrm>
          <a:custGeom>
            <a:avLst/>
            <a:gdLst>
              <a:gd name="T0" fmla="*/ 231 w 462"/>
              <a:gd name="T1" fmla="*/ 0 h 453"/>
              <a:gd name="T2" fmla="*/ 231 w 462"/>
              <a:gd name="T3" fmla="*/ 0 h 453"/>
              <a:gd name="T4" fmla="*/ 0 w 462"/>
              <a:gd name="T5" fmla="*/ 222 h 453"/>
              <a:gd name="T6" fmla="*/ 231 w 462"/>
              <a:gd name="T7" fmla="*/ 452 h 453"/>
              <a:gd name="T8" fmla="*/ 461 w 462"/>
              <a:gd name="T9" fmla="*/ 222 h 453"/>
              <a:gd name="T10" fmla="*/ 231 w 462"/>
              <a:gd name="T11" fmla="*/ 0 h 453"/>
              <a:gd name="T12" fmla="*/ 231 w 462"/>
              <a:gd name="T13" fmla="*/ 399 h 453"/>
              <a:gd name="T14" fmla="*/ 231 w 462"/>
              <a:gd name="T15" fmla="*/ 399 h 453"/>
              <a:gd name="T16" fmla="*/ 53 w 462"/>
              <a:gd name="T17" fmla="*/ 222 h 453"/>
              <a:gd name="T18" fmla="*/ 231 w 462"/>
              <a:gd name="T19" fmla="*/ 45 h 453"/>
              <a:gd name="T20" fmla="*/ 408 w 462"/>
              <a:gd name="T21" fmla="*/ 222 h 453"/>
              <a:gd name="T22" fmla="*/ 231 w 462"/>
              <a:gd name="T23" fmla="*/ 39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53">
                <a:moveTo>
                  <a:pt x="231" y="0"/>
                </a:moveTo>
                <a:lnTo>
                  <a:pt x="231" y="0"/>
                </a:lnTo>
                <a:cubicBezTo>
                  <a:pt x="106" y="0"/>
                  <a:pt x="0" y="98"/>
                  <a:pt x="0" y="222"/>
                </a:cubicBezTo>
                <a:cubicBezTo>
                  <a:pt x="0" y="346"/>
                  <a:pt x="106" y="452"/>
                  <a:pt x="231" y="452"/>
                </a:cubicBezTo>
                <a:cubicBezTo>
                  <a:pt x="355" y="452"/>
                  <a:pt x="461" y="346"/>
                  <a:pt x="461" y="222"/>
                </a:cubicBezTo>
                <a:cubicBezTo>
                  <a:pt x="461" y="98"/>
                  <a:pt x="355" y="0"/>
                  <a:pt x="231" y="0"/>
                </a:cubicBezTo>
                <a:close/>
                <a:moveTo>
                  <a:pt x="231" y="399"/>
                </a:moveTo>
                <a:lnTo>
                  <a:pt x="231" y="399"/>
                </a:lnTo>
                <a:cubicBezTo>
                  <a:pt x="133" y="399"/>
                  <a:pt x="53" y="319"/>
                  <a:pt x="53" y="222"/>
                </a:cubicBezTo>
                <a:cubicBezTo>
                  <a:pt x="53" y="124"/>
                  <a:pt x="133" y="45"/>
                  <a:pt x="231" y="45"/>
                </a:cubicBezTo>
                <a:cubicBezTo>
                  <a:pt x="328" y="45"/>
                  <a:pt x="408" y="124"/>
                  <a:pt x="408" y="222"/>
                </a:cubicBezTo>
                <a:cubicBezTo>
                  <a:pt x="408" y="319"/>
                  <a:pt x="328" y="399"/>
                  <a:pt x="231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Freeform 32"/>
          <p:cNvSpPr>
            <a:spLocks noChangeArrowheads="1"/>
          </p:cNvSpPr>
          <p:nvPr/>
        </p:nvSpPr>
        <p:spPr bwMode="auto">
          <a:xfrm>
            <a:off x="4467225" y="1900238"/>
            <a:ext cx="87313" cy="180975"/>
          </a:xfrm>
          <a:custGeom>
            <a:avLst/>
            <a:gdLst>
              <a:gd name="T0" fmla="*/ 36 w 107"/>
              <a:gd name="T1" fmla="*/ 0 h 222"/>
              <a:gd name="T2" fmla="*/ 0 w 107"/>
              <a:gd name="T3" fmla="*/ 0 h 222"/>
              <a:gd name="T4" fmla="*/ 0 w 107"/>
              <a:gd name="T5" fmla="*/ 133 h 222"/>
              <a:gd name="T6" fmla="*/ 89 w 107"/>
              <a:gd name="T7" fmla="*/ 221 h 222"/>
              <a:gd name="T8" fmla="*/ 106 w 107"/>
              <a:gd name="T9" fmla="*/ 195 h 222"/>
              <a:gd name="T10" fmla="*/ 36 w 107"/>
              <a:gd name="T11" fmla="*/ 114 h 222"/>
              <a:gd name="T12" fmla="*/ 36 w 107"/>
              <a:gd name="T13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222">
                <a:moveTo>
                  <a:pt x="36" y="0"/>
                </a:moveTo>
                <a:lnTo>
                  <a:pt x="0" y="0"/>
                </a:lnTo>
                <a:lnTo>
                  <a:pt x="0" y="133"/>
                </a:lnTo>
                <a:lnTo>
                  <a:pt x="89" y="221"/>
                </a:lnTo>
                <a:lnTo>
                  <a:pt x="106" y="195"/>
                </a:lnTo>
                <a:lnTo>
                  <a:pt x="36" y="114"/>
                </a:lnTo>
                <a:lnTo>
                  <a:pt x="36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Rectangle 75"/>
          <p:cNvSpPr/>
          <p:nvPr/>
        </p:nvSpPr>
        <p:spPr>
          <a:xfrm>
            <a:off x="6017101" y="2195513"/>
            <a:ext cx="33851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 CÁC THUẬT TOÁN TÌM KIẾM</a:t>
            </a:r>
          </a:p>
        </p:txBody>
      </p:sp>
      <p:sp>
        <p:nvSpPr>
          <p:cNvPr id="37" name="Freeform 107"/>
          <p:cNvSpPr>
            <a:spLocks noChangeArrowheads="1"/>
          </p:cNvSpPr>
          <p:nvPr/>
        </p:nvSpPr>
        <p:spPr bwMode="auto">
          <a:xfrm>
            <a:off x="7504113" y="1912938"/>
            <a:ext cx="409575" cy="180975"/>
          </a:xfrm>
          <a:custGeom>
            <a:avLst/>
            <a:gdLst>
              <a:gd name="T0" fmla="*/ 399 w 497"/>
              <a:gd name="T1" fmla="*/ 0 h 222"/>
              <a:gd name="T2" fmla="*/ 399 w 497"/>
              <a:gd name="T3" fmla="*/ 0 h 222"/>
              <a:gd name="T4" fmla="*/ 248 w 497"/>
              <a:gd name="T5" fmla="*/ 70 h 222"/>
              <a:gd name="T6" fmla="*/ 97 w 497"/>
              <a:gd name="T7" fmla="*/ 0 h 222"/>
              <a:gd name="T8" fmla="*/ 0 w 497"/>
              <a:gd name="T9" fmla="*/ 106 h 222"/>
              <a:gd name="T10" fmla="*/ 97 w 497"/>
              <a:gd name="T11" fmla="*/ 221 h 222"/>
              <a:gd name="T12" fmla="*/ 97 w 497"/>
              <a:gd name="T13" fmla="*/ 221 h 222"/>
              <a:gd name="T14" fmla="*/ 248 w 497"/>
              <a:gd name="T15" fmla="*/ 141 h 222"/>
              <a:gd name="T16" fmla="*/ 399 w 497"/>
              <a:gd name="T17" fmla="*/ 221 h 222"/>
              <a:gd name="T18" fmla="*/ 496 w 497"/>
              <a:gd name="T19" fmla="*/ 106 h 222"/>
              <a:gd name="T20" fmla="*/ 399 w 497"/>
              <a:gd name="T21" fmla="*/ 0 h 222"/>
              <a:gd name="T22" fmla="*/ 97 w 497"/>
              <a:gd name="T23" fmla="*/ 176 h 222"/>
              <a:gd name="T24" fmla="*/ 97 w 497"/>
              <a:gd name="T25" fmla="*/ 176 h 222"/>
              <a:gd name="T26" fmla="*/ 44 w 497"/>
              <a:gd name="T27" fmla="*/ 106 h 222"/>
              <a:gd name="T28" fmla="*/ 97 w 497"/>
              <a:gd name="T29" fmla="*/ 44 h 222"/>
              <a:gd name="T30" fmla="*/ 222 w 497"/>
              <a:gd name="T31" fmla="*/ 106 h 222"/>
              <a:gd name="T32" fmla="*/ 97 w 497"/>
              <a:gd name="T33" fmla="*/ 176 h 222"/>
              <a:gd name="T34" fmla="*/ 399 w 497"/>
              <a:gd name="T35" fmla="*/ 176 h 222"/>
              <a:gd name="T36" fmla="*/ 399 w 497"/>
              <a:gd name="T37" fmla="*/ 176 h 222"/>
              <a:gd name="T38" fmla="*/ 275 w 497"/>
              <a:gd name="T39" fmla="*/ 106 h 222"/>
              <a:gd name="T40" fmla="*/ 399 w 497"/>
              <a:gd name="T41" fmla="*/ 44 h 222"/>
              <a:gd name="T42" fmla="*/ 452 w 497"/>
              <a:gd name="T43" fmla="*/ 106 h 222"/>
              <a:gd name="T44" fmla="*/ 399 w 497"/>
              <a:gd name="T45" fmla="*/ 176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7" h="222">
                <a:moveTo>
                  <a:pt x="399" y="0"/>
                </a:moveTo>
                <a:lnTo>
                  <a:pt x="399" y="0"/>
                </a:lnTo>
                <a:cubicBezTo>
                  <a:pt x="345" y="0"/>
                  <a:pt x="284" y="26"/>
                  <a:pt x="248" y="70"/>
                </a:cubicBezTo>
                <a:cubicBezTo>
                  <a:pt x="213" y="26"/>
                  <a:pt x="151" y="0"/>
                  <a:pt x="97" y="0"/>
                </a:cubicBezTo>
                <a:cubicBezTo>
                  <a:pt x="53" y="0"/>
                  <a:pt x="0" y="26"/>
                  <a:pt x="0" y="106"/>
                </a:cubicBezTo>
                <a:cubicBezTo>
                  <a:pt x="0" y="185"/>
                  <a:pt x="53" y="221"/>
                  <a:pt x="97" y="221"/>
                </a:cubicBezTo>
                <a:lnTo>
                  <a:pt x="97" y="221"/>
                </a:lnTo>
                <a:cubicBezTo>
                  <a:pt x="151" y="221"/>
                  <a:pt x="213" y="185"/>
                  <a:pt x="248" y="141"/>
                </a:cubicBezTo>
                <a:cubicBezTo>
                  <a:pt x="284" y="185"/>
                  <a:pt x="345" y="221"/>
                  <a:pt x="399" y="221"/>
                </a:cubicBezTo>
                <a:cubicBezTo>
                  <a:pt x="443" y="221"/>
                  <a:pt x="496" y="185"/>
                  <a:pt x="496" y="106"/>
                </a:cubicBezTo>
                <a:cubicBezTo>
                  <a:pt x="496" y="26"/>
                  <a:pt x="443" y="0"/>
                  <a:pt x="399" y="0"/>
                </a:cubicBezTo>
                <a:close/>
                <a:moveTo>
                  <a:pt x="97" y="176"/>
                </a:moveTo>
                <a:lnTo>
                  <a:pt x="97" y="176"/>
                </a:lnTo>
                <a:cubicBezTo>
                  <a:pt x="62" y="176"/>
                  <a:pt x="44" y="150"/>
                  <a:pt x="44" y="106"/>
                </a:cubicBezTo>
                <a:cubicBezTo>
                  <a:pt x="44" y="61"/>
                  <a:pt x="62" y="44"/>
                  <a:pt x="97" y="44"/>
                </a:cubicBezTo>
                <a:cubicBezTo>
                  <a:pt x="142" y="44"/>
                  <a:pt x="195" y="70"/>
                  <a:pt x="222" y="106"/>
                </a:cubicBezTo>
                <a:cubicBezTo>
                  <a:pt x="195" y="150"/>
                  <a:pt x="142" y="176"/>
                  <a:pt x="97" y="176"/>
                </a:cubicBezTo>
                <a:close/>
                <a:moveTo>
                  <a:pt x="399" y="176"/>
                </a:moveTo>
                <a:lnTo>
                  <a:pt x="399" y="176"/>
                </a:lnTo>
                <a:cubicBezTo>
                  <a:pt x="354" y="176"/>
                  <a:pt x="301" y="150"/>
                  <a:pt x="275" y="106"/>
                </a:cubicBezTo>
                <a:cubicBezTo>
                  <a:pt x="301" y="70"/>
                  <a:pt x="354" y="44"/>
                  <a:pt x="399" y="44"/>
                </a:cubicBezTo>
                <a:cubicBezTo>
                  <a:pt x="435" y="44"/>
                  <a:pt x="452" y="61"/>
                  <a:pt x="452" y="106"/>
                </a:cubicBezTo>
                <a:cubicBezTo>
                  <a:pt x="452" y="150"/>
                  <a:pt x="435" y="176"/>
                  <a:pt x="399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0" y="319405"/>
            <a:ext cx="11834495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II. NỘI DUNG LÝ THUYẾT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762953" y="1336358"/>
            <a:ext cx="11428413" cy="4521200"/>
          </a:xfrm>
          <a:custGeom>
            <a:avLst/>
            <a:gdLst>
              <a:gd name="connsiteX0" fmla="*/ 1130129 w 11428192"/>
              <a:gd name="connsiteY0" fmla="*/ 0 h 4520513"/>
              <a:gd name="connsiteX1" fmla="*/ 11428192 w 11428192"/>
              <a:gd name="connsiteY1" fmla="*/ 0 h 4520513"/>
              <a:gd name="connsiteX2" fmla="*/ 11428192 w 11428192"/>
              <a:gd name="connsiteY2" fmla="*/ 4520513 h 4520513"/>
              <a:gd name="connsiteX3" fmla="*/ 0 w 11428192"/>
              <a:gd name="connsiteY3" fmla="*/ 4520513 h 452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8192" h="4520513">
                <a:moveTo>
                  <a:pt x="1130129" y="0"/>
                </a:moveTo>
                <a:lnTo>
                  <a:pt x="11428192" y="0"/>
                </a:lnTo>
                <a:lnTo>
                  <a:pt x="11428192" y="4520513"/>
                </a:lnTo>
                <a:lnTo>
                  <a:pt x="0" y="4520513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Isosceles Triangle 5"/>
          <p:cNvSpPr/>
          <p:nvPr/>
        </p:nvSpPr>
        <p:spPr>
          <a:xfrm flipV="1">
            <a:off x="8886825" y="357187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553575" y="3892550"/>
            <a:ext cx="387350" cy="439738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Isosceles Triangle 8"/>
          <p:cNvSpPr/>
          <p:nvPr/>
        </p:nvSpPr>
        <p:spPr>
          <a:xfrm>
            <a:off x="8886825" y="2016125"/>
            <a:ext cx="1708150" cy="14716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9573578" y="2697480"/>
            <a:ext cx="366713" cy="388938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Isosceles Triangle 11"/>
          <p:cNvSpPr/>
          <p:nvPr/>
        </p:nvSpPr>
        <p:spPr>
          <a:xfrm>
            <a:off x="9831388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Freeform 12"/>
          <p:cNvSpPr>
            <a:spLocks noEditPoints="1"/>
          </p:cNvSpPr>
          <p:nvPr/>
        </p:nvSpPr>
        <p:spPr bwMode="auto">
          <a:xfrm>
            <a:off x="10461625" y="4349750"/>
            <a:ext cx="447675" cy="36353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Isosceles Triangle 14"/>
          <p:cNvSpPr/>
          <p:nvPr/>
        </p:nvSpPr>
        <p:spPr>
          <a:xfrm>
            <a:off x="7943850" y="3613150"/>
            <a:ext cx="1708150" cy="14732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Freeform 15"/>
          <p:cNvSpPr>
            <a:spLocks noEditPoints="1"/>
          </p:cNvSpPr>
          <p:nvPr/>
        </p:nvSpPr>
        <p:spPr bwMode="auto">
          <a:xfrm>
            <a:off x="8659813" y="4395788"/>
            <a:ext cx="276225" cy="43815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Freeform 5"/>
          <p:cNvSpPr/>
          <p:nvPr/>
        </p:nvSpPr>
        <p:spPr bwMode="auto">
          <a:xfrm>
            <a:off x="2140585" y="2171700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17"/>
          <p:cNvSpPr txBox="1"/>
          <p:nvPr/>
        </p:nvSpPr>
        <p:spPr>
          <a:xfrm>
            <a:off x="2761933" y="2231390"/>
            <a:ext cx="633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A. THUẬT SOÁN SẮP XẾP NỔI BỌT</a:t>
            </a:r>
          </a:p>
        </p:txBody>
      </p:sp>
      <p:sp>
        <p:nvSpPr>
          <p:cNvPr id="42" name="TextBox 27"/>
          <p:cNvSpPr txBox="1"/>
          <p:nvPr/>
        </p:nvSpPr>
        <p:spPr>
          <a:xfrm>
            <a:off x="2713129" y="3028567"/>
            <a:ext cx="5072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B. 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THUẬT TOÁN S</a:t>
            </a:r>
            <a:r>
              <a:rPr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Ắ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 X</a:t>
            </a:r>
            <a:r>
              <a:rPr lang="en-US" altLang="zh-CN" sz="2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Ế</a:t>
            </a:r>
            <a:r>
              <a:rPr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 CHỌN TRỰC TIẾP</a:t>
            </a:r>
            <a:endParaRPr kumimoji="0" lang="en-US" altLang="zh-CN" b="1" kern="1200" cap="none" spc="0" normalizeH="0" baseline="0" noProof="0" dirty="0" smtClean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 CÁC THUẬT TOÁN SẮP XẾP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0130" y="6366510"/>
            <a:ext cx="2743200" cy="365125"/>
          </a:xfrm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2762250" y="3687445"/>
            <a:ext cx="4497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C. THUẬT TOÁN SẮP XẾP CHÈN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2762250" y="4332605"/>
            <a:ext cx="4958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0" normalizeH="0" baseline="0" noProof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D. THUẬT TOÁN SẮP XẾP ĐỔI CHỖ TRỰC TIẾP</a:t>
            </a:r>
          </a:p>
        </p:txBody>
      </p:sp>
      <p:sp>
        <p:nvSpPr>
          <p:cNvPr id="7" name="Freeform 5"/>
          <p:cNvSpPr/>
          <p:nvPr/>
        </p:nvSpPr>
        <p:spPr bwMode="auto">
          <a:xfrm>
            <a:off x="2140585" y="2966720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2140585" y="3627755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2033905" y="4272915"/>
            <a:ext cx="557213" cy="457200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atin typeface="+mn-lt"/>
                <a:ea typeface="+mn-ea"/>
                <a:cs typeface="+mn-ea"/>
                <a:sym typeface="+mn-lt"/>
              </a:rPr>
              <a:t>A. THUẬT TOÁN SẮP XẾP NỔI BỌT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0130" y="6366510"/>
            <a:ext cx="2743200" cy="365125"/>
          </a:xfrm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78" y="905934"/>
            <a:ext cx="8897241" cy="4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>
            <a:off x="0" y="277813"/>
            <a:ext cx="1624013" cy="479425"/>
          </a:xfrm>
          <a:custGeom>
            <a:avLst/>
            <a:gdLst>
              <a:gd name="connsiteX0" fmla="*/ 1624044 w 1624044"/>
              <a:gd name="connsiteY0" fmla="*/ 0 h 479238"/>
              <a:gd name="connsiteX1" fmla="*/ 119810 w 1624044"/>
              <a:gd name="connsiteY1" fmla="*/ 0 h 479238"/>
              <a:gd name="connsiteX2" fmla="*/ 0 w 1624044"/>
              <a:gd name="connsiteY2" fmla="*/ 479238 h 479238"/>
              <a:gd name="connsiteX3" fmla="*/ 1624044 w 1624044"/>
              <a:gd name="connsiteY3" fmla="*/ 479238 h 47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044" h="479238">
                <a:moveTo>
                  <a:pt x="1624044" y="0"/>
                </a:moveTo>
                <a:lnTo>
                  <a:pt x="119810" y="0"/>
                </a:lnTo>
                <a:lnTo>
                  <a:pt x="0" y="479238"/>
                </a:lnTo>
                <a:lnTo>
                  <a:pt x="1624044" y="4792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itle 20"/>
          <p:cNvSpPr txBox="1"/>
          <p:nvPr/>
        </p:nvSpPr>
        <p:spPr bwMode="auto">
          <a:xfrm>
            <a:off x="346710" y="318135"/>
            <a:ext cx="11845290" cy="3987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60963" rIns="121926" bIns="60963" anchor="ctr">
            <a:spAutoFit/>
          </a:bodyPr>
          <a:lstStyle>
            <a:defPPr>
              <a:defRPr lang="zh-CN"/>
            </a:defPPr>
            <a:lvl1pPr defTabSz="457200">
              <a:defRPr sz="1600" b="1">
                <a:solidFill>
                  <a:schemeClr val="bg1"/>
                </a:solidFill>
                <a:latin typeface="+mn-ea"/>
              </a:defRPr>
            </a:lvl1pPr>
            <a:lvl2pPr marL="742950" indent="-285750" defTabSz="457200">
              <a:defRPr sz="3600"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. THUẬT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TOÁN SẮP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XẾP CHỌN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TRỰC TIẾP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0130" y="6366510"/>
            <a:ext cx="2743200" cy="365125"/>
          </a:xfrm>
          <a:solidFill>
            <a:schemeClr val="accent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BE18D9-B33E-42B3-8B1B-84CE0A8F3DC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fld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14" y="1074664"/>
            <a:ext cx="8823986" cy="51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366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Microsoft YaHei</vt:lpstr>
      <vt:lpstr>宋体</vt:lpstr>
      <vt:lpstr>Yu Gothic Light</vt:lpstr>
      <vt:lpstr>Arial</vt:lpstr>
      <vt:lpstr>Calibri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Quoc Toan</cp:lastModifiedBy>
  <cp:revision>214</cp:revision>
  <dcterms:created xsi:type="dcterms:W3CDTF">2016-02-03T07:38:00Z</dcterms:created>
  <dcterms:modified xsi:type="dcterms:W3CDTF">2020-06-23T14:23:35Z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