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41" r:id="rId2"/>
    <p:sldId id="291" r:id="rId3"/>
    <p:sldId id="340" r:id="rId4"/>
    <p:sldId id="293" r:id="rId5"/>
    <p:sldId id="294" r:id="rId6"/>
    <p:sldId id="295" r:id="rId7"/>
    <p:sldId id="299" r:id="rId8"/>
    <p:sldId id="328" r:id="rId9"/>
    <p:sldId id="296" r:id="rId10"/>
    <p:sldId id="297" r:id="rId11"/>
    <p:sldId id="298" r:id="rId12"/>
    <p:sldId id="300" r:id="rId13"/>
    <p:sldId id="305" r:id="rId14"/>
    <p:sldId id="304" r:id="rId15"/>
    <p:sldId id="303" r:id="rId16"/>
    <p:sldId id="302" r:id="rId17"/>
    <p:sldId id="306" r:id="rId18"/>
    <p:sldId id="307" r:id="rId19"/>
    <p:sldId id="309" r:id="rId20"/>
    <p:sldId id="308" r:id="rId21"/>
    <p:sldId id="311" r:id="rId22"/>
    <p:sldId id="310" r:id="rId23"/>
    <p:sldId id="312" r:id="rId24"/>
    <p:sldId id="314" r:id="rId25"/>
    <p:sldId id="313" r:id="rId26"/>
    <p:sldId id="315" r:id="rId27"/>
    <p:sldId id="330" r:id="rId28"/>
    <p:sldId id="334" r:id="rId29"/>
    <p:sldId id="331" r:id="rId30"/>
    <p:sldId id="342" r:id="rId31"/>
    <p:sldId id="343" r:id="rId32"/>
    <p:sldId id="332" r:id="rId33"/>
    <p:sldId id="333" r:id="rId34"/>
    <p:sldId id="338" r:id="rId35"/>
    <p:sldId id="339" r:id="rId36"/>
    <p:sldId id="318" r:id="rId37"/>
    <p:sldId id="316" r:id="rId38"/>
    <p:sldId id="317" r:id="rId39"/>
    <p:sldId id="319" r:id="rId40"/>
    <p:sldId id="320" r:id="rId41"/>
    <p:sldId id="323" r:id="rId42"/>
    <p:sldId id="321" r:id="rId43"/>
    <p:sldId id="322" r:id="rId44"/>
    <p:sldId id="324" r:id="rId45"/>
    <p:sldId id="325" r:id="rId46"/>
    <p:sldId id="326" r:id="rId47"/>
    <p:sldId id="344" r:id="rId48"/>
    <p:sldId id="327" r:id="rId49"/>
    <p:sldId id="335" r:id="rId50"/>
    <p:sldId id="336" r:id="rId51"/>
    <p:sldId id="337" r:id="rId52"/>
    <p:sldId id="29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4B5C"/>
    <a:srgbClr val="E86A38"/>
    <a:srgbClr val="20E2D7"/>
    <a:srgbClr val="446F8C"/>
    <a:srgbClr val="2D3B48"/>
    <a:srgbClr val="D1DBE4"/>
    <a:srgbClr val="B6BCC0"/>
    <a:srgbClr val="404E59"/>
    <a:srgbClr val="F7F8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2" autoAdjust="0"/>
    <p:restoredTop sz="78713" autoAdjust="0"/>
  </p:normalViewPr>
  <p:slideViewPr>
    <p:cSldViewPr snapToGrid="0">
      <p:cViewPr varScale="1">
        <p:scale>
          <a:sx n="86" d="100"/>
          <a:sy n="86" d="100"/>
        </p:scale>
        <p:origin x="1350" y="-12"/>
      </p:cViewPr>
      <p:guideLst>
        <p:guide orient="horz" pos="2136"/>
        <p:guide pos="386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84B609-3C2D-4B3C-9CE1-EA406688F8F4}"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116173DA-3EB2-4024-A837-F83328146632}">
      <dgm:prSet phldrT="[Text]" custT="1"/>
      <dgm:spPr/>
      <dgm:t>
        <a:bodyPr/>
        <a:lstStyle/>
        <a:p>
          <a:r>
            <a:rPr lang="en-US" sz="1400" b="1">
              <a:latin typeface="Montserrat Medium" pitchFamily="2" charset="0"/>
            </a:rPr>
            <a:t>Company</a:t>
          </a:r>
          <a:br>
            <a:rPr lang="en-US" sz="1400">
              <a:latin typeface="Montserrat Medium" pitchFamily="2" charset="0"/>
            </a:rPr>
          </a:br>
          <a:r>
            <a:rPr lang="en-US" sz="1200">
              <a:latin typeface="Montserrat Medium" pitchFamily="2" charset="0"/>
            </a:rPr>
            <a:t>(Lãnh đạo, nhân viên)</a:t>
          </a:r>
        </a:p>
      </dgm:t>
    </dgm:pt>
    <dgm:pt modelId="{4F16A08A-2C89-4314-A3AC-D8B8C9BB567E}" type="parTrans" cxnId="{EA90ACCC-1B26-4D21-B9B0-393DFB4C784B}">
      <dgm:prSet/>
      <dgm:spPr/>
      <dgm:t>
        <a:bodyPr/>
        <a:lstStyle/>
        <a:p>
          <a:endParaRPr lang="en-US"/>
        </a:p>
      </dgm:t>
    </dgm:pt>
    <dgm:pt modelId="{D01BE1D3-B8F8-4E8D-A24C-C075608560D3}" type="sibTrans" cxnId="{EA90ACCC-1B26-4D21-B9B0-393DFB4C784B}">
      <dgm:prSet/>
      <dgm:spPr/>
      <dgm:t>
        <a:bodyPr/>
        <a:lstStyle/>
        <a:p>
          <a:endParaRPr lang="en-US"/>
        </a:p>
      </dgm:t>
    </dgm:pt>
    <dgm:pt modelId="{BBCC2301-81D8-41F8-BCB8-34DF02BB861E}" type="asst">
      <dgm:prSet phldrT="[Text]" custT="1"/>
      <dgm:spPr/>
      <dgm:t>
        <a:bodyPr/>
        <a:lstStyle/>
        <a:p>
          <a:r>
            <a:rPr lang="en-US" sz="1200" b="1">
              <a:latin typeface="Montserrat Medium" pitchFamily="2" charset="0"/>
            </a:rPr>
            <a:t>Bán cái gì?</a:t>
          </a:r>
          <a:br>
            <a:rPr lang="en-US" sz="1200">
              <a:latin typeface="Montserrat Medium" pitchFamily="2" charset="0"/>
            </a:rPr>
          </a:br>
          <a:r>
            <a:rPr lang="en-US" sz="1000">
              <a:latin typeface="Montserrat Medium" pitchFamily="2" charset="0"/>
            </a:rPr>
            <a:t>(Sản phẩm)</a:t>
          </a:r>
        </a:p>
      </dgm:t>
    </dgm:pt>
    <dgm:pt modelId="{FCE3B3C6-BFA0-44CB-B6F9-8490FF8114F4}" type="parTrans" cxnId="{B88789C2-B622-4D09-89F2-77AA054B0678}">
      <dgm:prSet/>
      <dgm:spPr/>
      <dgm:t>
        <a:bodyPr/>
        <a:lstStyle/>
        <a:p>
          <a:endParaRPr lang="en-US"/>
        </a:p>
      </dgm:t>
    </dgm:pt>
    <dgm:pt modelId="{01DE88FF-E771-4F1E-B18E-4C0D2C142904}" type="sibTrans" cxnId="{B88789C2-B622-4D09-89F2-77AA054B0678}">
      <dgm:prSet/>
      <dgm:spPr/>
      <dgm:t>
        <a:bodyPr/>
        <a:lstStyle/>
        <a:p>
          <a:endParaRPr lang="en-US"/>
        </a:p>
      </dgm:t>
    </dgm:pt>
    <dgm:pt modelId="{00606C3A-55FD-4E23-922C-D7A5E517C299}">
      <dgm:prSet phldrT="[Text]" custT="1"/>
      <dgm:spPr/>
      <dgm:t>
        <a:bodyPr/>
        <a:lstStyle/>
        <a:p>
          <a:r>
            <a:rPr lang="en-US" sz="1200" b="1">
              <a:latin typeface="Montserrat Medium" pitchFamily="2" charset="0"/>
            </a:rPr>
            <a:t>Bán cho ai?</a:t>
          </a:r>
          <a:br>
            <a:rPr lang="en-US" sz="1200">
              <a:latin typeface="Montserrat Medium" pitchFamily="2" charset="0"/>
            </a:rPr>
          </a:br>
          <a:r>
            <a:rPr lang="en-US" sz="1000">
              <a:latin typeface="Montserrat Medium" pitchFamily="2" charset="0"/>
            </a:rPr>
            <a:t>(Khách hàng)</a:t>
          </a:r>
        </a:p>
      </dgm:t>
    </dgm:pt>
    <dgm:pt modelId="{2482CA43-C570-48BA-A75E-EAC7E95E8400}" type="parTrans" cxnId="{D186B7F1-8348-4E0A-A90E-D5146D8AADA1}">
      <dgm:prSet/>
      <dgm:spPr/>
      <dgm:t>
        <a:bodyPr/>
        <a:lstStyle/>
        <a:p>
          <a:endParaRPr lang="en-US"/>
        </a:p>
      </dgm:t>
    </dgm:pt>
    <dgm:pt modelId="{DE856092-AEE2-4977-A200-452974866C94}" type="sibTrans" cxnId="{D186B7F1-8348-4E0A-A90E-D5146D8AADA1}">
      <dgm:prSet/>
      <dgm:spPr/>
      <dgm:t>
        <a:bodyPr/>
        <a:lstStyle/>
        <a:p>
          <a:endParaRPr lang="en-US"/>
        </a:p>
      </dgm:t>
    </dgm:pt>
    <dgm:pt modelId="{2431443D-A3C0-42DA-A5F4-DA47E13B1520}">
      <dgm:prSet phldrT="[Text]" custT="1"/>
      <dgm:spPr/>
      <dgm:t>
        <a:bodyPr/>
        <a:lstStyle/>
        <a:p>
          <a:r>
            <a:rPr lang="en-US" sz="1200" b="1">
              <a:latin typeface="Montserrat Medium" pitchFamily="2" charset="0"/>
            </a:rPr>
            <a:t>Bán như thế nào?</a:t>
          </a:r>
          <a:br>
            <a:rPr lang="en-US" sz="1200">
              <a:latin typeface="Montserrat Medium" pitchFamily="2" charset="0"/>
            </a:rPr>
          </a:br>
          <a:r>
            <a:rPr lang="en-US" sz="1000">
              <a:latin typeface="Montserrat Medium" pitchFamily="2" charset="0"/>
            </a:rPr>
            <a:t>(Thị trường, kênh phân phối, cửa hàng..)</a:t>
          </a:r>
        </a:p>
      </dgm:t>
    </dgm:pt>
    <dgm:pt modelId="{C0FB3A87-1EF3-4AC5-8D63-EFAF2669BC7E}" type="parTrans" cxnId="{BD3EA225-48FF-4469-8B7B-0C745C875980}">
      <dgm:prSet/>
      <dgm:spPr/>
      <dgm:t>
        <a:bodyPr/>
        <a:lstStyle/>
        <a:p>
          <a:endParaRPr lang="en-US"/>
        </a:p>
      </dgm:t>
    </dgm:pt>
    <dgm:pt modelId="{83CF83EA-4409-4BF2-9A93-24390122B15B}" type="sibTrans" cxnId="{BD3EA225-48FF-4469-8B7B-0C745C875980}">
      <dgm:prSet/>
      <dgm:spPr/>
      <dgm:t>
        <a:bodyPr/>
        <a:lstStyle/>
        <a:p>
          <a:endParaRPr lang="en-US"/>
        </a:p>
      </dgm:t>
    </dgm:pt>
    <dgm:pt modelId="{305967BF-C75F-4E51-8758-999291DC204D}">
      <dgm:prSet phldrT="[Text]" custT="1"/>
      <dgm:spPr/>
      <dgm:t>
        <a:bodyPr/>
        <a:lstStyle/>
        <a:p>
          <a:r>
            <a:rPr lang="en-US" sz="1200" b="1">
              <a:latin typeface="Montserrat Medium" pitchFamily="2" charset="0"/>
            </a:rPr>
            <a:t>Doanh thu, lợi nhuận</a:t>
          </a:r>
          <a:br>
            <a:rPr lang="en-US" sz="1200">
              <a:latin typeface="Montserrat Medium" pitchFamily="2" charset="0"/>
            </a:rPr>
          </a:br>
          <a:r>
            <a:rPr lang="en-US" sz="1000">
              <a:latin typeface="Montserrat Medium" pitchFamily="2" charset="0"/>
            </a:rPr>
            <a:t>Revenue, Profit, KPI..</a:t>
          </a:r>
        </a:p>
      </dgm:t>
    </dgm:pt>
    <dgm:pt modelId="{0D267095-B675-4754-83CD-C9B5A247C32F}" type="sibTrans" cxnId="{6A8C0280-9502-4062-B0E1-C691A3E96ED8}">
      <dgm:prSet/>
      <dgm:spPr/>
      <dgm:t>
        <a:bodyPr/>
        <a:lstStyle/>
        <a:p>
          <a:endParaRPr lang="en-US"/>
        </a:p>
      </dgm:t>
    </dgm:pt>
    <dgm:pt modelId="{81297394-77C9-41F5-8E4E-A522EFF88D46}" type="parTrans" cxnId="{6A8C0280-9502-4062-B0E1-C691A3E96ED8}">
      <dgm:prSet/>
      <dgm:spPr/>
      <dgm:t>
        <a:bodyPr/>
        <a:lstStyle/>
        <a:p>
          <a:endParaRPr lang="en-US"/>
        </a:p>
      </dgm:t>
    </dgm:pt>
    <dgm:pt modelId="{A45A34FF-AB94-4B71-967F-F4FD8BCCB6DF}" type="pres">
      <dgm:prSet presAssocID="{6184B609-3C2D-4B3C-9CE1-EA406688F8F4}" presName="hierChild1" presStyleCnt="0">
        <dgm:presLayoutVars>
          <dgm:chPref val="1"/>
          <dgm:dir/>
          <dgm:animOne val="branch"/>
          <dgm:animLvl val="lvl"/>
          <dgm:resizeHandles/>
        </dgm:presLayoutVars>
      </dgm:prSet>
      <dgm:spPr/>
    </dgm:pt>
    <dgm:pt modelId="{36AC0B24-BA6C-42D9-BC09-B9D0457387CD}" type="pres">
      <dgm:prSet presAssocID="{116173DA-3EB2-4024-A837-F83328146632}" presName="hierRoot1" presStyleCnt="0"/>
      <dgm:spPr/>
    </dgm:pt>
    <dgm:pt modelId="{AD3388DA-DD69-46AA-8A01-2D053AECEFCE}" type="pres">
      <dgm:prSet presAssocID="{116173DA-3EB2-4024-A837-F83328146632}" presName="composite" presStyleCnt="0"/>
      <dgm:spPr/>
    </dgm:pt>
    <dgm:pt modelId="{429C3053-C73A-41EE-B7D4-6EBDC8401392}" type="pres">
      <dgm:prSet presAssocID="{116173DA-3EB2-4024-A837-F83328146632}" presName="background" presStyleLbl="node0" presStyleIdx="0" presStyleCnt="1"/>
      <dgm:spPr>
        <a:solidFill>
          <a:srgbClr val="00B0F0"/>
        </a:solidFill>
      </dgm:spPr>
    </dgm:pt>
    <dgm:pt modelId="{9E8DD9F3-6779-471F-AFF3-3BCE2022032A}" type="pres">
      <dgm:prSet presAssocID="{116173DA-3EB2-4024-A837-F83328146632}" presName="text" presStyleLbl="fgAcc0" presStyleIdx="0" presStyleCnt="1" custLinFactNeighborY="0">
        <dgm:presLayoutVars>
          <dgm:chPref val="3"/>
        </dgm:presLayoutVars>
      </dgm:prSet>
      <dgm:spPr/>
    </dgm:pt>
    <dgm:pt modelId="{6B94FC37-17C3-46A4-AAEC-150536A083EA}" type="pres">
      <dgm:prSet presAssocID="{116173DA-3EB2-4024-A837-F83328146632}" presName="hierChild2" presStyleCnt="0"/>
      <dgm:spPr/>
    </dgm:pt>
    <dgm:pt modelId="{4C04696C-C6BD-4A7C-AA3C-65D0F0D72272}" type="pres">
      <dgm:prSet presAssocID="{FCE3B3C6-BFA0-44CB-B6F9-8490FF8114F4}" presName="Name10" presStyleLbl="parChTrans1D2" presStyleIdx="0" presStyleCnt="4"/>
      <dgm:spPr/>
    </dgm:pt>
    <dgm:pt modelId="{A118666C-9082-4B15-916A-27ACFBF71F82}" type="pres">
      <dgm:prSet presAssocID="{BBCC2301-81D8-41F8-BCB8-34DF02BB861E}" presName="hierRoot2" presStyleCnt="0"/>
      <dgm:spPr/>
    </dgm:pt>
    <dgm:pt modelId="{21BA9CE3-2693-4729-B407-31FD1083F226}" type="pres">
      <dgm:prSet presAssocID="{BBCC2301-81D8-41F8-BCB8-34DF02BB861E}" presName="composite2" presStyleCnt="0"/>
      <dgm:spPr/>
    </dgm:pt>
    <dgm:pt modelId="{58346D52-308C-47BC-BC57-CA6A5BF0C5A7}" type="pres">
      <dgm:prSet presAssocID="{BBCC2301-81D8-41F8-BCB8-34DF02BB861E}" presName="background2" presStyleLbl="asst1" presStyleIdx="0" presStyleCnt="1"/>
      <dgm:spPr>
        <a:solidFill>
          <a:srgbClr val="00B0F0"/>
        </a:solidFill>
      </dgm:spPr>
    </dgm:pt>
    <dgm:pt modelId="{B06CFA2C-5ADA-4712-B08D-DDB6374E0420}" type="pres">
      <dgm:prSet presAssocID="{BBCC2301-81D8-41F8-BCB8-34DF02BB861E}" presName="text2" presStyleLbl="fgAcc2" presStyleIdx="0" presStyleCnt="4">
        <dgm:presLayoutVars>
          <dgm:chPref val="3"/>
        </dgm:presLayoutVars>
      </dgm:prSet>
      <dgm:spPr/>
    </dgm:pt>
    <dgm:pt modelId="{B5E4CBB2-19D4-4B81-87FF-038D48219959}" type="pres">
      <dgm:prSet presAssocID="{BBCC2301-81D8-41F8-BCB8-34DF02BB861E}" presName="hierChild3" presStyleCnt="0"/>
      <dgm:spPr/>
    </dgm:pt>
    <dgm:pt modelId="{37226D17-00DA-4A87-8989-007FE26D0567}" type="pres">
      <dgm:prSet presAssocID="{2482CA43-C570-48BA-A75E-EAC7E95E8400}" presName="Name10" presStyleLbl="parChTrans1D2" presStyleIdx="1" presStyleCnt="4"/>
      <dgm:spPr/>
    </dgm:pt>
    <dgm:pt modelId="{5A13D5D6-9081-44E5-B410-CE4D23E3C04F}" type="pres">
      <dgm:prSet presAssocID="{00606C3A-55FD-4E23-922C-D7A5E517C299}" presName="hierRoot2" presStyleCnt="0"/>
      <dgm:spPr/>
    </dgm:pt>
    <dgm:pt modelId="{E798503E-A601-4649-B156-428F2CBD77B6}" type="pres">
      <dgm:prSet presAssocID="{00606C3A-55FD-4E23-922C-D7A5E517C299}" presName="composite2" presStyleCnt="0"/>
      <dgm:spPr/>
    </dgm:pt>
    <dgm:pt modelId="{276B03BC-D89A-4C3F-8F96-93F853573CF9}" type="pres">
      <dgm:prSet presAssocID="{00606C3A-55FD-4E23-922C-D7A5E517C299}" presName="background2" presStyleLbl="node2" presStyleIdx="0" presStyleCnt="3"/>
      <dgm:spPr>
        <a:solidFill>
          <a:srgbClr val="00B0F0"/>
        </a:solidFill>
      </dgm:spPr>
    </dgm:pt>
    <dgm:pt modelId="{13E84EF1-F456-40F3-9716-1E10098B15AA}" type="pres">
      <dgm:prSet presAssocID="{00606C3A-55FD-4E23-922C-D7A5E517C299}" presName="text2" presStyleLbl="fgAcc2" presStyleIdx="1" presStyleCnt="4">
        <dgm:presLayoutVars>
          <dgm:chPref val="3"/>
        </dgm:presLayoutVars>
      </dgm:prSet>
      <dgm:spPr/>
    </dgm:pt>
    <dgm:pt modelId="{1D25245B-54DE-4FF4-81CE-FC925DF37165}" type="pres">
      <dgm:prSet presAssocID="{00606C3A-55FD-4E23-922C-D7A5E517C299}" presName="hierChild3" presStyleCnt="0"/>
      <dgm:spPr/>
    </dgm:pt>
    <dgm:pt modelId="{44088D28-0BC9-4C72-80A7-F3D5A10670F4}" type="pres">
      <dgm:prSet presAssocID="{C0FB3A87-1EF3-4AC5-8D63-EFAF2669BC7E}" presName="Name10" presStyleLbl="parChTrans1D2" presStyleIdx="2" presStyleCnt="4"/>
      <dgm:spPr/>
    </dgm:pt>
    <dgm:pt modelId="{0C3DC2DC-6D79-46B4-9BF3-642FBA453F4F}" type="pres">
      <dgm:prSet presAssocID="{2431443D-A3C0-42DA-A5F4-DA47E13B1520}" presName="hierRoot2" presStyleCnt="0"/>
      <dgm:spPr/>
    </dgm:pt>
    <dgm:pt modelId="{7101549D-68A9-4A2E-999A-CE2D79FA534C}" type="pres">
      <dgm:prSet presAssocID="{2431443D-A3C0-42DA-A5F4-DA47E13B1520}" presName="composite2" presStyleCnt="0"/>
      <dgm:spPr/>
    </dgm:pt>
    <dgm:pt modelId="{E03CFFC5-E402-4720-88E8-02967C932173}" type="pres">
      <dgm:prSet presAssocID="{2431443D-A3C0-42DA-A5F4-DA47E13B1520}" presName="background2" presStyleLbl="node2" presStyleIdx="1" presStyleCnt="3"/>
      <dgm:spPr>
        <a:solidFill>
          <a:srgbClr val="00B0F0"/>
        </a:solidFill>
      </dgm:spPr>
    </dgm:pt>
    <dgm:pt modelId="{54A541F3-34F4-4E98-AD32-0D4474DE0CDD}" type="pres">
      <dgm:prSet presAssocID="{2431443D-A3C0-42DA-A5F4-DA47E13B1520}" presName="text2" presStyleLbl="fgAcc2" presStyleIdx="2" presStyleCnt="4">
        <dgm:presLayoutVars>
          <dgm:chPref val="3"/>
        </dgm:presLayoutVars>
      </dgm:prSet>
      <dgm:spPr/>
    </dgm:pt>
    <dgm:pt modelId="{F6BC3A0F-44C3-409B-9719-B00575650C5F}" type="pres">
      <dgm:prSet presAssocID="{2431443D-A3C0-42DA-A5F4-DA47E13B1520}" presName="hierChild3" presStyleCnt="0"/>
      <dgm:spPr/>
    </dgm:pt>
    <dgm:pt modelId="{EF764E23-FEEF-48BF-B388-93AD0C019A44}" type="pres">
      <dgm:prSet presAssocID="{81297394-77C9-41F5-8E4E-A522EFF88D46}" presName="Name10" presStyleLbl="parChTrans1D2" presStyleIdx="3" presStyleCnt="4"/>
      <dgm:spPr/>
    </dgm:pt>
    <dgm:pt modelId="{D7477E35-B5C5-43BC-9068-F0A6D86A0895}" type="pres">
      <dgm:prSet presAssocID="{305967BF-C75F-4E51-8758-999291DC204D}" presName="hierRoot2" presStyleCnt="0"/>
      <dgm:spPr/>
    </dgm:pt>
    <dgm:pt modelId="{0CA88042-5282-4CC8-863C-BE25B0FA8EF8}" type="pres">
      <dgm:prSet presAssocID="{305967BF-C75F-4E51-8758-999291DC204D}" presName="composite2" presStyleCnt="0"/>
      <dgm:spPr/>
    </dgm:pt>
    <dgm:pt modelId="{F94A1688-23C9-4D72-9B30-4BBAE119986B}" type="pres">
      <dgm:prSet presAssocID="{305967BF-C75F-4E51-8758-999291DC204D}" presName="background2" presStyleLbl="node2" presStyleIdx="2" presStyleCnt="3"/>
      <dgm:spPr>
        <a:solidFill>
          <a:srgbClr val="00B0F0"/>
        </a:solidFill>
      </dgm:spPr>
    </dgm:pt>
    <dgm:pt modelId="{5EFDECDF-7ED8-4BAD-B26D-142FC6698EED}" type="pres">
      <dgm:prSet presAssocID="{305967BF-C75F-4E51-8758-999291DC204D}" presName="text2" presStyleLbl="fgAcc2" presStyleIdx="3" presStyleCnt="4">
        <dgm:presLayoutVars>
          <dgm:chPref val="3"/>
        </dgm:presLayoutVars>
      </dgm:prSet>
      <dgm:spPr/>
    </dgm:pt>
    <dgm:pt modelId="{3E767CB8-A770-4E28-9603-B880C44752C2}" type="pres">
      <dgm:prSet presAssocID="{305967BF-C75F-4E51-8758-999291DC204D}" presName="hierChild3" presStyleCnt="0"/>
      <dgm:spPr/>
    </dgm:pt>
  </dgm:ptLst>
  <dgm:cxnLst>
    <dgm:cxn modelId="{327B3405-5324-41E1-8B59-F26DE9B98177}" type="presOf" srcId="{C0FB3A87-1EF3-4AC5-8D63-EFAF2669BC7E}" destId="{44088D28-0BC9-4C72-80A7-F3D5A10670F4}" srcOrd="0" destOrd="0" presId="urn:microsoft.com/office/officeart/2005/8/layout/hierarchy1"/>
    <dgm:cxn modelId="{4E4B2C10-886D-4152-A195-52F062892E13}" type="presOf" srcId="{2482CA43-C570-48BA-A75E-EAC7E95E8400}" destId="{37226D17-00DA-4A87-8989-007FE26D0567}" srcOrd="0" destOrd="0" presId="urn:microsoft.com/office/officeart/2005/8/layout/hierarchy1"/>
    <dgm:cxn modelId="{BD3EA225-48FF-4469-8B7B-0C745C875980}" srcId="{116173DA-3EB2-4024-A837-F83328146632}" destId="{2431443D-A3C0-42DA-A5F4-DA47E13B1520}" srcOrd="2" destOrd="0" parTransId="{C0FB3A87-1EF3-4AC5-8D63-EFAF2669BC7E}" sibTransId="{83CF83EA-4409-4BF2-9A93-24390122B15B}"/>
    <dgm:cxn modelId="{C87E1127-C641-46B8-BAC2-C5C52F067F0B}" type="presOf" srcId="{BBCC2301-81D8-41F8-BCB8-34DF02BB861E}" destId="{B06CFA2C-5ADA-4712-B08D-DDB6374E0420}" srcOrd="0" destOrd="0" presId="urn:microsoft.com/office/officeart/2005/8/layout/hierarchy1"/>
    <dgm:cxn modelId="{094BEE62-7F17-48FC-8263-07C7C8C2B329}" type="presOf" srcId="{116173DA-3EB2-4024-A837-F83328146632}" destId="{9E8DD9F3-6779-471F-AFF3-3BCE2022032A}" srcOrd="0" destOrd="0" presId="urn:microsoft.com/office/officeart/2005/8/layout/hierarchy1"/>
    <dgm:cxn modelId="{B9B7DC6C-050B-4CC8-AA2B-34C22AE052F4}" type="presOf" srcId="{81297394-77C9-41F5-8E4E-A522EFF88D46}" destId="{EF764E23-FEEF-48BF-B388-93AD0C019A44}" srcOrd="0" destOrd="0" presId="urn:microsoft.com/office/officeart/2005/8/layout/hierarchy1"/>
    <dgm:cxn modelId="{6A8C0280-9502-4062-B0E1-C691A3E96ED8}" srcId="{116173DA-3EB2-4024-A837-F83328146632}" destId="{305967BF-C75F-4E51-8758-999291DC204D}" srcOrd="3" destOrd="0" parTransId="{81297394-77C9-41F5-8E4E-A522EFF88D46}" sibTransId="{0D267095-B675-4754-83CD-C9B5A247C32F}"/>
    <dgm:cxn modelId="{BA325381-EF0B-4637-B3E6-07BC925A4EAE}" type="presOf" srcId="{305967BF-C75F-4E51-8758-999291DC204D}" destId="{5EFDECDF-7ED8-4BAD-B26D-142FC6698EED}" srcOrd="0" destOrd="0" presId="urn:microsoft.com/office/officeart/2005/8/layout/hierarchy1"/>
    <dgm:cxn modelId="{BDEA4B94-478C-42BB-9775-212734C76C48}" type="presOf" srcId="{00606C3A-55FD-4E23-922C-D7A5E517C299}" destId="{13E84EF1-F456-40F3-9716-1E10098B15AA}" srcOrd="0" destOrd="0" presId="urn:microsoft.com/office/officeart/2005/8/layout/hierarchy1"/>
    <dgm:cxn modelId="{92A9BFB5-0AE0-4CD6-BB9B-3C160B5A7A0A}" type="presOf" srcId="{6184B609-3C2D-4B3C-9CE1-EA406688F8F4}" destId="{A45A34FF-AB94-4B71-967F-F4FD8BCCB6DF}" srcOrd="0" destOrd="0" presId="urn:microsoft.com/office/officeart/2005/8/layout/hierarchy1"/>
    <dgm:cxn modelId="{B88789C2-B622-4D09-89F2-77AA054B0678}" srcId="{116173DA-3EB2-4024-A837-F83328146632}" destId="{BBCC2301-81D8-41F8-BCB8-34DF02BB861E}" srcOrd="0" destOrd="0" parTransId="{FCE3B3C6-BFA0-44CB-B6F9-8490FF8114F4}" sibTransId="{01DE88FF-E771-4F1E-B18E-4C0D2C142904}"/>
    <dgm:cxn modelId="{EA90ACCC-1B26-4D21-B9B0-393DFB4C784B}" srcId="{6184B609-3C2D-4B3C-9CE1-EA406688F8F4}" destId="{116173DA-3EB2-4024-A837-F83328146632}" srcOrd="0" destOrd="0" parTransId="{4F16A08A-2C89-4314-A3AC-D8B8C9BB567E}" sibTransId="{D01BE1D3-B8F8-4E8D-A24C-C075608560D3}"/>
    <dgm:cxn modelId="{1567B8DF-76A5-4DB2-B47C-6E1DFC233D9B}" type="presOf" srcId="{FCE3B3C6-BFA0-44CB-B6F9-8490FF8114F4}" destId="{4C04696C-C6BD-4A7C-AA3C-65D0F0D72272}" srcOrd="0" destOrd="0" presId="urn:microsoft.com/office/officeart/2005/8/layout/hierarchy1"/>
    <dgm:cxn modelId="{44780FE9-6A8A-459B-80BA-04FD21D1022F}" type="presOf" srcId="{2431443D-A3C0-42DA-A5F4-DA47E13B1520}" destId="{54A541F3-34F4-4E98-AD32-0D4474DE0CDD}" srcOrd="0" destOrd="0" presId="urn:microsoft.com/office/officeart/2005/8/layout/hierarchy1"/>
    <dgm:cxn modelId="{D186B7F1-8348-4E0A-A90E-D5146D8AADA1}" srcId="{116173DA-3EB2-4024-A837-F83328146632}" destId="{00606C3A-55FD-4E23-922C-D7A5E517C299}" srcOrd="1" destOrd="0" parTransId="{2482CA43-C570-48BA-A75E-EAC7E95E8400}" sibTransId="{DE856092-AEE2-4977-A200-452974866C94}"/>
    <dgm:cxn modelId="{EB5C23EB-0A55-479C-8CD5-D778AB4D4580}" type="presParOf" srcId="{A45A34FF-AB94-4B71-967F-F4FD8BCCB6DF}" destId="{36AC0B24-BA6C-42D9-BC09-B9D0457387CD}" srcOrd="0" destOrd="0" presId="urn:microsoft.com/office/officeart/2005/8/layout/hierarchy1"/>
    <dgm:cxn modelId="{2830704F-1A63-43CB-93F3-34F677C3EA73}" type="presParOf" srcId="{36AC0B24-BA6C-42D9-BC09-B9D0457387CD}" destId="{AD3388DA-DD69-46AA-8A01-2D053AECEFCE}" srcOrd="0" destOrd="0" presId="urn:microsoft.com/office/officeart/2005/8/layout/hierarchy1"/>
    <dgm:cxn modelId="{9CED368D-250A-433D-9565-6218BD535793}" type="presParOf" srcId="{AD3388DA-DD69-46AA-8A01-2D053AECEFCE}" destId="{429C3053-C73A-41EE-B7D4-6EBDC8401392}" srcOrd="0" destOrd="0" presId="urn:microsoft.com/office/officeart/2005/8/layout/hierarchy1"/>
    <dgm:cxn modelId="{F470C2D7-A55C-4525-991E-EF55F9054910}" type="presParOf" srcId="{AD3388DA-DD69-46AA-8A01-2D053AECEFCE}" destId="{9E8DD9F3-6779-471F-AFF3-3BCE2022032A}" srcOrd="1" destOrd="0" presId="urn:microsoft.com/office/officeart/2005/8/layout/hierarchy1"/>
    <dgm:cxn modelId="{8F68C25B-A4F5-434D-A8C7-42041355FF26}" type="presParOf" srcId="{36AC0B24-BA6C-42D9-BC09-B9D0457387CD}" destId="{6B94FC37-17C3-46A4-AAEC-150536A083EA}" srcOrd="1" destOrd="0" presId="urn:microsoft.com/office/officeart/2005/8/layout/hierarchy1"/>
    <dgm:cxn modelId="{87B7EB69-29B8-46CB-8A70-588CF7A1CA37}" type="presParOf" srcId="{6B94FC37-17C3-46A4-AAEC-150536A083EA}" destId="{4C04696C-C6BD-4A7C-AA3C-65D0F0D72272}" srcOrd="0" destOrd="0" presId="urn:microsoft.com/office/officeart/2005/8/layout/hierarchy1"/>
    <dgm:cxn modelId="{84AB76F7-5816-4441-8967-58C09EFB4BD6}" type="presParOf" srcId="{6B94FC37-17C3-46A4-AAEC-150536A083EA}" destId="{A118666C-9082-4B15-916A-27ACFBF71F82}" srcOrd="1" destOrd="0" presId="urn:microsoft.com/office/officeart/2005/8/layout/hierarchy1"/>
    <dgm:cxn modelId="{D4604148-AC39-42B6-A9C8-BAF72279F4F5}" type="presParOf" srcId="{A118666C-9082-4B15-916A-27ACFBF71F82}" destId="{21BA9CE3-2693-4729-B407-31FD1083F226}" srcOrd="0" destOrd="0" presId="urn:microsoft.com/office/officeart/2005/8/layout/hierarchy1"/>
    <dgm:cxn modelId="{F8EB8078-BEC1-46E2-8560-0B519B7A0488}" type="presParOf" srcId="{21BA9CE3-2693-4729-B407-31FD1083F226}" destId="{58346D52-308C-47BC-BC57-CA6A5BF0C5A7}" srcOrd="0" destOrd="0" presId="urn:microsoft.com/office/officeart/2005/8/layout/hierarchy1"/>
    <dgm:cxn modelId="{6BE94428-9593-44CD-9742-AE7DF242459D}" type="presParOf" srcId="{21BA9CE3-2693-4729-B407-31FD1083F226}" destId="{B06CFA2C-5ADA-4712-B08D-DDB6374E0420}" srcOrd="1" destOrd="0" presId="urn:microsoft.com/office/officeart/2005/8/layout/hierarchy1"/>
    <dgm:cxn modelId="{A89583F8-049D-4167-B9A2-3F6F4A163AEB}" type="presParOf" srcId="{A118666C-9082-4B15-916A-27ACFBF71F82}" destId="{B5E4CBB2-19D4-4B81-87FF-038D48219959}" srcOrd="1" destOrd="0" presId="urn:microsoft.com/office/officeart/2005/8/layout/hierarchy1"/>
    <dgm:cxn modelId="{27768BEF-8E68-4663-8FC8-F6DA86021C79}" type="presParOf" srcId="{6B94FC37-17C3-46A4-AAEC-150536A083EA}" destId="{37226D17-00DA-4A87-8989-007FE26D0567}" srcOrd="2" destOrd="0" presId="urn:microsoft.com/office/officeart/2005/8/layout/hierarchy1"/>
    <dgm:cxn modelId="{AD2FB155-4F6C-47F0-AA48-F9257F1C6731}" type="presParOf" srcId="{6B94FC37-17C3-46A4-AAEC-150536A083EA}" destId="{5A13D5D6-9081-44E5-B410-CE4D23E3C04F}" srcOrd="3" destOrd="0" presId="urn:microsoft.com/office/officeart/2005/8/layout/hierarchy1"/>
    <dgm:cxn modelId="{F1035BD5-B481-4A4E-81AD-7A4BD81BCF59}" type="presParOf" srcId="{5A13D5D6-9081-44E5-B410-CE4D23E3C04F}" destId="{E798503E-A601-4649-B156-428F2CBD77B6}" srcOrd="0" destOrd="0" presId="urn:microsoft.com/office/officeart/2005/8/layout/hierarchy1"/>
    <dgm:cxn modelId="{CDC6A8AB-F292-4B91-B7A6-32CF64AA4815}" type="presParOf" srcId="{E798503E-A601-4649-B156-428F2CBD77B6}" destId="{276B03BC-D89A-4C3F-8F96-93F853573CF9}" srcOrd="0" destOrd="0" presId="urn:microsoft.com/office/officeart/2005/8/layout/hierarchy1"/>
    <dgm:cxn modelId="{B3F9F5B6-2000-4FD2-83D2-D2C9613E6802}" type="presParOf" srcId="{E798503E-A601-4649-B156-428F2CBD77B6}" destId="{13E84EF1-F456-40F3-9716-1E10098B15AA}" srcOrd="1" destOrd="0" presId="urn:microsoft.com/office/officeart/2005/8/layout/hierarchy1"/>
    <dgm:cxn modelId="{EE1C0619-CBF5-4D9E-9DBA-1DCF3B0CB4C4}" type="presParOf" srcId="{5A13D5D6-9081-44E5-B410-CE4D23E3C04F}" destId="{1D25245B-54DE-4FF4-81CE-FC925DF37165}" srcOrd="1" destOrd="0" presId="urn:microsoft.com/office/officeart/2005/8/layout/hierarchy1"/>
    <dgm:cxn modelId="{098B537D-E0A5-4AB5-8698-AB96C8CADAD9}" type="presParOf" srcId="{6B94FC37-17C3-46A4-AAEC-150536A083EA}" destId="{44088D28-0BC9-4C72-80A7-F3D5A10670F4}" srcOrd="4" destOrd="0" presId="urn:microsoft.com/office/officeart/2005/8/layout/hierarchy1"/>
    <dgm:cxn modelId="{812C2BAA-A94B-4342-8485-EB6B04CA7FAB}" type="presParOf" srcId="{6B94FC37-17C3-46A4-AAEC-150536A083EA}" destId="{0C3DC2DC-6D79-46B4-9BF3-642FBA453F4F}" srcOrd="5" destOrd="0" presId="urn:microsoft.com/office/officeart/2005/8/layout/hierarchy1"/>
    <dgm:cxn modelId="{400FE5ED-26AF-4AA7-9699-78F0F4220E13}" type="presParOf" srcId="{0C3DC2DC-6D79-46B4-9BF3-642FBA453F4F}" destId="{7101549D-68A9-4A2E-999A-CE2D79FA534C}" srcOrd="0" destOrd="0" presId="urn:microsoft.com/office/officeart/2005/8/layout/hierarchy1"/>
    <dgm:cxn modelId="{C9A96AE7-15B4-40AA-92BC-7E3E61AF75A1}" type="presParOf" srcId="{7101549D-68A9-4A2E-999A-CE2D79FA534C}" destId="{E03CFFC5-E402-4720-88E8-02967C932173}" srcOrd="0" destOrd="0" presId="urn:microsoft.com/office/officeart/2005/8/layout/hierarchy1"/>
    <dgm:cxn modelId="{BC3EE88B-A86A-4F57-B0BE-A9D4EA0AD2F7}" type="presParOf" srcId="{7101549D-68A9-4A2E-999A-CE2D79FA534C}" destId="{54A541F3-34F4-4E98-AD32-0D4474DE0CDD}" srcOrd="1" destOrd="0" presId="urn:microsoft.com/office/officeart/2005/8/layout/hierarchy1"/>
    <dgm:cxn modelId="{1CA3918D-436E-4FB4-A1CB-DABE6355BD65}" type="presParOf" srcId="{0C3DC2DC-6D79-46B4-9BF3-642FBA453F4F}" destId="{F6BC3A0F-44C3-409B-9719-B00575650C5F}" srcOrd="1" destOrd="0" presId="urn:microsoft.com/office/officeart/2005/8/layout/hierarchy1"/>
    <dgm:cxn modelId="{2AC89D0B-D8FF-4AF2-9DFA-95A0C9C243F7}" type="presParOf" srcId="{6B94FC37-17C3-46A4-AAEC-150536A083EA}" destId="{EF764E23-FEEF-48BF-B388-93AD0C019A44}" srcOrd="6" destOrd="0" presId="urn:microsoft.com/office/officeart/2005/8/layout/hierarchy1"/>
    <dgm:cxn modelId="{6170C49F-F29E-4F41-A507-FA04F2FD1AF0}" type="presParOf" srcId="{6B94FC37-17C3-46A4-AAEC-150536A083EA}" destId="{D7477E35-B5C5-43BC-9068-F0A6D86A0895}" srcOrd="7" destOrd="0" presId="urn:microsoft.com/office/officeart/2005/8/layout/hierarchy1"/>
    <dgm:cxn modelId="{1801603F-239F-4D3E-AEFC-84F4A3C4ED40}" type="presParOf" srcId="{D7477E35-B5C5-43BC-9068-F0A6D86A0895}" destId="{0CA88042-5282-4CC8-863C-BE25B0FA8EF8}" srcOrd="0" destOrd="0" presId="urn:microsoft.com/office/officeart/2005/8/layout/hierarchy1"/>
    <dgm:cxn modelId="{C94565D4-03B4-4A5A-B408-09385C16EF3E}" type="presParOf" srcId="{0CA88042-5282-4CC8-863C-BE25B0FA8EF8}" destId="{F94A1688-23C9-4D72-9B30-4BBAE119986B}" srcOrd="0" destOrd="0" presId="urn:microsoft.com/office/officeart/2005/8/layout/hierarchy1"/>
    <dgm:cxn modelId="{AF1A5A18-0D18-491B-B1C5-A28816294353}" type="presParOf" srcId="{0CA88042-5282-4CC8-863C-BE25B0FA8EF8}" destId="{5EFDECDF-7ED8-4BAD-B26D-142FC6698EED}" srcOrd="1" destOrd="0" presId="urn:microsoft.com/office/officeart/2005/8/layout/hierarchy1"/>
    <dgm:cxn modelId="{18F1F8E3-558D-4C25-8BB8-7CD01D38E008}" type="presParOf" srcId="{D7477E35-B5C5-43BC-9068-F0A6D86A0895}" destId="{3E767CB8-A770-4E28-9603-B880C44752C2}"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endParaRPr lang="en-US" sz="1400">
            <a:solidFill>
              <a:schemeClr val="tx1"/>
            </a:solidFill>
          </a:endParaRPr>
        </a:p>
      </dgm:t>
    </dgm:pt>
    <dgm:pt modelId="{9DE2109D-801F-4DD9-BD6D-5E279C673F24}" type="parTrans" cxnId="{B61DB008-D2BB-41B8-A124-D959F2ADE140}">
      <dgm:prSet/>
      <dgm:spPr/>
      <dgm:t>
        <a:bodyPr/>
        <a:lstStyle/>
        <a:p>
          <a:endParaRPr lang="en-US"/>
        </a:p>
      </dgm:t>
    </dgm:pt>
    <dgm:pt modelId="{FE16CA58-0DAB-44A5-A16D-5D50AFC79351}" type="sibTrans" cxnId="{B61DB008-D2BB-41B8-A124-D959F2ADE140}">
      <dgm:prSet/>
      <dgm:spPr/>
      <dgm:t>
        <a:bodyPr/>
        <a:lstStyle/>
        <a:p>
          <a:endParaRPr lang="en-US"/>
        </a:p>
      </dgm:t>
    </dgm:pt>
    <dgm:pt modelId="{E242D2FF-7EA8-4A83-A584-A83CCF1D9CC6}">
      <dgm:prSet phldrT="[Text]" custT="1"/>
      <dgm:spPr/>
      <dgm:t>
        <a:bodyPr/>
        <a:lstStyle/>
        <a:p>
          <a:endParaRPr lang="en-US" sz="1400"/>
        </a:p>
      </dgm:t>
    </dgm:pt>
    <dgm:pt modelId="{9807ECFF-B8AB-497F-83F6-54D43D22C922}" type="sibTrans" cxnId="{AFAF7868-8F17-4CB3-B539-FAE37438AF6B}">
      <dgm:prSet/>
      <dgm:spPr/>
      <dgm:t>
        <a:bodyPr/>
        <a:lstStyle/>
        <a:p>
          <a:endParaRPr lang="en-US"/>
        </a:p>
      </dgm:t>
    </dgm:pt>
    <dgm:pt modelId="{EF4317B1-A1FB-4F5A-ACF7-E2466BC973C8}" type="parTrans" cxnId="{AFAF7868-8F17-4CB3-B539-FAE37438AF6B}">
      <dgm:prSet/>
      <dgm:spPr/>
      <dgm:t>
        <a:bodyPr/>
        <a:lstStyle/>
        <a:p>
          <a:endParaRPr lang="en-US"/>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1347"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pPr algn="ctr"/>
          <a:endParaRPr lang="en-US" sz="1400"/>
        </a:p>
      </dgm:t>
    </dgm:pt>
    <dgm:pt modelId="{9DE2109D-801F-4DD9-BD6D-5E279C673F24}" type="parTrans" cxnId="{B61DB008-D2BB-41B8-A124-D959F2ADE140}">
      <dgm:prSet/>
      <dgm:spPr/>
      <dgm:t>
        <a:bodyPr/>
        <a:lstStyle/>
        <a:p>
          <a:endParaRPr lang="en-US"/>
        </a:p>
      </dgm:t>
    </dgm:pt>
    <dgm:pt modelId="{FE16CA58-0DAB-44A5-A16D-5D50AFC79351}" type="sibTrans" cxnId="{B61DB008-D2BB-41B8-A124-D959F2ADE140}">
      <dgm:prSet/>
      <dgm:spPr/>
      <dgm:t>
        <a:bodyPr/>
        <a:lstStyle/>
        <a:p>
          <a:endParaRPr lang="en-US"/>
        </a:p>
      </dgm:t>
    </dgm:pt>
    <dgm:pt modelId="{E242D2FF-7EA8-4A83-A584-A83CCF1D9CC6}">
      <dgm:prSet phldrT="[Text]" custT="1"/>
      <dgm:spPr/>
      <dgm:t>
        <a:bodyPr/>
        <a:lstStyle/>
        <a:p>
          <a:endParaRPr lang="en-US" sz="1400"/>
        </a:p>
      </dgm:t>
    </dgm:pt>
    <dgm:pt modelId="{EF4317B1-A1FB-4F5A-ACF7-E2466BC973C8}" type="parTrans" cxnId="{AFAF7868-8F17-4CB3-B539-FAE37438AF6B}">
      <dgm:prSet/>
      <dgm:spPr/>
      <dgm:t>
        <a:bodyPr/>
        <a:lstStyle/>
        <a:p>
          <a:endParaRPr lang="en-US"/>
        </a:p>
      </dgm:t>
    </dgm:pt>
    <dgm:pt modelId="{9807ECFF-B8AB-497F-83F6-54D43D22C922}" type="sibTrans" cxnId="{AFAF7868-8F17-4CB3-B539-FAE37438AF6B}">
      <dgm:prSet/>
      <dgm:spPr/>
      <dgm:t>
        <a:bodyPr/>
        <a:lstStyle/>
        <a:p>
          <a:endParaRPr lang="en-US"/>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0449"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endParaRPr lang="en-US" sz="1400">
            <a:solidFill>
              <a:schemeClr val="tx1"/>
            </a:solidFill>
          </a:endParaRPr>
        </a:p>
      </dgm:t>
    </dgm:pt>
    <dgm:pt modelId="{9DE2109D-801F-4DD9-BD6D-5E279C673F24}" type="parTrans" cxnId="{B61DB008-D2BB-41B8-A124-D959F2ADE140}">
      <dgm:prSet/>
      <dgm:spPr/>
      <dgm:t>
        <a:bodyPr/>
        <a:lstStyle/>
        <a:p>
          <a:endParaRPr lang="en-US"/>
        </a:p>
      </dgm:t>
    </dgm:pt>
    <dgm:pt modelId="{FE16CA58-0DAB-44A5-A16D-5D50AFC79351}" type="sibTrans" cxnId="{B61DB008-D2BB-41B8-A124-D959F2ADE140}">
      <dgm:prSet/>
      <dgm:spPr/>
      <dgm:t>
        <a:bodyPr/>
        <a:lstStyle/>
        <a:p>
          <a:endParaRPr lang="en-US"/>
        </a:p>
      </dgm:t>
    </dgm:pt>
    <dgm:pt modelId="{E242D2FF-7EA8-4A83-A584-A83CCF1D9CC6}">
      <dgm:prSet phldrT="[Text]" custT="1"/>
      <dgm:spPr/>
      <dgm:t>
        <a:bodyPr/>
        <a:lstStyle/>
        <a:p>
          <a:endParaRPr lang="en-US" sz="1400"/>
        </a:p>
      </dgm:t>
    </dgm:pt>
    <dgm:pt modelId="{9807ECFF-B8AB-497F-83F6-54D43D22C922}" type="sibTrans" cxnId="{AFAF7868-8F17-4CB3-B539-FAE37438AF6B}">
      <dgm:prSet/>
      <dgm:spPr/>
      <dgm:t>
        <a:bodyPr/>
        <a:lstStyle/>
        <a:p>
          <a:endParaRPr lang="en-US"/>
        </a:p>
      </dgm:t>
    </dgm:pt>
    <dgm:pt modelId="{EF4317B1-A1FB-4F5A-ACF7-E2466BC973C8}" type="parTrans" cxnId="{AFAF7868-8F17-4CB3-B539-FAE37438AF6B}">
      <dgm:prSet/>
      <dgm:spPr/>
      <dgm:t>
        <a:bodyPr/>
        <a:lstStyle/>
        <a:p>
          <a:endParaRPr lang="en-US"/>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1347"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pPr algn="ctr"/>
          <a:endParaRPr lang="en-US" sz="1400"/>
        </a:p>
      </dgm:t>
    </dgm:pt>
    <dgm:pt modelId="{9DE2109D-801F-4DD9-BD6D-5E279C673F24}" type="parTrans" cxnId="{B61DB008-D2BB-41B8-A124-D959F2ADE140}">
      <dgm:prSet/>
      <dgm:spPr/>
      <dgm:t>
        <a:bodyPr/>
        <a:lstStyle/>
        <a:p>
          <a:endParaRPr lang="en-US"/>
        </a:p>
      </dgm:t>
    </dgm:pt>
    <dgm:pt modelId="{FE16CA58-0DAB-44A5-A16D-5D50AFC79351}" type="sibTrans" cxnId="{B61DB008-D2BB-41B8-A124-D959F2ADE140}">
      <dgm:prSet/>
      <dgm:spPr/>
      <dgm:t>
        <a:bodyPr/>
        <a:lstStyle/>
        <a:p>
          <a:endParaRPr lang="en-US"/>
        </a:p>
      </dgm:t>
    </dgm:pt>
    <dgm:pt modelId="{E242D2FF-7EA8-4A83-A584-A83CCF1D9CC6}">
      <dgm:prSet phldrT="[Text]" custT="1"/>
      <dgm:spPr/>
      <dgm:t>
        <a:bodyPr/>
        <a:lstStyle/>
        <a:p>
          <a:endParaRPr lang="en-US" sz="1400"/>
        </a:p>
      </dgm:t>
    </dgm:pt>
    <dgm:pt modelId="{EF4317B1-A1FB-4F5A-ACF7-E2466BC973C8}" type="parTrans" cxnId="{AFAF7868-8F17-4CB3-B539-FAE37438AF6B}">
      <dgm:prSet/>
      <dgm:spPr/>
      <dgm:t>
        <a:bodyPr/>
        <a:lstStyle/>
        <a:p>
          <a:endParaRPr lang="en-US"/>
        </a:p>
      </dgm:t>
    </dgm:pt>
    <dgm:pt modelId="{9807ECFF-B8AB-497F-83F6-54D43D22C922}" type="sibTrans" cxnId="{AFAF7868-8F17-4CB3-B539-FAE37438AF6B}">
      <dgm:prSet/>
      <dgm:spPr/>
      <dgm:t>
        <a:bodyPr/>
        <a:lstStyle/>
        <a:p>
          <a:endParaRPr lang="en-US"/>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0449"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endParaRPr lang="en-US" sz="1400">
            <a:solidFill>
              <a:schemeClr val="tx1"/>
            </a:solidFill>
          </a:endParaRPr>
        </a:p>
      </dgm:t>
    </dgm:pt>
    <dgm:pt modelId="{9DE2109D-801F-4DD9-BD6D-5E279C673F24}" type="parTrans" cxnId="{B61DB008-D2BB-41B8-A124-D959F2ADE140}">
      <dgm:prSet/>
      <dgm:spPr/>
      <dgm:t>
        <a:bodyPr/>
        <a:lstStyle/>
        <a:p>
          <a:endParaRPr lang="en-US"/>
        </a:p>
      </dgm:t>
    </dgm:pt>
    <dgm:pt modelId="{FE16CA58-0DAB-44A5-A16D-5D50AFC79351}" type="sibTrans" cxnId="{B61DB008-D2BB-41B8-A124-D959F2ADE140}">
      <dgm:prSet/>
      <dgm:spPr/>
      <dgm:t>
        <a:bodyPr/>
        <a:lstStyle/>
        <a:p>
          <a:endParaRPr lang="en-US"/>
        </a:p>
      </dgm:t>
    </dgm:pt>
    <dgm:pt modelId="{E242D2FF-7EA8-4A83-A584-A83CCF1D9CC6}">
      <dgm:prSet phldrT="[Text]" custT="1"/>
      <dgm:spPr/>
      <dgm:t>
        <a:bodyPr/>
        <a:lstStyle/>
        <a:p>
          <a:endParaRPr lang="en-US" sz="1400"/>
        </a:p>
      </dgm:t>
    </dgm:pt>
    <dgm:pt modelId="{9807ECFF-B8AB-497F-83F6-54D43D22C922}" type="sibTrans" cxnId="{AFAF7868-8F17-4CB3-B539-FAE37438AF6B}">
      <dgm:prSet/>
      <dgm:spPr/>
      <dgm:t>
        <a:bodyPr/>
        <a:lstStyle/>
        <a:p>
          <a:endParaRPr lang="en-US"/>
        </a:p>
      </dgm:t>
    </dgm:pt>
    <dgm:pt modelId="{EF4317B1-A1FB-4F5A-ACF7-E2466BC973C8}" type="parTrans" cxnId="{AFAF7868-8F17-4CB3-B539-FAE37438AF6B}">
      <dgm:prSet/>
      <dgm:spPr/>
      <dgm:t>
        <a:bodyPr/>
        <a:lstStyle/>
        <a:p>
          <a:endParaRPr lang="en-US"/>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1347"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pPr algn="ctr"/>
          <a:endParaRPr lang="en-US" sz="1400"/>
        </a:p>
      </dgm:t>
    </dgm:pt>
    <dgm:pt modelId="{9DE2109D-801F-4DD9-BD6D-5E279C673F24}" type="parTrans" cxnId="{B61DB008-D2BB-41B8-A124-D959F2ADE140}">
      <dgm:prSet/>
      <dgm:spPr/>
      <dgm:t>
        <a:bodyPr/>
        <a:lstStyle/>
        <a:p>
          <a:endParaRPr lang="en-US"/>
        </a:p>
      </dgm:t>
    </dgm:pt>
    <dgm:pt modelId="{FE16CA58-0DAB-44A5-A16D-5D50AFC79351}" type="sibTrans" cxnId="{B61DB008-D2BB-41B8-A124-D959F2ADE140}">
      <dgm:prSet/>
      <dgm:spPr/>
      <dgm:t>
        <a:bodyPr/>
        <a:lstStyle/>
        <a:p>
          <a:endParaRPr lang="en-US"/>
        </a:p>
      </dgm:t>
    </dgm:pt>
    <dgm:pt modelId="{E242D2FF-7EA8-4A83-A584-A83CCF1D9CC6}">
      <dgm:prSet phldrT="[Text]" custT="1"/>
      <dgm:spPr/>
      <dgm:t>
        <a:bodyPr/>
        <a:lstStyle/>
        <a:p>
          <a:endParaRPr lang="en-US" sz="1400"/>
        </a:p>
      </dgm:t>
    </dgm:pt>
    <dgm:pt modelId="{EF4317B1-A1FB-4F5A-ACF7-E2466BC973C8}" type="parTrans" cxnId="{AFAF7868-8F17-4CB3-B539-FAE37438AF6B}">
      <dgm:prSet/>
      <dgm:spPr/>
      <dgm:t>
        <a:bodyPr/>
        <a:lstStyle/>
        <a:p>
          <a:endParaRPr lang="en-US"/>
        </a:p>
      </dgm:t>
    </dgm:pt>
    <dgm:pt modelId="{9807ECFF-B8AB-497F-83F6-54D43D22C922}" type="sibTrans" cxnId="{AFAF7868-8F17-4CB3-B539-FAE37438AF6B}">
      <dgm:prSet/>
      <dgm:spPr/>
      <dgm:t>
        <a:bodyPr/>
        <a:lstStyle/>
        <a:p>
          <a:endParaRPr lang="en-US"/>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0449"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endParaRPr lang="en-US" sz="1400">
            <a:solidFill>
              <a:schemeClr val="tx1"/>
            </a:solidFill>
          </a:endParaRPr>
        </a:p>
      </dgm:t>
    </dgm:pt>
    <dgm:pt modelId="{9DE2109D-801F-4DD9-BD6D-5E279C673F24}" type="parTrans" cxnId="{B61DB008-D2BB-41B8-A124-D959F2ADE140}">
      <dgm:prSet/>
      <dgm:spPr/>
      <dgm:t>
        <a:bodyPr/>
        <a:lstStyle/>
        <a:p>
          <a:endParaRPr lang="en-US"/>
        </a:p>
      </dgm:t>
    </dgm:pt>
    <dgm:pt modelId="{FE16CA58-0DAB-44A5-A16D-5D50AFC79351}" type="sibTrans" cxnId="{B61DB008-D2BB-41B8-A124-D959F2ADE140}">
      <dgm:prSet/>
      <dgm:spPr/>
      <dgm:t>
        <a:bodyPr/>
        <a:lstStyle/>
        <a:p>
          <a:endParaRPr lang="en-US"/>
        </a:p>
      </dgm:t>
    </dgm:pt>
    <dgm:pt modelId="{E242D2FF-7EA8-4A83-A584-A83CCF1D9CC6}">
      <dgm:prSet phldrT="[Text]" custT="1"/>
      <dgm:spPr/>
      <dgm:t>
        <a:bodyPr/>
        <a:lstStyle/>
        <a:p>
          <a:endParaRPr lang="en-US" sz="1400"/>
        </a:p>
      </dgm:t>
    </dgm:pt>
    <dgm:pt modelId="{9807ECFF-B8AB-497F-83F6-54D43D22C922}" type="sibTrans" cxnId="{AFAF7868-8F17-4CB3-B539-FAE37438AF6B}">
      <dgm:prSet/>
      <dgm:spPr/>
      <dgm:t>
        <a:bodyPr/>
        <a:lstStyle/>
        <a:p>
          <a:endParaRPr lang="en-US"/>
        </a:p>
      </dgm:t>
    </dgm:pt>
    <dgm:pt modelId="{EF4317B1-A1FB-4F5A-ACF7-E2466BC973C8}" type="parTrans" cxnId="{AFAF7868-8F17-4CB3-B539-FAE37438AF6B}">
      <dgm:prSet/>
      <dgm:spPr/>
      <dgm:t>
        <a:bodyPr/>
        <a:lstStyle/>
        <a:p>
          <a:endParaRPr lang="en-US"/>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1347"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pPr algn="ctr"/>
          <a:endParaRPr lang="en-US" sz="1400"/>
        </a:p>
      </dgm:t>
    </dgm:pt>
    <dgm:pt modelId="{9DE2109D-801F-4DD9-BD6D-5E279C673F24}" type="parTrans" cxnId="{B61DB008-D2BB-41B8-A124-D959F2ADE140}">
      <dgm:prSet/>
      <dgm:spPr/>
      <dgm:t>
        <a:bodyPr/>
        <a:lstStyle/>
        <a:p>
          <a:endParaRPr lang="en-US"/>
        </a:p>
      </dgm:t>
    </dgm:pt>
    <dgm:pt modelId="{FE16CA58-0DAB-44A5-A16D-5D50AFC79351}" type="sibTrans" cxnId="{B61DB008-D2BB-41B8-A124-D959F2ADE140}">
      <dgm:prSet/>
      <dgm:spPr/>
      <dgm:t>
        <a:bodyPr/>
        <a:lstStyle/>
        <a:p>
          <a:endParaRPr lang="en-US"/>
        </a:p>
      </dgm:t>
    </dgm:pt>
    <dgm:pt modelId="{E242D2FF-7EA8-4A83-A584-A83CCF1D9CC6}">
      <dgm:prSet phldrT="[Text]" custT="1"/>
      <dgm:spPr/>
      <dgm:t>
        <a:bodyPr/>
        <a:lstStyle/>
        <a:p>
          <a:endParaRPr lang="en-US" sz="1400"/>
        </a:p>
      </dgm:t>
    </dgm:pt>
    <dgm:pt modelId="{EF4317B1-A1FB-4F5A-ACF7-E2466BC973C8}" type="parTrans" cxnId="{AFAF7868-8F17-4CB3-B539-FAE37438AF6B}">
      <dgm:prSet/>
      <dgm:spPr/>
      <dgm:t>
        <a:bodyPr/>
        <a:lstStyle/>
        <a:p>
          <a:endParaRPr lang="en-US"/>
        </a:p>
      </dgm:t>
    </dgm:pt>
    <dgm:pt modelId="{9807ECFF-B8AB-497F-83F6-54D43D22C922}" type="sibTrans" cxnId="{AFAF7868-8F17-4CB3-B539-FAE37438AF6B}">
      <dgm:prSet/>
      <dgm:spPr/>
      <dgm:t>
        <a:bodyPr/>
        <a:lstStyle/>
        <a:p>
          <a:endParaRPr lang="en-US"/>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0449"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endParaRPr lang="en-US" sz="1400">
            <a:solidFill>
              <a:schemeClr val="tx1"/>
            </a:solidFill>
          </a:endParaRPr>
        </a:p>
      </dgm:t>
    </dgm:pt>
    <dgm:pt modelId="{9DE2109D-801F-4DD9-BD6D-5E279C673F24}" type="parTrans" cxnId="{B61DB008-D2BB-41B8-A124-D959F2ADE140}">
      <dgm:prSet/>
      <dgm:spPr/>
      <dgm:t>
        <a:bodyPr/>
        <a:lstStyle/>
        <a:p>
          <a:endParaRPr lang="en-US"/>
        </a:p>
      </dgm:t>
    </dgm:pt>
    <dgm:pt modelId="{FE16CA58-0DAB-44A5-A16D-5D50AFC79351}" type="sibTrans" cxnId="{B61DB008-D2BB-41B8-A124-D959F2ADE140}">
      <dgm:prSet/>
      <dgm:spPr/>
      <dgm:t>
        <a:bodyPr/>
        <a:lstStyle/>
        <a:p>
          <a:endParaRPr lang="en-US"/>
        </a:p>
      </dgm:t>
    </dgm:pt>
    <dgm:pt modelId="{E242D2FF-7EA8-4A83-A584-A83CCF1D9CC6}">
      <dgm:prSet phldrT="[Text]" custT="1"/>
      <dgm:spPr/>
      <dgm:t>
        <a:bodyPr/>
        <a:lstStyle/>
        <a:p>
          <a:endParaRPr lang="en-US" sz="1400"/>
        </a:p>
      </dgm:t>
    </dgm:pt>
    <dgm:pt modelId="{9807ECFF-B8AB-497F-83F6-54D43D22C922}" type="sibTrans" cxnId="{AFAF7868-8F17-4CB3-B539-FAE37438AF6B}">
      <dgm:prSet/>
      <dgm:spPr/>
      <dgm:t>
        <a:bodyPr/>
        <a:lstStyle/>
        <a:p>
          <a:endParaRPr lang="en-US"/>
        </a:p>
      </dgm:t>
    </dgm:pt>
    <dgm:pt modelId="{EF4317B1-A1FB-4F5A-ACF7-E2466BC973C8}" type="parTrans" cxnId="{AFAF7868-8F17-4CB3-B539-FAE37438AF6B}">
      <dgm:prSet/>
      <dgm:spPr/>
      <dgm:t>
        <a:bodyPr/>
        <a:lstStyle/>
        <a:p>
          <a:endParaRPr lang="en-US"/>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1347"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pPr algn="ctr"/>
          <a:endParaRPr lang="en-US" sz="1400"/>
        </a:p>
      </dgm:t>
    </dgm:pt>
    <dgm:pt modelId="{9DE2109D-801F-4DD9-BD6D-5E279C673F24}" type="parTrans" cxnId="{B61DB008-D2BB-41B8-A124-D959F2ADE140}">
      <dgm:prSet/>
      <dgm:spPr/>
      <dgm:t>
        <a:bodyPr/>
        <a:lstStyle/>
        <a:p>
          <a:endParaRPr lang="en-US"/>
        </a:p>
      </dgm:t>
    </dgm:pt>
    <dgm:pt modelId="{FE16CA58-0DAB-44A5-A16D-5D50AFC79351}" type="sibTrans" cxnId="{B61DB008-D2BB-41B8-A124-D959F2ADE140}">
      <dgm:prSet/>
      <dgm:spPr/>
      <dgm:t>
        <a:bodyPr/>
        <a:lstStyle/>
        <a:p>
          <a:endParaRPr lang="en-US"/>
        </a:p>
      </dgm:t>
    </dgm:pt>
    <dgm:pt modelId="{E242D2FF-7EA8-4A83-A584-A83CCF1D9CC6}">
      <dgm:prSet phldrT="[Text]" custT="1"/>
      <dgm:spPr/>
      <dgm:t>
        <a:bodyPr/>
        <a:lstStyle/>
        <a:p>
          <a:endParaRPr lang="en-US" sz="1400"/>
        </a:p>
      </dgm:t>
    </dgm:pt>
    <dgm:pt modelId="{EF4317B1-A1FB-4F5A-ACF7-E2466BC973C8}" type="parTrans" cxnId="{AFAF7868-8F17-4CB3-B539-FAE37438AF6B}">
      <dgm:prSet/>
      <dgm:spPr/>
      <dgm:t>
        <a:bodyPr/>
        <a:lstStyle/>
        <a:p>
          <a:endParaRPr lang="en-US"/>
        </a:p>
      </dgm:t>
    </dgm:pt>
    <dgm:pt modelId="{9807ECFF-B8AB-497F-83F6-54D43D22C922}" type="sibTrans" cxnId="{AFAF7868-8F17-4CB3-B539-FAE37438AF6B}">
      <dgm:prSet/>
      <dgm:spPr/>
      <dgm:t>
        <a:bodyPr/>
        <a:lstStyle/>
        <a:p>
          <a:endParaRPr lang="en-US"/>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0449"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endParaRPr lang="en-US" sz="1400">
            <a:solidFill>
              <a:schemeClr val="tx1"/>
            </a:solidFill>
            <a:latin typeface="Montserrat" pitchFamily="2" charset="0"/>
          </a:endParaRPr>
        </a:p>
      </dgm:t>
    </dgm:pt>
    <dgm:pt modelId="{9DE2109D-801F-4DD9-BD6D-5E279C673F24}" type="parTrans" cxnId="{B61DB008-D2BB-41B8-A124-D959F2ADE140}">
      <dgm:prSet/>
      <dgm:spPr/>
      <dgm:t>
        <a:bodyPr/>
        <a:lstStyle/>
        <a:p>
          <a:endParaRPr lang="en-US" sz="1400">
            <a:latin typeface="Montserrat" pitchFamily="2" charset="0"/>
          </a:endParaRPr>
        </a:p>
      </dgm:t>
    </dgm:pt>
    <dgm:pt modelId="{FE16CA58-0DAB-44A5-A16D-5D50AFC79351}" type="sibTrans" cxnId="{B61DB008-D2BB-41B8-A124-D959F2ADE140}">
      <dgm:prSet/>
      <dgm:spPr/>
      <dgm:t>
        <a:bodyPr/>
        <a:lstStyle/>
        <a:p>
          <a:endParaRPr lang="en-US" sz="1400">
            <a:latin typeface="Montserrat" pitchFamily="2" charset="0"/>
          </a:endParaRPr>
        </a:p>
      </dgm:t>
    </dgm:pt>
    <dgm:pt modelId="{E242D2FF-7EA8-4A83-A584-A83CCF1D9CC6}">
      <dgm:prSet phldrT="[Text]" custT="1"/>
      <dgm:spPr/>
      <dgm:t>
        <a:bodyPr/>
        <a:lstStyle/>
        <a:p>
          <a:endParaRPr lang="en-US" sz="1400">
            <a:latin typeface="Montserrat" pitchFamily="2" charset="0"/>
          </a:endParaRPr>
        </a:p>
      </dgm:t>
    </dgm:pt>
    <dgm:pt modelId="{9807ECFF-B8AB-497F-83F6-54D43D22C922}" type="sibTrans" cxnId="{AFAF7868-8F17-4CB3-B539-FAE37438AF6B}">
      <dgm:prSet/>
      <dgm:spPr/>
      <dgm:t>
        <a:bodyPr/>
        <a:lstStyle/>
        <a:p>
          <a:endParaRPr lang="en-US" sz="1400">
            <a:latin typeface="Montserrat" pitchFamily="2" charset="0"/>
          </a:endParaRPr>
        </a:p>
      </dgm:t>
    </dgm:pt>
    <dgm:pt modelId="{EF4317B1-A1FB-4F5A-ACF7-E2466BC973C8}" type="parTrans" cxnId="{AFAF7868-8F17-4CB3-B539-FAE37438AF6B}">
      <dgm:prSet/>
      <dgm:spPr/>
      <dgm:t>
        <a:bodyPr/>
        <a:lstStyle/>
        <a:p>
          <a:endParaRPr lang="en-US" sz="1400">
            <a:latin typeface="Montserrat" pitchFamily="2" charset="0"/>
          </a:endParaRPr>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1347"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pPr algn="ctr"/>
          <a:endParaRPr lang="en-US" sz="1400"/>
        </a:p>
      </dgm:t>
    </dgm:pt>
    <dgm:pt modelId="{9DE2109D-801F-4DD9-BD6D-5E279C673F24}" type="parTrans" cxnId="{B61DB008-D2BB-41B8-A124-D959F2ADE140}">
      <dgm:prSet/>
      <dgm:spPr/>
      <dgm:t>
        <a:bodyPr/>
        <a:lstStyle/>
        <a:p>
          <a:endParaRPr lang="en-US"/>
        </a:p>
      </dgm:t>
    </dgm:pt>
    <dgm:pt modelId="{FE16CA58-0DAB-44A5-A16D-5D50AFC79351}" type="sibTrans" cxnId="{B61DB008-D2BB-41B8-A124-D959F2ADE140}">
      <dgm:prSet/>
      <dgm:spPr/>
      <dgm:t>
        <a:bodyPr/>
        <a:lstStyle/>
        <a:p>
          <a:endParaRPr lang="en-US"/>
        </a:p>
      </dgm:t>
    </dgm:pt>
    <dgm:pt modelId="{E242D2FF-7EA8-4A83-A584-A83CCF1D9CC6}">
      <dgm:prSet phldrT="[Text]" custT="1"/>
      <dgm:spPr/>
      <dgm:t>
        <a:bodyPr/>
        <a:lstStyle/>
        <a:p>
          <a:endParaRPr lang="en-US" sz="1400"/>
        </a:p>
      </dgm:t>
    </dgm:pt>
    <dgm:pt modelId="{EF4317B1-A1FB-4F5A-ACF7-E2466BC973C8}" type="parTrans" cxnId="{AFAF7868-8F17-4CB3-B539-FAE37438AF6B}">
      <dgm:prSet/>
      <dgm:spPr/>
      <dgm:t>
        <a:bodyPr/>
        <a:lstStyle/>
        <a:p>
          <a:endParaRPr lang="en-US"/>
        </a:p>
      </dgm:t>
    </dgm:pt>
    <dgm:pt modelId="{9807ECFF-B8AB-497F-83F6-54D43D22C922}" type="sibTrans" cxnId="{AFAF7868-8F17-4CB3-B539-FAE37438AF6B}">
      <dgm:prSet/>
      <dgm:spPr/>
      <dgm:t>
        <a:bodyPr/>
        <a:lstStyle/>
        <a:p>
          <a:endParaRPr lang="en-US"/>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0449"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endParaRPr lang="en-US" sz="1400">
            <a:solidFill>
              <a:schemeClr val="tx1"/>
            </a:solidFill>
          </a:endParaRPr>
        </a:p>
      </dgm:t>
    </dgm:pt>
    <dgm:pt modelId="{9DE2109D-801F-4DD9-BD6D-5E279C673F24}" type="parTrans" cxnId="{B61DB008-D2BB-41B8-A124-D959F2ADE140}">
      <dgm:prSet/>
      <dgm:spPr/>
      <dgm:t>
        <a:bodyPr/>
        <a:lstStyle/>
        <a:p>
          <a:endParaRPr lang="en-US"/>
        </a:p>
      </dgm:t>
    </dgm:pt>
    <dgm:pt modelId="{FE16CA58-0DAB-44A5-A16D-5D50AFC79351}" type="sibTrans" cxnId="{B61DB008-D2BB-41B8-A124-D959F2ADE140}">
      <dgm:prSet/>
      <dgm:spPr/>
      <dgm:t>
        <a:bodyPr/>
        <a:lstStyle/>
        <a:p>
          <a:endParaRPr lang="en-US"/>
        </a:p>
      </dgm:t>
    </dgm:pt>
    <dgm:pt modelId="{E242D2FF-7EA8-4A83-A584-A83CCF1D9CC6}">
      <dgm:prSet phldrT="[Text]" custT="1"/>
      <dgm:spPr/>
      <dgm:t>
        <a:bodyPr/>
        <a:lstStyle/>
        <a:p>
          <a:endParaRPr lang="en-US" sz="1400"/>
        </a:p>
      </dgm:t>
    </dgm:pt>
    <dgm:pt modelId="{9807ECFF-B8AB-497F-83F6-54D43D22C922}" type="sibTrans" cxnId="{AFAF7868-8F17-4CB3-B539-FAE37438AF6B}">
      <dgm:prSet/>
      <dgm:spPr/>
      <dgm:t>
        <a:bodyPr/>
        <a:lstStyle/>
        <a:p>
          <a:endParaRPr lang="en-US"/>
        </a:p>
      </dgm:t>
    </dgm:pt>
    <dgm:pt modelId="{EF4317B1-A1FB-4F5A-ACF7-E2466BC973C8}" type="parTrans" cxnId="{AFAF7868-8F17-4CB3-B539-FAE37438AF6B}">
      <dgm:prSet/>
      <dgm:spPr/>
      <dgm:t>
        <a:bodyPr/>
        <a:lstStyle/>
        <a:p>
          <a:endParaRPr lang="en-US"/>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1347"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F232F6-01A1-4A30-A315-53657A65A816}" type="doc">
      <dgm:prSet loTypeId="urn:microsoft.com/office/officeart/2005/8/layout/venn1" loCatId="relationship" qsTypeId="urn:microsoft.com/office/officeart/2005/8/quickstyle/3d4" qsCatId="3D" csTypeId="urn:microsoft.com/office/officeart/2005/8/colors/colorful4" csCatId="colorful" phldr="1"/>
      <dgm:spPr/>
    </dgm:pt>
    <dgm:pt modelId="{02AF780B-8A34-4856-9FA1-1D7B9FBFFB1B}">
      <dgm:prSet phldrT="[Text]" custT="1"/>
      <dgm:spPr>
        <a:solidFill>
          <a:srgbClr val="FF0000">
            <a:alpha val="50000"/>
          </a:srgbClr>
        </a:solidFill>
      </dgm:spPr>
      <dgm:t>
        <a:bodyPr/>
        <a:lstStyle/>
        <a:p>
          <a:pPr algn="ctr"/>
          <a:endParaRPr lang="en-US" sz="1400"/>
        </a:p>
      </dgm:t>
    </dgm:pt>
    <dgm:pt modelId="{9DE2109D-801F-4DD9-BD6D-5E279C673F24}" type="parTrans" cxnId="{B61DB008-D2BB-41B8-A124-D959F2ADE140}">
      <dgm:prSet/>
      <dgm:spPr/>
      <dgm:t>
        <a:bodyPr/>
        <a:lstStyle/>
        <a:p>
          <a:endParaRPr lang="en-US"/>
        </a:p>
      </dgm:t>
    </dgm:pt>
    <dgm:pt modelId="{FE16CA58-0DAB-44A5-A16D-5D50AFC79351}" type="sibTrans" cxnId="{B61DB008-D2BB-41B8-A124-D959F2ADE140}">
      <dgm:prSet/>
      <dgm:spPr/>
      <dgm:t>
        <a:bodyPr/>
        <a:lstStyle/>
        <a:p>
          <a:endParaRPr lang="en-US"/>
        </a:p>
      </dgm:t>
    </dgm:pt>
    <dgm:pt modelId="{E242D2FF-7EA8-4A83-A584-A83CCF1D9CC6}">
      <dgm:prSet phldrT="[Text]" custT="1"/>
      <dgm:spPr/>
      <dgm:t>
        <a:bodyPr/>
        <a:lstStyle/>
        <a:p>
          <a:endParaRPr lang="en-US" sz="1400"/>
        </a:p>
      </dgm:t>
    </dgm:pt>
    <dgm:pt modelId="{EF4317B1-A1FB-4F5A-ACF7-E2466BC973C8}" type="parTrans" cxnId="{AFAF7868-8F17-4CB3-B539-FAE37438AF6B}">
      <dgm:prSet/>
      <dgm:spPr/>
      <dgm:t>
        <a:bodyPr/>
        <a:lstStyle/>
        <a:p>
          <a:endParaRPr lang="en-US"/>
        </a:p>
      </dgm:t>
    </dgm:pt>
    <dgm:pt modelId="{9807ECFF-B8AB-497F-83F6-54D43D22C922}" type="sibTrans" cxnId="{AFAF7868-8F17-4CB3-B539-FAE37438AF6B}">
      <dgm:prSet/>
      <dgm:spPr/>
      <dgm:t>
        <a:bodyPr/>
        <a:lstStyle/>
        <a:p>
          <a:endParaRPr lang="en-US"/>
        </a:p>
      </dgm:t>
    </dgm:pt>
    <dgm:pt modelId="{FB1AF217-DD68-4427-A5E3-CF21E64FAFF3}" type="pres">
      <dgm:prSet presAssocID="{6EF232F6-01A1-4A30-A315-53657A65A816}" presName="compositeShape" presStyleCnt="0">
        <dgm:presLayoutVars>
          <dgm:chMax val="7"/>
          <dgm:dir/>
          <dgm:resizeHandles val="exact"/>
        </dgm:presLayoutVars>
      </dgm:prSet>
      <dgm:spPr/>
    </dgm:pt>
    <dgm:pt modelId="{DB5D62D9-DC5C-4949-9957-CBCE9802AB8F}" type="pres">
      <dgm:prSet presAssocID="{02AF780B-8A34-4856-9FA1-1D7B9FBFFB1B}" presName="circ1" presStyleLbl="vennNode1" presStyleIdx="0" presStyleCnt="2" custLinFactNeighborX="30449" custLinFactNeighborY="37701"/>
      <dgm:spPr/>
    </dgm:pt>
    <dgm:pt modelId="{088ACE2B-AF1E-4B66-8CA0-18D5F1D8CA72}" type="pres">
      <dgm:prSet presAssocID="{02AF780B-8A34-4856-9FA1-1D7B9FBFFB1B}" presName="circ1Tx" presStyleLbl="revTx" presStyleIdx="0" presStyleCnt="0">
        <dgm:presLayoutVars>
          <dgm:chMax val="0"/>
          <dgm:chPref val="0"/>
          <dgm:bulletEnabled val="1"/>
        </dgm:presLayoutVars>
      </dgm:prSet>
      <dgm:spPr/>
    </dgm:pt>
    <dgm:pt modelId="{F47341B5-1342-49EC-B00E-B9AC3FFBFBEA}" type="pres">
      <dgm:prSet presAssocID="{E242D2FF-7EA8-4A83-A584-A83CCF1D9CC6}" presName="circ2" presStyleLbl="vennNode1" presStyleIdx="1" presStyleCnt="2" custLinFactNeighborX="-40637" custLinFactNeighborY="-37701"/>
      <dgm:spPr/>
    </dgm:pt>
    <dgm:pt modelId="{6B969C62-7B69-45E4-B857-7A342D4BA3DA}" type="pres">
      <dgm:prSet presAssocID="{E242D2FF-7EA8-4A83-A584-A83CCF1D9CC6}" presName="circ2Tx" presStyleLbl="revTx" presStyleIdx="0" presStyleCnt="0">
        <dgm:presLayoutVars>
          <dgm:chMax val="0"/>
          <dgm:chPref val="0"/>
          <dgm:bulletEnabled val="1"/>
        </dgm:presLayoutVars>
      </dgm:prSet>
      <dgm:spPr/>
    </dgm:pt>
  </dgm:ptLst>
  <dgm:cxnLst>
    <dgm:cxn modelId="{B61DB008-D2BB-41B8-A124-D959F2ADE140}" srcId="{6EF232F6-01A1-4A30-A315-53657A65A816}" destId="{02AF780B-8A34-4856-9FA1-1D7B9FBFFB1B}" srcOrd="0" destOrd="0" parTransId="{9DE2109D-801F-4DD9-BD6D-5E279C673F24}" sibTransId="{FE16CA58-0DAB-44A5-A16D-5D50AFC79351}"/>
    <dgm:cxn modelId="{AFAF7868-8F17-4CB3-B539-FAE37438AF6B}" srcId="{6EF232F6-01A1-4A30-A315-53657A65A816}" destId="{E242D2FF-7EA8-4A83-A584-A83CCF1D9CC6}" srcOrd="1" destOrd="0" parTransId="{EF4317B1-A1FB-4F5A-ACF7-E2466BC973C8}" sibTransId="{9807ECFF-B8AB-497F-83F6-54D43D22C922}"/>
    <dgm:cxn modelId="{BE36166E-C696-40C0-9DAC-862E60701ED5}" type="presOf" srcId="{E242D2FF-7EA8-4A83-A584-A83CCF1D9CC6}" destId="{6B969C62-7B69-45E4-B857-7A342D4BA3DA}" srcOrd="1" destOrd="0" presId="urn:microsoft.com/office/officeart/2005/8/layout/venn1"/>
    <dgm:cxn modelId="{506B5AB9-64E1-4E7B-9432-8E470949CD78}" type="presOf" srcId="{6EF232F6-01A1-4A30-A315-53657A65A816}" destId="{FB1AF217-DD68-4427-A5E3-CF21E64FAFF3}" srcOrd="0" destOrd="0" presId="urn:microsoft.com/office/officeart/2005/8/layout/venn1"/>
    <dgm:cxn modelId="{90F8A9C4-AEEC-4B4A-A065-692D1C2A08D6}" type="presOf" srcId="{E242D2FF-7EA8-4A83-A584-A83CCF1D9CC6}" destId="{F47341B5-1342-49EC-B00E-B9AC3FFBFBEA}" srcOrd="0" destOrd="0" presId="urn:microsoft.com/office/officeart/2005/8/layout/venn1"/>
    <dgm:cxn modelId="{9D7C3BE1-98C0-48E0-BC53-B672394A5762}" type="presOf" srcId="{02AF780B-8A34-4856-9FA1-1D7B9FBFFB1B}" destId="{DB5D62D9-DC5C-4949-9957-CBCE9802AB8F}" srcOrd="0" destOrd="0" presId="urn:microsoft.com/office/officeart/2005/8/layout/venn1"/>
    <dgm:cxn modelId="{B3DAB7F8-79DE-4351-BAEF-C8EEAF1AA1CF}" type="presOf" srcId="{02AF780B-8A34-4856-9FA1-1D7B9FBFFB1B}" destId="{088ACE2B-AF1E-4B66-8CA0-18D5F1D8CA72}" srcOrd="1" destOrd="0" presId="urn:microsoft.com/office/officeart/2005/8/layout/venn1"/>
    <dgm:cxn modelId="{D2FF5D02-37DA-435A-A5D8-874C4C2CD6FD}" type="presParOf" srcId="{FB1AF217-DD68-4427-A5E3-CF21E64FAFF3}" destId="{DB5D62D9-DC5C-4949-9957-CBCE9802AB8F}" srcOrd="0" destOrd="0" presId="urn:microsoft.com/office/officeart/2005/8/layout/venn1"/>
    <dgm:cxn modelId="{B60D5D07-41D2-453A-A0BD-F1905357598A}" type="presParOf" srcId="{FB1AF217-DD68-4427-A5E3-CF21E64FAFF3}" destId="{088ACE2B-AF1E-4B66-8CA0-18D5F1D8CA72}" srcOrd="1" destOrd="0" presId="urn:microsoft.com/office/officeart/2005/8/layout/venn1"/>
    <dgm:cxn modelId="{5BC1A181-42AD-43FC-A5C8-0147585DB63D}" type="presParOf" srcId="{FB1AF217-DD68-4427-A5E3-CF21E64FAFF3}" destId="{F47341B5-1342-49EC-B00E-B9AC3FFBFBEA}" srcOrd="2" destOrd="0" presId="urn:microsoft.com/office/officeart/2005/8/layout/venn1"/>
    <dgm:cxn modelId="{B620C7B9-442E-43D4-9FE8-B74CFB1EA8A6}" type="presParOf" srcId="{FB1AF217-DD68-4427-A5E3-CF21E64FAFF3}" destId="{6B969C62-7B69-45E4-B857-7A342D4BA3DA}" srcOrd="3" destOrd="0" presId="urn:microsoft.com/office/officeart/2005/8/layout/venn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64E23-FEEF-48BF-B388-93AD0C019A44}">
      <dsp:nvSpPr>
        <dsp:cNvPr id="0" name=""/>
        <dsp:cNvSpPr/>
      </dsp:nvSpPr>
      <dsp:spPr>
        <a:xfrm>
          <a:off x="4073655" y="1208669"/>
          <a:ext cx="3198809" cy="507447"/>
        </a:xfrm>
        <a:custGeom>
          <a:avLst/>
          <a:gdLst/>
          <a:ahLst/>
          <a:cxnLst/>
          <a:rect l="0" t="0" r="0" b="0"/>
          <a:pathLst>
            <a:path>
              <a:moveTo>
                <a:pt x="0" y="0"/>
              </a:moveTo>
              <a:lnTo>
                <a:pt x="0" y="345810"/>
              </a:lnTo>
              <a:lnTo>
                <a:pt x="3198809" y="345810"/>
              </a:lnTo>
              <a:lnTo>
                <a:pt x="3198809" y="50744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4088D28-0BC9-4C72-80A7-F3D5A10670F4}">
      <dsp:nvSpPr>
        <dsp:cNvPr id="0" name=""/>
        <dsp:cNvSpPr/>
      </dsp:nvSpPr>
      <dsp:spPr>
        <a:xfrm>
          <a:off x="4073655" y="1208669"/>
          <a:ext cx="1066269" cy="507447"/>
        </a:xfrm>
        <a:custGeom>
          <a:avLst/>
          <a:gdLst/>
          <a:ahLst/>
          <a:cxnLst/>
          <a:rect l="0" t="0" r="0" b="0"/>
          <a:pathLst>
            <a:path>
              <a:moveTo>
                <a:pt x="0" y="0"/>
              </a:moveTo>
              <a:lnTo>
                <a:pt x="0" y="345810"/>
              </a:lnTo>
              <a:lnTo>
                <a:pt x="1066269" y="345810"/>
              </a:lnTo>
              <a:lnTo>
                <a:pt x="1066269" y="50744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7226D17-00DA-4A87-8989-007FE26D0567}">
      <dsp:nvSpPr>
        <dsp:cNvPr id="0" name=""/>
        <dsp:cNvSpPr/>
      </dsp:nvSpPr>
      <dsp:spPr>
        <a:xfrm>
          <a:off x="3007385" y="1208669"/>
          <a:ext cx="1066269" cy="507447"/>
        </a:xfrm>
        <a:custGeom>
          <a:avLst/>
          <a:gdLst/>
          <a:ahLst/>
          <a:cxnLst/>
          <a:rect l="0" t="0" r="0" b="0"/>
          <a:pathLst>
            <a:path>
              <a:moveTo>
                <a:pt x="1066269" y="0"/>
              </a:moveTo>
              <a:lnTo>
                <a:pt x="1066269" y="345810"/>
              </a:lnTo>
              <a:lnTo>
                <a:pt x="0" y="345810"/>
              </a:lnTo>
              <a:lnTo>
                <a:pt x="0" y="50744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C04696C-C6BD-4A7C-AA3C-65D0F0D72272}">
      <dsp:nvSpPr>
        <dsp:cNvPr id="0" name=""/>
        <dsp:cNvSpPr/>
      </dsp:nvSpPr>
      <dsp:spPr>
        <a:xfrm>
          <a:off x="874846" y="1208669"/>
          <a:ext cx="3198809" cy="507447"/>
        </a:xfrm>
        <a:custGeom>
          <a:avLst/>
          <a:gdLst/>
          <a:ahLst/>
          <a:cxnLst/>
          <a:rect l="0" t="0" r="0" b="0"/>
          <a:pathLst>
            <a:path>
              <a:moveTo>
                <a:pt x="3198809" y="0"/>
              </a:moveTo>
              <a:lnTo>
                <a:pt x="3198809" y="345810"/>
              </a:lnTo>
              <a:lnTo>
                <a:pt x="0" y="345810"/>
              </a:lnTo>
              <a:lnTo>
                <a:pt x="0" y="50744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29C3053-C73A-41EE-B7D4-6EBDC8401392}">
      <dsp:nvSpPr>
        <dsp:cNvPr id="0" name=""/>
        <dsp:cNvSpPr/>
      </dsp:nvSpPr>
      <dsp:spPr>
        <a:xfrm>
          <a:off x="3201252" y="100718"/>
          <a:ext cx="1744805" cy="1107951"/>
        </a:xfrm>
        <a:prstGeom prst="roundRect">
          <a:avLst>
            <a:gd name="adj" fmla="val 10000"/>
          </a:avLst>
        </a:prstGeom>
        <a:solidFill>
          <a:srgbClr val="00B0F0"/>
        </a:solidFill>
        <a:ln>
          <a:noFill/>
        </a:ln>
        <a:effectLst/>
      </dsp:spPr>
      <dsp:style>
        <a:lnRef idx="0">
          <a:scrgbClr r="0" g="0" b="0"/>
        </a:lnRef>
        <a:fillRef idx="3">
          <a:scrgbClr r="0" g="0" b="0"/>
        </a:fillRef>
        <a:effectRef idx="2">
          <a:scrgbClr r="0" g="0" b="0"/>
        </a:effectRef>
        <a:fontRef idx="minor">
          <a:schemeClr val="lt1"/>
        </a:fontRef>
      </dsp:style>
    </dsp:sp>
    <dsp:sp modelId="{9E8DD9F3-6779-471F-AFF3-3BCE2022032A}">
      <dsp:nvSpPr>
        <dsp:cNvPr id="0" name=""/>
        <dsp:cNvSpPr/>
      </dsp:nvSpPr>
      <dsp:spPr>
        <a:xfrm>
          <a:off x="3395120" y="284892"/>
          <a:ext cx="1744805" cy="110795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latin typeface="Montserrat Medium" pitchFamily="2" charset="0"/>
            </a:rPr>
            <a:t>Company</a:t>
          </a:r>
          <a:br>
            <a:rPr lang="en-US" sz="1400" kern="1200">
              <a:latin typeface="Montserrat Medium" pitchFamily="2" charset="0"/>
            </a:rPr>
          </a:br>
          <a:r>
            <a:rPr lang="en-US" sz="1200" kern="1200">
              <a:latin typeface="Montserrat Medium" pitchFamily="2" charset="0"/>
            </a:rPr>
            <a:t>(Lãnh đạo, nhân viên)</a:t>
          </a:r>
        </a:p>
      </dsp:txBody>
      <dsp:txXfrm>
        <a:off x="3427571" y="317343"/>
        <a:ext cx="1679903" cy="1043049"/>
      </dsp:txXfrm>
    </dsp:sp>
    <dsp:sp modelId="{58346D52-308C-47BC-BC57-CA6A5BF0C5A7}">
      <dsp:nvSpPr>
        <dsp:cNvPr id="0" name=""/>
        <dsp:cNvSpPr/>
      </dsp:nvSpPr>
      <dsp:spPr>
        <a:xfrm>
          <a:off x="2443" y="1716116"/>
          <a:ext cx="1744805" cy="1107951"/>
        </a:xfrm>
        <a:prstGeom prst="roundRect">
          <a:avLst>
            <a:gd name="adj" fmla="val 10000"/>
          </a:avLst>
        </a:prstGeom>
        <a:solidFill>
          <a:srgbClr val="00B0F0"/>
        </a:solidFill>
        <a:ln>
          <a:noFill/>
        </a:ln>
        <a:effectLst/>
      </dsp:spPr>
      <dsp:style>
        <a:lnRef idx="0">
          <a:scrgbClr r="0" g="0" b="0"/>
        </a:lnRef>
        <a:fillRef idx="3">
          <a:scrgbClr r="0" g="0" b="0"/>
        </a:fillRef>
        <a:effectRef idx="2">
          <a:scrgbClr r="0" g="0" b="0"/>
        </a:effectRef>
        <a:fontRef idx="minor">
          <a:schemeClr val="lt1"/>
        </a:fontRef>
      </dsp:style>
    </dsp:sp>
    <dsp:sp modelId="{B06CFA2C-5ADA-4712-B08D-DDB6374E0420}">
      <dsp:nvSpPr>
        <dsp:cNvPr id="0" name=""/>
        <dsp:cNvSpPr/>
      </dsp:nvSpPr>
      <dsp:spPr>
        <a:xfrm>
          <a:off x="196310" y="1900290"/>
          <a:ext cx="1744805" cy="110795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latin typeface="Montserrat Medium" pitchFamily="2" charset="0"/>
            </a:rPr>
            <a:t>Bán cái gì?</a:t>
          </a:r>
          <a:br>
            <a:rPr lang="en-US" sz="1200" kern="1200">
              <a:latin typeface="Montserrat Medium" pitchFamily="2" charset="0"/>
            </a:rPr>
          </a:br>
          <a:r>
            <a:rPr lang="en-US" sz="1000" kern="1200">
              <a:latin typeface="Montserrat Medium" pitchFamily="2" charset="0"/>
            </a:rPr>
            <a:t>(Sản phẩm)</a:t>
          </a:r>
        </a:p>
      </dsp:txBody>
      <dsp:txXfrm>
        <a:off x="228761" y="1932741"/>
        <a:ext cx="1679903" cy="1043049"/>
      </dsp:txXfrm>
    </dsp:sp>
    <dsp:sp modelId="{276B03BC-D89A-4C3F-8F96-93F853573CF9}">
      <dsp:nvSpPr>
        <dsp:cNvPr id="0" name=""/>
        <dsp:cNvSpPr/>
      </dsp:nvSpPr>
      <dsp:spPr>
        <a:xfrm>
          <a:off x="2134983" y="1716116"/>
          <a:ext cx="1744805" cy="1107951"/>
        </a:xfrm>
        <a:prstGeom prst="roundRect">
          <a:avLst>
            <a:gd name="adj" fmla="val 10000"/>
          </a:avLst>
        </a:prstGeom>
        <a:solidFill>
          <a:srgbClr val="00B0F0"/>
        </a:solidFill>
        <a:ln>
          <a:noFill/>
        </a:ln>
        <a:effectLst/>
      </dsp:spPr>
      <dsp:style>
        <a:lnRef idx="0">
          <a:scrgbClr r="0" g="0" b="0"/>
        </a:lnRef>
        <a:fillRef idx="3">
          <a:scrgbClr r="0" g="0" b="0"/>
        </a:fillRef>
        <a:effectRef idx="2">
          <a:scrgbClr r="0" g="0" b="0"/>
        </a:effectRef>
        <a:fontRef idx="minor">
          <a:schemeClr val="lt1"/>
        </a:fontRef>
      </dsp:style>
    </dsp:sp>
    <dsp:sp modelId="{13E84EF1-F456-40F3-9716-1E10098B15AA}">
      <dsp:nvSpPr>
        <dsp:cNvPr id="0" name=""/>
        <dsp:cNvSpPr/>
      </dsp:nvSpPr>
      <dsp:spPr>
        <a:xfrm>
          <a:off x="2328850" y="1900290"/>
          <a:ext cx="1744805" cy="110795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latin typeface="Montserrat Medium" pitchFamily="2" charset="0"/>
            </a:rPr>
            <a:t>Bán cho ai?</a:t>
          </a:r>
          <a:br>
            <a:rPr lang="en-US" sz="1200" kern="1200">
              <a:latin typeface="Montserrat Medium" pitchFamily="2" charset="0"/>
            </a:rPr>
          </a:br>
          <a:r>
            <a:rPr lang="en-US" sz="1000" kern="1200">
              <a:latin typeface="Montserrat Medium" pitchFamily="2" charset="0"/>
            </a:rPr>
            <a:t>(Khách hàng)</a:t>
          </a:r>
        </a:p>
      </dsp:txBody>
      <dsp:txXfrm>
        <a:off x="2361301" y="1932741"/>
        <a:ext cx="1679903" cy="1043049"/>
      </dsp:txXfrm>
    </dsp:sp>
    <dsp:sp modelId="{E03CFFC5-E402-4720-88E8-02967C932173}">
      <dsp:nvSpPr>
        <dsp:cNvPr id="0" name=""/>
        <dsp:cNvSpPr/>
      </dsp:nvSpPr>
      <dsp:spPr>
        <a:xfrm>
          <a:off x="4267522" y="1716116"/>
          <a:ext cx="1744805" cy="1107951"/>
        </a:xfrm>
        <a:prstGeom prst="roundRect">
          <a:avLst>
            <a:gd name="adj" fmla="val 10000"/>
          </a:avLst>
        </a:prstGeom>
        <a:solidFill>
          <a:srgbClr val="00B0F0"/>
        </a:solidFill>
        <a:ln>
          <a:noFill/>
        </a:ln>
        <a:effectLst/>
      </dsp:spPr>
      <dsp:style>
        <a:lnRef idx="0">
          <a:scrgbClr r="0" g="0" b="0"/>
        </a:lnRef>
        <a:fillRef idx="3">
          <a:scrgbClr r="0" g="0" b="0"/>
        </a:fillRef>
        <a:effectRef idx="2">
          <a:scrgbClr r="0" g="0" b="0"/>
        </a:effectRef>
        <a:fontRef idx="minor">
          <a:schemeClr val="lt1"/>
        </a:fontRef>
      </dsp:style>
    </dsp:sp>
    <dsp:sp modelId="{54A541F3-34F4-4E98-AD32-0D4474DE0CDD}">
      <dsp:nvSpPr>
        <dsp:cNvPr id="0" name=""/>
        <dsp:cNvSpPr/>
      </dsp:nvSpPr>
      <dsp:spPr>
        <a:xfrm>
          <a:off x="4461389" y="1900290"/>
          <a:ext cx="1744805" cy="110795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latin typeface="Montserrat Medium" pitchFamily="2" charset="0"/>
            </a:rPr>
            <a:t>Bán như thế nào?</a:t>
          </a:r>
          <a:br>
            <a:rPr lang="en-US" sz="1200" kern="1200">
              <a:latin typeface="Montserrat Medium" pitchFamily="2" charset="0"/>
            </a:rPr>
          </a:br>
          <a:r>
            <a:rPr lang="en-US" sz="1000" kern="1200">
              <a:latin typeface="Montserrat Medium" pitchFamily="2" charset="0"/>
            </a:rPr>
            <a:t>(Thị trường, kênh phân phối, cửa hàng..)</a:t>
          </a:r>
        </a:p>
      </dsp:txBody>
      <dsp:txXfrm>
        <a:off x="4493840" y="1932741"/>
        <a:ext cx="1679903" cy="1043049"/>
      </dsp:txXfrm>
    </dsp:sp>
    <dsp:sp modelId="{F94A1688-23C9-4D72-9B30-4BBAE119986B}">
      <dsp:nvSpPr>
        <dsp:cNvPr id="0" name=""/>
        <dsp:cNvSpPr/>
      </dsp:nvSpPr>
      <dsp:spPr>
        <a:xfrm>
          <a:off x="6400062" y="1716116"/>
          <a:ext cx="1744805" cy="1107951"/>
        </a:xfrm>
        <a:prstGeom prst="roundRect">
          <a:avLst>
            <a:gd name="adj" fmla="val 10000"/>
          </a:avLst>
        </a:prstGeom>
        <a:solidFill>
          <a:srgbClr val="00B0F0"/>
        </a:solidFill>
        <a:ln>
          <a:noFill/>
        </a:ln>
        <a:effectLst/>
      </dsp:spPr>
      <dsp:style>
        <a:lnRef idx="0">
          <a:scrgbClr r="0" g="0" b="0"/>
        </a:lnRef>
        <a:fillRef idx="3">
          <a:scrgbClr r="0" g="0" b="0"/>
        </a:fillRef>
        <a:effectRef idx="2">
          <a:scrgbClr r="0" g="0" b="0"/>
        </a:effectRef>
        <a:fontRef idx="minor">
          <a:schemeClr val="lt1"/>
        </a:fontRef>
      </dsp:style>
    </dsp:sp>
    <dsp:sp modelId="{5EFDECDF-7ED8-4BAD-B26D-142FC6698EED}">
      <dsp:nvSpPr>
        <dsp:cNvPr id="0" name=""/>
        <dsp:cNvSpPr/>
      </dsp:nvSpPr>
      <dsp:spPr>
        <a:xfrm>
          <a:off x="6593929" y="1900290"/>
          <a:ext cx="1744805" cy="110795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latin typeface="Montserrat Medium" pitchFamily="2" charset="0"/>
            </a:rPr>
            <a:t>Doanh thu, lợi nhuận</a:t>
          </a:r>
          <a:br>
            <a:rPr lang="en-US" sz="1200" kern="1200">
              <a:latin typeface="Montserrat Medium" pitchFamily="2" charset="0"/>
            </a:rPr>
          </a:br>
          <a:r>
            <a:rPr lang="en-US" sz="1000" kern="1200">
              <a:latin typeface="Montserrat Medium" pitchFamily="2" charset="0"/>
            </a:rPr>
            <a:t>Revenue, Profit, KPI..</a:t>
          </a:r>
        </a:p>
      </dsp:txBody>
      <dsp:txXfrm>
        <a:off x="6626380" y="1932741"/>
        <a:ext cx="1679903" cy="104304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25294" y="2049345"/>
          <a:ext cx="2331270" cy="2331270"/>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endParaRPr>
        </a:p>
      </dsp:txBody>
      <dsp:txXfrm>
        <a:off x="1150832" y="2324252"/>
        <a:ext cx="1344156" cy="1781456"/>
      </dsp:txXfrm>
    </dsp:sp>
    <dsp:sp modelId="{F47341B5-1342-49EC-B00E-B9AC3FFBFBEA}">
      <dsp:nvSpPr>
        <dsp:cNvPr id="0" name=""/>
        <dsp:cNvSpPr/>
      </dsp:nvSpPr>
      <dsp:spPr>
        <a:xfrm>
          <a:off x="827347" y="291521"/>
          <a:ext cx="2331270" cy="2331270"/>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88924" y="566428"/>
        <a:ext cx="1344156" cy="17814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01341" y="2050421"/>
          <a:ext cx="2322524" cy="2322524"/>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125658" y="2324297"/>
        <a:ext cx="1339113" cy="1774773"/>
      </dsp:txXfrm>
    </dsp:sp>
    <dsp:sp modelId="{F47341B5-1342-49EC-B00E-B9AC3FFBFBEA}">
      <dsp:nvSpPr>
        <dsp:cNvPr id="0" name=""/>
        <dsp:cNvSpPr/>
      </dsp:nvSpPr>
      <dsp:spPr>
        <a:xfrm>
          <a:off x="824243" y="299191"/>
          <a:ext cx="2322524" cy="2322524"/>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83338" y="573067"/>
        <a:ext cx="1339113" cy="17747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25294" y="2049345"/>
          <a:ext cx="2331270" cy="2331270"/>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endParaRPr>
        </a:p>
      </dsp:txBody>
      <dsp:txXfrm>
        <a:off x="1150832" y="2324252"/>
        <a:ext cx="1344156" cy="1781456"/>
      </dsp:txXfrm>
    </dsp:sp>
    <dsp:sp modelId="{F47341B5-1342-49EC-B00E-B9AC3FFBFBEA}">
      <dsp:nvSpPr>
        <dsp:cNvPr id="0" name=""/>
        <dsp:cNvSpPr/>
      </dsp:nvSpPr>
      <dsp:spPr>
        <a:xfrm>
          <a:off x="827347" y="291521"/>
          <a:ext cx="2331270" cy="2331270"/>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88924" y="566428"/>
        <a:ext cx="1344156" cy="17814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01341" y="2050421"/>
          <a:ext cx="2322524" cy="2322524"/>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125658" y="2324297"/>
        <a:ext cx="1339113" cy="1774773"/>
      </dsp:txXfrm>
    </dsp:sp>
    <dsp:sp modelId="{F47341B5-1342-49EC-B00E-B9AC3FFBFBEA}">
      <dsp:nvSpPr>
        <dsp:cNvPr id="0" name=""/>
        <dsp:cNvSpPr/>
      </dsp:nvSpPr>
      <dsp:spPr>
        <a:xfrm>
          <a:off x="824243" y="299191"/>
          <a:ext cx="2322524" cy="2322524"/>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83338" y="573067"/>
        <a:ext cx="1339113" cy="17747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25294" y="2049345"/>
          <a:ext cx="2331270" cy="2331270"/>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endParaRPr>
        </a:p>
      </dsp:txBody>
      <dsp:txXfrm>
        <a:off x="1150832" y="2324252"/>
        <a:ext cx="1344156" cy="1781456"/>
      </dsp:txXfrm>
    </dsp:sp>
    <dsp:sp modelId="{F47341B5-1342-49EC-B00E-B9AC3FFBFBEA}">
      <dsp:nvSpPr>
        <dsp:cNvPr id="0" name=""/>
        <dsp:cNvSpPr/>
      </dsp:nvSpPr>
      <dsp:spPr>
        <a:xfrm>
          <a:off x="827347" y="291521"/>
          <a:ext cx="2331270" cy="2331270"/>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88924" y="566428"/>
        <a:ext cx="1344156" cy="178145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01341" y="2050421"/>
          <a:ext cx="2322524" cy="2322524"/>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125658" y="2324297"/>
        <a:ext cx="1339113" cy="1774773"/>
      </dsp:txXfrm>
    </dsp:sp>
    <dsp:sp modelId="{F47341B5-1342-49EC-B00E-B9AC3FFBFBEA}">
      <dsp:nvSpPr>
        <dsp:cNvPr id="0" name=""/>
        <dsp:cNvSpPr/>
      </dsp:nvSpPr>
      <dsp:spPr>
        <a:xfrm>
          <a:off x="824243" y="299191"/>
          <a:ext cx="2322524" cy="2322524"/>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83338" y="573067"/>
        <a:ext cx="1339113" cy="1774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25294" y="2049345"/>
          <a:ext cx="2331270" cy="2331270"/>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endParaRPr>
        </a:p>
      </dsp:txBody>
      <dsp:txXfrm>
        <a:off x="1150832" y="2324252"/>
        <a:ext cx="1344156" cy="1781456"/>
      </dsp:txXfrm>
    </dsp:sp>
    <dsp:sp modelId="{F47341B5-1342-49EC-B00E-B9AC3FFBFBEA}">
      <dsp:nvSpPr>
        <dsp:cNvPr id="0" name=""/>
        <dsp:cNvSpPr/>
      </dsp:nvSpPr>
      <dsp:spPr>
        <a:xfrm>
          <a:off x="827347" y="291521"/>
          <a:ext cx="2331270" cy="2331270"/>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88924" y="566428"/>
        <a:ext cx="1344156" cy="17814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01341" y="2050421"/>
          <a:ext cx="2322524" cy="2322524"/>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125658" y="2324297"/>
        <a:ext cx="1339113" cy="1774773"/>
      </dsp:txXfrm>
    </dsp:sp>
    <dsp:sp modelId="{F47341B5-1342-49EC-B00E-B9AC3FFBFBEA}">
      <dsp:nvSpPr>
        <dsp:cNvPr id="0" name=""/>
        <dsp:cNvSpPr/>
      </dsp:nvSpPr>
      <dsp:spPr>
        <a:xfrm>
          <a:off x="824243" y="299191"/>
          <a:ext cx="2322524" cy="2322524"/>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83338" y="573067"/>
        <a:ext cx="1339113" cy="17747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25294" y="2049345"/>
          <a:ext cx="2331270" cy="2331270"/>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endParaRPr>
        </a:p>
      </dsp:txBody>
      <dsp:txXfrm>
        <a:off x="1150832" y="2324252"/>
        <a:ext cx="1344156" cy="1781456"/>
      </dsp:txXfrm>
    </dsp:sp>
    <dsp:sp modelId="{F47341B5-1342-49EC-B00E-B9AC3FFBFBEA}">
      <dsp:nvSpPr>
        <dsp:cNvPr id="0" name=""/>
        <dsp:cNvSpPr/>
      </dsp:nvSpPr>
      <dsp:spPr>
        <a:xfrm>
          <a:off x="827347" y="291521"/>
          <a:ext cx="2331270" cy="2331270"/>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88924" y="566428"/>
        <a:ext cx="1344156" cy="17814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01341" y="2050421"/>
          <a:ext cx="2322524" cy="2322524"/>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125658" y="2324297"/>
        <a:ext cx="1339113" cy="1774773"/>
      </dsp:txXfrm>
    </dsp:sp>
    <dsp:sp modelId="{F47341B5-1342-49EC-B00E-B9AC3FFBFBEA}">
      <dsp:nvSpPr>
        <dsp:cNvPr id="0" name=""/>
        <dsp:cNvSpPr/>
      </dsp:nvSpPr>
      <dsp:spPr>
        <a:xfrm>
          <a:off x="824243" y="299191"/>
          <a:ext cx="2322524" cy="2322524"/>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83338" y="573067"/>
        <a:ext cx="1339113" cy="17747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25294" y="2049345"/>
          <a:ext cx="2331270" cy="2331270"/>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latin typeface="Montserrat" pitchFamily="2" charset="0"/>
          </a:endParaRPr>
        </a:p>
      </dsp:txBody>
      <dsp:txXfrm>
        <a:off x="1150832" y="2324252"/>
        <a:ext cx="1344156" cy="1781456"/>
      </dsp:txXfrm>
    </dsp:sp>
    <dsp:sp modelId="{F47341B5-1342-49EC-B00E-B9AC3FFBFBEA}">
      <dsp:nvSpPr>
        <dsp:cNvPr id="0" name=""/>
        <dsp:cNvSpPr/>
      </dsp:nvSpPr>
      <dsp:spPr>
        <a:xfrm>
          <a:off x="827347" y="291521"/>
          <a:ext cx="2331270" cy="2331270"/>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Montserrat" pitchFamily="2" charset="0"/>
          </a:endParaRPr>
        </a:p>
      </dsp:txBody>
      <dsp:txXfrm>
        <a:off x="1488924" y="566428"/>
        <a:ext cx="1344156" cy="17814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01341" y="2050421"/>
          <a:ext cx="2322524" cy="2322524"/>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125658" y="2324297"/>
        <a:ext cx="1339113" cy="1774773"/>
      </dsp:txXfrm>
    </dsp:sp>
    <dsp:sp modelId="{F47341B5-1342-49EC-B00E-B9AC3FFBFBEA}">
      <dsp:nvSpPr>
        <dsp:cNvPr id="0" name=""/>
        <dsp:cNvSpPr/>
      </dsp:nvSpPr>
      <dsp:spPr>
        <a:xfrm>
          <a:off x="824243" y="299191"/>
          <a:ext cx="2322524" cy="2322524"/>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83338" y="573067"/>
        <a:ext cx="1339113" cy="17747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25294" y="2049345"/>
          <a:ext cx="2331270" cy="2331270"/>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chemeClr val="tx1"/>
            </a:solidFill>
          </a:endParaRPr>
        </a:p>
      </dsp:txBody>
      <dsp:txXfrm>
        <a:off x="1150832" y="2324252"/>
        <a:ext cx="1344156" cy="1781456"/>
      </dsp:txXfrm>
    </dsp:sp>
    <dsp:sp modelId="{F47341B5-1342-49EC-B00E-B9AC3FFBFBEA}">
      <dsp:nvSpPr>
        <dsp:cNvPr id="0" name=""/>
        <dsp:cNvSpPr/>
      </dsp:nvSpPr>
      <dsp:spPr>
        <a:xfrm>
          <a:off x="827347" y="291521"/>
          <a:ext cx="2331270" cy="2331270"/>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88924" y="566428"/>
        <a:ext cx="1344156" cy="17814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D62D9-DC5C-4949-9957-CBCE9802AB8F}">
      <dsp:nvSpPr>
        <dsp:cNvPr id="0" name=""/>
        <dsp:cNvSpPr/>
      </dsp:nvSpPr>
      <dsp:spPr>
        <a:xfrm>
          <a:off x="801341" y="2050421"/>
          <a:ext cx="2322524" cy="2322524"/>
        </a:xfrm>
        <a:prstGeom prst="ellipse">
          <a:avLst/>
        </a:prstGeom>
        <a:solidFill>
          <a:srgbClr val="FF0000">
            <a:alpha val="50000"/>
          </a:srgb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125658" y="2324297"/>
        <a:ext cx="1339113" cy="1774773"/>
      </dsp:txXfrm>
    </dsp:sp>
    <dsp:sp modelId="{F47341B5-1342-49EC-B00E-B9AC3FFBFBEA}">
      <dsp:nvSpPr>
        <dsp:cNvPr id="0" name=""/>
        <dsp:cNvSpPr/>
      </dsp:nvSpPr>
      <dsp:spPr>
        <a:xfrm>
          <a:off x="824243" y="299191"/>
          <a:ext cx="2322524" cy="2322524"/>
        </a:xfrm>
        <a:prstGeom prst="ellipse">
          <a:avLst/>
        </a:prstGeom>
        <a:solidFill>
          <a:schemeClr val="accent4">
            <a:alpha val="50000"/>
            <a:hueOff val="9800891"/>
            <a:satOff val="-40777"/>
            <a:lumOff val="960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83338" y="573067"/>
        <a:ext cx="1339113" cy="17747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992BBF-CA7A-4C40-9A1C-201F5F0C6AE3}" type="datetimeFigureOut">
              <a:rPr lang="en-US" smtClean="0"/>
              <a:t>05/10/2024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E0A8D-76D2-4F39-86D7-674B93731B84}" type="slidenum">
              <a:rPr lang="en-US" smtClean="0"/>
              <a:t>‹#›</a:t>
            </a:fld>
            <a:endParaRPr lang="en-US"/>
          </a:p>
        </p:txBody>
      </p:sp>
    </p:spTree>
    <p:extLst>
      <p:ext uri="{BB962C8B-B14F-4D97-AF65-F5344CB8AC3E}">
        <p14:creationId xmlns:p14="http://schemas.microsoft.com/office/powerpoint/2010/main" val="348198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1</a:t>
            </a:fld>
            <a:endParaRPr lang="en-US"/>
          </a:p>
        </p:txBody>
      </p:sp>
    </p:spTree>
    <p:extLst>
      <p:ext uri="{BB962C8B-B14F-4D97-AF65-F5344CB8AC3E}">
        <p14:creationId xmlns:p14="http://schemas.microsoft.com/office/powerpoint/2010/main" val="3099265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10</a:t>
            </a:fld>
            <a:endParaRPr lang="en-US"/>
          </a:p>
        </p:txBody>
      </p:sp>
    </p:spTree>
    <p:extLst>
      <p:ext uri="{BB962C8B-B14F-4D97-AF65-F5344CB8AC3E}">
        <p14:creationId xmlns:p14="http://schemas.microsoft.com/office/powerpoint/2010/main" val="406490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11</a:t>
            </a:fld>
            <a:endParaRPr lang="en-US"/>
          </a:p>
        </p:txBody>
      </p:sp>
    </p:spTree>
    <p:extLst>
      <p:ext uri="{BB962C8B-B14F-4D97-AF65-F5344CB8AC3E}">
        <p14:creationId xmlns:p14="http://schemas.microsoft.com/office/powerpoint/2010/main" val="282352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12</a:t>
            </a:fld>
            <a:endParaRPr lang="en-US"/>
          </a:p>
        </p:txBody>
      </p:sp>
    </p:spTree>
    <p:extLst>
      <p:ext uri="{BB962C8B-B14F-4D97-AF65-F5344CB8AC3E}">
        <p14:creationId xmlns:p14="http://schemas.microsoft.com/office/powerpoint/2010/main" val="3074630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latin typeface="Montserrat" pitchFamily="2"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13</a:t>
            </a:fld>
            <a:endParaRPr lang="en-US"/>
          </a:p>
        </p:txBody>
      </p:sp>
    </p:spTree>
    <p:extLst>
      <p:ext uri="{BB962C8B-B14F-4D97-AF65-F5344CB8AC3E}">
        <p14:creationId xmlns:p14="http://schemas.microsoft.com/office/powerpoint/2010/main" val="3937072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14</a:t>
            </a:fld>
            <a:endParaRPr lang="en-US"/>
          </a:p>
        </p:txBody>
      </p:sp>
    </p:spTree>
    <p:extLst>
      <p:ext uri="{BB962C8B-B14F-4D97-AF65-F5344CB8AC3E}">
        <p14:creationId xmlns:p14="http://schemas.microsoft.com/office/powerpoint/2010/main" val="1651384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15</a:t>
            </a:fld>
            <a:endParaRPr lang="en-US"/>
          </a:p>
        </p:txBody>
      </p:sp>
    </p:spTree>
    <p:extLst>
      <p:ext uri="{BB962C8B-B14F-4D97-AF65-F5344CB8AC3E}">
        <p14:creationId xmlns:p14="http://schemas.microsoft.com/office/powerpoint/2010/main" val="2433555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16</a:t>
            </a:fld>
            <a:endParaRPr lang="en-US"/>
          </a:p>
        </p:txBody>
      </p:sp>
    </p:spTree>
    <p:extLst>
      <p:ext uri="{BB962C8B-B14F-4D97-AF65-F5344CB8AC3E}">
        <p14:creationId xmlns:p14="http://schemas.microsoft.com/office/powerpoint/2010/main" val="4093679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17</a:t>
            </a:fld>
            <a:endParaRPr lang="en-US"/>
          </a:p>
        </p:txBody>
      </p:sp>
    </p:spTree>
    <p:extLst>
      <p:ext uri="{BB962C8B-B14F-4D97-AF65-F5344CB8AC3E}">
        <p14:creationId xmlns:p14="http://schemas.microsoft.com/office/powerpoint/2010/main" val="4031489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18</a:t>
            </a:fld>
            <a:endParaRPr lang="en-US"/>
          </a:p>
        </p:txBody>
      </p:sp>
    </p:spTree>
    <p:extLst>
      <p:ext uri="{BB962C8B-B14F-4D97-AF65-F5344CB8AC3E}">
        <p14:creationId xmlns:p14="http://schemas.microsoft.com/office/powerpoint/2010/main" val="2509243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19</a:t>
            </a:fld>
            <a:endParaRPr lang="en-US"/>
          </a:p>
        </p:txBody>
      </p:sp>
    </p:spTree>
    <p:extLst>
      <p:ext uri="{BB962C8B-B14F-4D97-AF65-F5344CB8AC3E}">
        <p14:creationId xmlns:p14="http://schemas.microsoft.com/office/powerpoint/2010/main" val="354125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2</a:t>
            </a:fld>
            <a:endParaRPr lang="en-US"/>
          </a:p>
        </p:txBody>
      </p:sp>
    </p:spTree>
    <p:extLst>
      <p:ext uri="{BB962C8B-B14F-4D97-AF65-F5344CB8AC3E}">
        <p14:creationId xmlns:p14="http://schemas.microsoft.com/office/powerpoint/2010/main" val="17431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20</a:t>
            </a:fld>
            <a:endParaRPr lang="en-US"/>
          </a:p>
        </p:txBody>
      </p:sp>
    </p:spTree>
    <p:extLst>
      <p:ext uri="{BB962C8B-B14F-4D97-AF65-F5344CB8AC3E}">
        <p14:creationId xmlns:p14="http://schemas.microsoft.com/office/powerpoint/2010/main" val="2254334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21</a:t>
            </a:fld>
            <a:endParaRPr lang="en-US"/>
          </a:p>
        </p:txBody>
      </p:sp>
    </p:spTree>
    <p:extLst>
      <p:ext uri="{BB962C8B-B14F-4D97-AF65-F5344CB8AC3E}">
        <p14:creationId xmlns:p14="http://schemas.microsoft.com/office/powerpoint/2010/main" val="1866095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22</a:t>
            </a:fld>
            <a:endParaRPr lang="en-US"/>
          </a:p>
        </p:txBody>
      </p:sp>
    </p:spTree>
    <p:extLst>
      <p:ext uri="{BB962C8B-B14F-4D97-AF65-F5344CB8AC3E}">
        <p14:creationId xmlns:p14="http://schemas.microsoft.com/office/powerpoint/2010/main" val="17661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a:latin typeface="Montserrat" pitchFamily="2" charset="0"/>
              </a:rPr>
              <a:t>Insight:</a:t>
            </a:r>
          </a:p>
          <a:p>
            <a:r>
              <a:rPr lang="en-US" sz="1400">
                <a:latin typeface="Montserrat" pitchFamily="2" charset="0"/>
              </a:rPr>
              <a:t>Công ty bán được 175 đơn hàng trong tháng hiện tại, vậy 175 đơn hàng là nhiều hay ít? Giả sử nếu công ty chỉ có 1 cửa hàng thì rõ ràng con số 175 đơn hàng là tương đối tốt, nhưng giả sử công ty có 100 hoặc nhiều hơn cửa hàng thì con số 175 là quá nhỏ.</a:t>
            </a:r>
          </a:p>
          <a:p>
            <a:endParaRPr lang="en-US" sz="1400">
              <a:latin typeface="Montserrat" pitchFamily="2" charset="0"/>
            </a:endParaRPr>
          </a:p>
          <a:p>
            <a:r>
              <a:rPr lang="en-US" sz="1400">
                <a:latin typeface="Montserrat" pitchFamily="2" charset="0"/>
              </a:rPr>
              <a:t>Đến đây của bài phân tích chúng ta có 3 câu hỏi tại sao cần giải đáp:</a:t>
            </a:r>
          </a:p>
          <a:p>
            <a:endParaRPr lang="en-US" sz="1400">
              <a:latin typeface="Montserrat" pitchFamily="2" charset="0"/>
            </a:endParaRPr>
          </a:p>
          <a:p>
            <a:pPr marL="171450" indent="-171450">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Tại sao doanh thu tại khu vực Bắc Mỹ của kênh Reseller lại cao gấp 6 lần so với Châu Âu và gần 50 lần so với Thái Bình Dương?</a:t>
            </a:r>
          </a:p>
          <a:p>
            <a:pPr marL="171450" indent="-171450">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Tại sao kênh Reseller lại đang có lợi nhuận âm?</a:t>
            </a:r>
          </a:p>
          <a:p>
            <a:pPr marL="171450" indent="-171450">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175 đơn hàng bán được trong tháng vừa rồi của kênh Reseller là nhiều hay ít?</a:t>
            </a:r>
          </a:p>
          <a:p>
            <a:pPr marL="171450" indent="-171450">
              <a:buFontTx/>
              <a:buChar char="-"/>
            </a:pPr>
            <a:endParaRPr lang="en-US" sz="1400">
              <a:latin typeface="Montserrat" pitchFamily="2" charset="0"/>
            </a:endParaRPr>
          </a:p>
          <a:p>
            <a:r>
              <a:rPr lang="en-US" sz="1400">
                <a:latin typeface="Montserrat" pitchFamily="2" charset="0"/>
              </a:rPr>
              <a:t>Tiếp theo chúng ta hãy phân tích xem hệ thống cửa hàng của công ty đang hoạt động như thế nào để làm rõ vấn đề này?</a:t>
            </a:r>
          </a:p>
          <a:p>
            <a:endParaRPr lang="en-US">
              <a:latin typeface="Montserrat" pitchFamily="2"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23</a:t>
            </a:fld>
            <a:endParaRPr lang="en-US"/>
          </a:p>
        </p:txBody>
      </p:sp>
    </p:spTree>
    <p:extLst>
      <p:ext uri="{BB962C8B-B14F-4D97-AF65-F5344CB8AC3E}">
        <p14:creationId xmlns:p14="http://schemas.microsoft.com/office/powerpoint/2010/main" val="3950667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rgbClr val="3A4A5B"/>
                </a:solidFill>
                <a:latin typeface="Montserrat" pitchFamily="2" charset="0"/>
                <a:ea typeface="Tahoma" panose="020B0604030504040204" pitchFamily="34" charset="0"/>
                <a:cs typeface="Times New Roman" panose="02020603050405020304" pitchFamily="18" charset="0"/>
              </a:rPr>
              <a:t>Insights:</a:t>
            </a:r>
          </a:p>
          <a:p>
            <a:pPr marL="171450" indent="-171450">
              <a:buFontTx/>
              <a:buChar char="-"/>
            </a:pPr>
            <a:r>
              <a:rPr lang="en-US" sz="1200">
                <a:latin typeface="Montserrat" pitchFamily="2" charset="0"/>
                <a:sym typeface="Wingdings" panose="05000000000000000000" pitchFamily="2" charset="2"/>
              </a:rPr>
              <a:t>Công ty đang tập trung vào phát triển thị trường Bắc Mỹ nhiều nhất với 491 cửa hàng, điều này cũng lý giải tại sao doanh thu lại cao hơn các thị trường khác.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latin typeface="Montserrat" pitchFamily="2" charset="0"/>
                <a:sym typeface="Wingdings" panose="05000000000000000000" pitchFamily="2" charset="2"/>
              </a:rPr>
              <a:t>Top những cửa hàng có lãi và lỗ cao nhất đều nằm ở Mỹ chứng tỏ thị trường Mỹ là thị trường rất tiềm năng tuy nhiên sự cạnh tranh cũng khốc liệt nhất. </a:t>
            </a:r>
            <a:r>
              <a:rPr lang="en-US" sz="1200">
                <a:solidFill>
                  <a:srgbClr val="3A4A5B"/>
                </a:solidFill>
                <a:latin typeface="Montserrat" pitchFamily="2" charset="0"/>
                <a:ea typeface="Tahoma" panose="020B0604030504040204" pitchFamily="34" charset="0"/>
                <a:cs typeface="Times New Roman" panose="02020603050405020304" pitchFamily="18" charset="0"/>
                <a:sym typeface="Wingdings" panose="05000000000000000000" pitchFamily="2" charset="2"/>
              </a:rPr>
              <a:t>Đ</a:t>
            </a:r>
            <a:r>
              <a:rPr lang="en-US" sz="1200">
                <a:solidFill>
                  <a:srgbClr val="3A4A5B"/>
                </a:solidFill>
                <a:latin typeface="Montserrat" pitchFamily="2" charset="0"/>
                <a:ea typeface="Tahoma" panose="020B0604030504040204" pitchFamily="34" charset="0"/>
                <a:cs typeface="Times New Roman" panose="02020603050405020304" pitchFamily="18" charset="0"/>
              </a:rPr>
              <a:t>iều này cũng lý giải 1 phần sự thất thường của doanh thu của kênh Reseller khi Mỹ(387 cửa hàng) là thị trường chính của công 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3A4A5B"/>
              </a:solidFill>
              <a:latin typeface="Montserrat" pitchFamily="2" charset="0"/>
              <a:ea typeface="Tahoma" panose="020B060403050404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solidFill>
                  <a:srgbClr val="3A4A5B"/>
                </a:solidFill>
                <a:latin typeface="Montserrat" pitchFamily="2" charset="0"/>
                <a:ea typeface="Tahoma" panose="020B0604030504040204" pitchFamily="34" charset="0"/>
                <a:cs typeface="Times New Roman" panose="02020603050405020304" pitchFamily="18" charset="0"/>
              </a:rPr>
              <a:t>Chúng ta thấy công ty đang có tổng cộng hơn 600 cửa hàng tuy nhiên chỉ có 175 đơn hàng bán được trong tháng hiện tại điều này nghĩa là có khoảng gần ¾ số cửa hàng không bán được đơn hàng nào.</a:t>
            </a:r>
          </a:p>
          <a:p>
            <a:endParaRPr lang="en-US">
              <a:latin typeface="Montserrat" pitchFamily="2" charset="0"/>
            </a:endParaRPr>
          </a:p>
          <a:p>
            <a:endParaRPr lang="en-US">
              <a:latin typeface="Montserrat" pitchFamily="2"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24</a:t>
            </a:fld>
            <a:endParaRPr lang="en-US"/>
          </a:p>
        </p:txBody>
      </p:sp>
    </p:spTree>
    <p:extLst>
      <p:ext uri="{BB962C8B-B14F-4D97-AF65-F5344CB8AC3E}">
        <p14:creationId xmlns:p14="http://schemas.microsoft.com/office/powerpoint/2010/main" val="2742871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a:solidFill>
                  <a:srgbClr val="3A4A5B"/>
                </a:solidFill>
                <a:latin typeface="Montserrat" pitchFamily="2" charset="0"/>
                <a:ea typeface="Tahoma" panose="020B0604030504040204" pitchFamily="34" charset="0"/>
                <a:cs typeface="Times New Roman" panose="02020603050405020304" pitchFamily="18" charset="0"/>
              </a:rPr>
              <a:t>Insights:</a:t>
            </a:r>
          </a:p>
          <a:p>
            <a:r>
              <a:rPr lang="en-US" sz="1400">
                <a:solidFill>
                  <a:srgbClr val="3A4A5B"/>
                </a:solidFill>
                <a:latin typeface="Montserrat" pitchFamily="2" charset="0"/>
                <a:ea typeface="Tahoma" panose="020B0604030504040204" pitchFamily="34" charset="0"/>
                <a:cs typeface="Times New Roman" panose="02020603050405020304" pitchFamily="18" charset="0"/>
              </a:rPr>
              <a:t>Chúng ta nhận thấy công ty phải bán lỗ trải đều trên rất nhiều sản phẩm của kênh Reseller.</a:t>
            </a:r>
          </a:p>
          <a:p>
            <a:endParaRPr lang="en-US" sz="1400">
              <a:latin typeface="Montserrat" pitchFamily="2"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25</a:t>
            </a:fld>
            <a:endParaRPr lang="en-US"/>
          </a:p>
        </p:txBody>
      </p:sp>
    </p:spTree>
    <p:extLst>
      <p:ext uri="{BB962C8B-B14F-4D97-AF65-F5344CB8AC3E}">
        <p14:creationId xmlns:p14="http://schemas.microsoft.com/office/powerpoint/2010/main" val="2139649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26</a:t>
            </a:fld>
            <a:endParaRPr lang="en-US"/>
          </a:p>
        </p:txBody>
      </p:sp>
    </p:spTree>
    <p:extLst>
      <p:ext uri="{BB962C8B-B14F-4D97-AF65-F5344CB8AC3E}">
        <p14:creationId xmlns:p14="http://schemas.microsoft.com/office/powerpoint/2010/main" val="2687560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27</a:t>
            </a:fld>
            <a:endParaRPr lang="en-US"/>
          </a:p>
        </p:txBody>
      </p:sp>
    </p:spTree>
    <p:extLst>
      <p:ext uri="{BB962C8B-B14F-4D97-AF65-F5344CB8AC3E}">
        <p14:creationId xmlns:p14="http://schemas.microsoft.com/office/powerpoint/2010/main" val="12204933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28</a:t>
            </a:fld>
            <a:endParaRPr lang="en-US"/>
          </a:p>
        </p:txBody>
      </p:sp>
    </p:spTree>
    <p:extLst>
      <p:ext uri="{BB962C8B-B14F-4D97-AF65-F5344CB8AC3E}">
        <p14:creationId xmlns:p14="http://schemas.microsoft.com/office/powerpoint/2010/main" val="653692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29</a:t>
            </a:fld>
            <a:endParaRPr lang="en-US"/>
          </a:p>
        </p:txBody>
      </p:sp>
    </p:spTree>
    <p:extLst>
      <p:ext uri="{BB962C8B-B14F-4D97-AF65-F5344CB8AC3E}">
        <p14:creationId xmlns:p14="http://schemas.microsoft.com/office/powerpoint/2010/main" val="3485015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3</a:t>
            </a:fld>
            <a:endParaRPr lang="en-US"/>
          </a:p>
        </p:txBody>
      </p:sp>
    </p:spTree>
    <p:extLst>
      <p:ext uri="{BB962C8B-B14F-4D97-AF65-F5344CB8AC3E}">
        <p14:creationId xmlns:p14="http://schemas.microsoft.com/office/powerpoint/2010/main" val="2218355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30</a:t>
            </a:fld>
            <a:endParaRPr lang="en-US"/>
          </a:p>
        </p:txBody>
      </p:sp>
    </p:spTree>
    <p:extLst>
      <p:ext uri="{BB962C8B-B14F-4D97-AF65-F5344CB8AC3E}">
        <p14:creationId xmlns:p14="http://schemas.microsoft.com/office/powerpoint/2010/main" val="37477937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31</a:t>
            </a:fld>
            <a:endParaRPr lang="en-US"/>
          </a:p>
        </p:txBody>
      </p:sp>
    </p:spTree>
    <p:extLst>
      <p:ext uri="{BB962C8B-B14F-4D97-AF65-F5344CB8AC3E}">
        <p14:creationId xmlns:p14="http://schemas.microsoft.com/office/powerpoint/2010/main" val="21816501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32</a:t>
            </a:fld>
            <a:endParaRPr lang="en-US"/>
          </a:p>
        </p:txBody>
      </p:sp>
    </p:spTree>
    <p:extLst>
      <p:ext uri="{BB962C8B-B14F-4D97-AF65-F5344CB8AC3E}">
        <p14:creationId xmlns:p14="http://schemas.microsoft.com/office/powerpoint/2010/main" val="280611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33</a:t>
            </a:fld>
            <a:endParaRPr lang="en-US"/>
          </a:p>
        </p:txBody>
      </p:sp>
    </p:spTree>
    <p:extLst>
      <p:ext uri="{BB962C8B-B14F-4D97-AF65-F5344CB8AC3E}">
        <p14:creationId xmlns:p14="http://schemas.microsoft.com/office/powerpoint/2010/main" val="34296374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34</a:t>
            </a:fld>
            <a:endParaRPr lang="en-US"/>
          </a:p>
        </p:txBody>
      </p:sp>
    </p:spTree>
    <p:extLst>
      <p:ext uri="{BB962C8B-B14F-4D97-AF65-F5344CB8AC3E}">
        <p14:creationId xmlns:p14="http://schemas.microsoft.com/office/powerpoint/2010/main" val="370472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35</a:t>
            </a:fld>
            <a:endParaRPr lang="en-US"/>
          </a:p>
        </p:txBody>
      </p:sp>
    </p:spTree>
    <p:extLst>
      <p:ext uri="{BB962C8B-B14F-4D97-AF65-F5344CB8AC3E}">
        <p14:creationId xmlns:p14="http://schemas.microsoft.com/office/powerpoint/2010/main" val="18516004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a:solidFill>
                  <a:srgbClr val="3A4A5B"/>
                </a:solidFill>
                <a:latin typeface="Montserrat" pitchFamily="2" charset="0"/>
                <a:ea typeface="Tahoma" panose="020B0604030504040204" pitchFamily="34" charset="0"/>
                <a:cs typeface="Times New Roman" panose="02020603050405020304" pitchFamily="18" charset="0"/>
              </a:rPr>
              <a:t>Insights:</a:t>
            </a:r>
          </a:p>
          <a:p>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marL="171450" indent="-171450">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Mặt hàng đem lại lợi nhuận tốt nhất cho cả 2 kênh phân phối là dòng xe đạp Mountain – 200.</a:t>
            </a:r>
          </a:p>
          <a:p>
            <a:pPr marL="171450" indent="-171450">
              <a:buFontTx/>
              <a:buChar char="-"/>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marL="171450" indent="-171450">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Chúng ta cũng thấy sự chênh lệch giữa giá bán lẻ và giá bán buôn.</a:t>
            </a:r>
          </a:p>
          <a:p>
            <a:pPr marL="171450" indent="-171450">
              <a:buFontTx/>
              <a:buChar char="-"/>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marL="171450" indent="-171450">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Số lượng tiêu thụ tại kênh Reseller gấp 5,5 lần kênh Online.</a:t>
            </a:r>
          </a:p>
          <a:p>
            <a:pPr marL="0" indent="0">
              <a:buFontTx/>
              <a:buNone/>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36</a:t>
            </a:fld>
            <a:endParaRPr lang="en-US"/>
          </a:p>
        </p:txBody>
      </p:sp>
    </p:spTree>
    <p:extLst>
      <p:ext uri="{BB962C8B-B14F-4D97-AF65-F5344CB8AC3E}">
        <p14:creationId xmlns:p14="http://schemas.microsoft.com/office/powerpoint/2010/main" val="25167843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latin typeface="Montserrat" pitchFamily="2"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37</a:t>
            </a:fld>
            <a:endParaRPr lang="en-US"/>
          </a:p>
        </p:txBody>
      </p:sp>
    </p:spTree>
    <p:extLst>
      <p:ext uri="{BB962C8B-B14F-4D97-AF65-F5344CB8AC3E}">
        <p14:creationId xmlns:p14="http://schemas.microsoft.com/office/powerpoint/2010/main" val="3477738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solidFill>
                <a:srgbClr val="3A4A5B"/>
              </a:solidFill>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38</a:t>
            </a:fld>
            <a:endParaRPr lang="en-US"/>
          </a:p>
        </p:txBody>
      </p:sp>
    </p:spTree>
    <p:extLst>
      <p:ext uri="{BB962C8B-B14F-4D97-AF65-F5344CB8AC3E}">
        <p14:creationId xmlns:p14="http://schemas.microsoft.com/office/powerpoint/2010/main" val="31755325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39</a:t>
            </a:fld>
            <a:endParaRPr lang="en-US"/>
          </a:p>
        </p:txBody>
      </p:sp>
    </p:spTree>
    <p:extLst>
      <p:ext uri="{BB962C8B-B14F-4D97-AF65-F5344CB8AC3E}">
        <p14:creationId xmlns:p14="http://schemas.microsoft.com/office/powerpoint/2010/main" val="120651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4</a:t>
            </a:fld>
            <a:endParaRPr lang="en-US"/>
          </a:p>
        </p:txBody>
      </p:sp>
    </p:spTree>
    <p:extLst>
      <p:ext uri="{BB962C8B-B14F-4D97-AF65-F5344CB8AC3E}">
        <p14:creationId xmlns:p14="http://schemas.microsoft.com/office/powerpoint/2010/main" val="42346917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40</a:t>
            </a:fld>
            <a:endParaRPr lang="en-US"/>
          </a:p>
        </p:txBody>
      </p:sp>
    </p:spTree>
    <p:extLst>
      <p:ext uri="{BB962C8B-B14F-4D97-AF65-F5344CB8AC3E}">
        <p14:creationId xmlns:p14="http://schemas.microsoft.com/office/powerpoint/2010/main" val="1708016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41</a:t>
            </a:fld>
            <a:endParaRPr lang="en-US"/>
          </a:p>
        </p:txBody>
      </p:sp>
    </p:spTree>
    <p:extLst>
      <p:ext uri="{BB962C8B-B14F-4D97-AF65-F5344CB8AC3E}">
        <p14:creationId xmlns:p14="http://schemas.microsoft.com/office/powerpoint/2010/main" val="4687506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42</a:t>
            </a:fld>
            <a:endParaRPr lang="en-US"/>
          </a:p>
        </p:txBody>
      </p:sp>
    </p:spTree>
    <p:extLst>
      <p:ext uri="{BB962C8B-B14F-4D97-AF65-F5344CB8AC3E}">
        <p14:creationId xmlns:p14="http://schemas.microsoft.com/office/powerpoint/2010/main" val="35695956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43</a:t>
            </a:fld>
            <a:endParaRPr lang="en-US"/>
          </a:p>
        </p:txBody>
      </p:sp>
    </p:spTree>
    <p:extLst>
      <p:ext uri="{BB962C8B-B14F-4D97-AF65-F5344CB8AC3E}">
        <p14:creationId xmlns:p14="http://schemas.microsoft.com/office/powerpoint/2010/main" val="2477195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a:solidFill>
                  <a:srgbClr val="3A4A5B"/>
                </a:solidFill>
                <a:latin typeface="Montserrat" pitchFamily="2" charset="0"/>
                <a:ea typeface="Tahoma" panose="020B0604030504040204" pitchFamily="34" charset="0"/>
                <a:cs typeface="Times New Roman" panose="02020603050405020304" pitchFamily="18" charset="0"/>
              </a:rPr>
              <a:t>Sử dụng chức năng Kmeans của Power BI, kết quả auto ra 4 nhóm cho khách hàng thuộc kênh Online và 5 nhóm đối với Reseller.</a:t>
            </a:r>
          </a:p>
          <a:p>
            <a:r>
              <a:rPr lang="en-US" sz="1400">
                <a:solidFill>
                  <a:srgbClr val="3A4A5B"/>
                </a:solidFill>
                <a:latin typeface="Montserrat" pitchFamily="2" charset="0"/>
                <a:ea typeface="Tahoma" panose="020B0604030504040204" pitchFamily="34" charset="0"/>
                <a:cs typeface="Times New Roman" panose="02020603050405020304" pitchFamily="18" charset="0"/>
              </a:rPr>
              <a:t>Kmeans sử dụng phương pháp Elbow thực hiện trên Python kết quả cũng là 4 nhóm cho khách hàng thuộc kênh Online và 5 nhóm đối với Reseller.</a:t>
            </a:r>
          </a:p>
          <a:p>
            <a:r>
              <a:rPr lang="en-US" sz="1400">
                <a:solidFill>
                  <a:srgbClr val="3A4A5B"/>
                </a:solidFill>
                <a:latin typeface="Montserrat" pitchFamily="2" charset="0"/>
                <a:ea typeface="Tahoma" panose="020B0604030504040204" pitchFamily="34" charset="0"/>
                <a:cs typeface="Times New Roman" panose="02020603050405020304" pitchFamily="18" charset="0"/>
              </a:rPr>
              <a:t>(File Python đính kèm trong thư mục nộp bài)</a:t>
            </a:r>
          </a:p>
        </p:txBody>
      </p:sp>
      <p:sp>
        <p:nvSpPr>
          <p:cNvPr id="4" name="Slide Number Placeholder 3"/>
          <p:cNvSpPr>
            <a:spLocks noGrp="1"/>
          </p:cNvSpPr>
          <p:nvPr>
            <p:ph type="sldNum" sz="quarter" idx="5"/>
          </p:nvPr>
        </p:nvSpPr>
        <p:spPr/>
        <p:txBody>
          <a:bodyPr/>
          <a:lstStyle/>
          <a:p>
            <a:fld id="{F9AE0A8D-76D2-4F39-86D7-674B93731B84}" type="slidenum">
              <a:rPr lang="en-US" smtClean="0"/>
              <a:t>44</a:t>
            </a:fld>
            <a:endParaRPr lang="en-US"/>
          </a:p>
        </p:txBody>
      </p:sp>
    </p:spTree>
    <p:extLst>
      <p:ext uri="{BB962C8B-B14F-4D97-AF65-F5344CB8AC3E}">
        <p14:creationId xmlns:p14="http://schemas.microsoft.com/office/powerpoint/2010/main" val="5420549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45</a:t>
            </a:fld>
            <a:endParaRPr lang="en-US"/>
          </a:p>
        </p:txBody>
      </p:sp>
    </p:spTree>
    <p:extLst>
      <p:ext uri="{BB962C8B-B14F-4D97-AF65-F5344CB8AC3E}">
        <p14:creationId xmlns:p14="http://schemas.microsoft.com/office/powerpoint/2010/main" val="7798785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46</a:t>
            </a:fld>
            <a:endParaRPr lang="en-US"/>
          </a:p>
        </p:txBody>
      </p:sp>
    </p:spTree>
    <p:extLst>
      <p:ext uri="{BB962C8B-B14F-4D97-AF65-F5344CB8AC3E}">
        <p14:creationId xmlns:p14="http://schemas.microsoft.com/office/powerpoint/2010/main" val="36579304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47</a:t>
            </a:fld>
            <a:endParaRPr lang="en-US"/>
          </a:p>
        </p:txBody>
      </p:sp>
    </p:spTree>
    <p:extLst>
      <p:ext uri="{BB962C8B-B14F-4D97-AF65-F5344CB8AC3E}">
        <p14:creationId xmlns:p14="http://schemas.microsoft.com/office/powerpoint/2010/main" val="9636929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48</a:t>
            </a:fld>
            <a:endParaRPr lang="en-US"/>
          </a:p>
        </p:txBody>
      </p:sp>
    </p:spTree>
    <p:extLst>
      <p:ext uri="{BB962C8B-B14F-4D97-AF65-F5344CB8AC3E}">
        <p14:creationId xmlns:p14="http://schemas.microsoft.com/office/powerpoint/2010/main" val="19638855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49</a:t>
            </a:fld>
            <a:endParaRPr lang="en-US"/>
          </a:p>
        </p:txBody>
      </p:sp>
    </p:spTree>
    <p:extLst>
      <p:ext uri="{BB962C8B-B14F-4D97-AF65-F5344CB8AC3E}">
        <p14:creationId xmlns:p14="http://schemas.microsoft.com/office/powerpoint/2010/main" val="4066443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a:latin typeface="Montserrat" pitchFamily="2"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5</a:t>
            </a:fld>
            <a:endParaRPr lang="en-US"/>
          </a:p>
        </p:txBody>
      </p:sp>
    </p:spTree>
    <p:extLst>
      <p:ext uri="{BB962C8B-B14F-4D97-AF65-F5344CB8AC3E}">
        <p14:creationId xmlns:p14="http://schemas.microsoft.com/office/powerpoint/2010/main" val="5094593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50</a:t>
            </a:fld>
            <a:endParaRPr lang="en-US"/>
          </a:p>
        </p:txBody>
      </p:sp>
    </p:spTree>
    <p:extLst>
      <p:ext uri="{BB962C8B-B14F-4D97-AF65-F5344CB8AC3E}">
        <p14:creationId xmlns:p14="http://schemas.microsoft.com/office/powerpoint/2010/main" val="7221500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51</a:t>
            </a:fld>
            <a:endParaRPr lang="en-US"/>
          </a:p>
        </p:txBody>
      </p:sp>
    </p:spTree>
    <p:extLst>
      <p:ext uri="{BB962C8B-B14F-4D97-AF65-F5344CB8AC3E}">
        <p14:creationId xmlns:p14="http://schemas.microsoft.com/office/powerpoint/2010/main" val="20865804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52</a:t>
            </a:fld>
            <a:endParaRPr lang="en-US"/>
          </a:p>
        </p:txBody>
      </p:sp>
    </p:spTree>
    <p:extLst>
      <p:ext uri="{BB962C8B-B14F-4D97-AF65-F5344CB8AC3E}">
        <p14:creationId xmlns:p14="http://schemas.microsoft.com/office/powerpoint/2010/main" val="2176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base">
              <a:spcBef>
                <a:spcPts val="0"/>
              </a:spcBef>
              <a:spcAft>
                <a:spcPts val="0"/>
              </a:spcAft>
              <a:buFont typeface="Wingdings" panose="05000000000000000000" pitchFamily="2" charset="2"/>
              <a:buChar char="v"/>
            </a:pPr>
            <a:r>
              <a:rPr lang="vi-VN" sz="1400" b="0" i="0" u="none" strike="noStrike">
                <a:solidFill>
                  <a:srgbClr val="384B5C"/>
                </a:solidFill>
                <a:effectLst/>
                <a:latin typeface="Montserrat" pitchFamily="2" charset="0"/>
              </a:rPr>
              <a:t>Để hiểu cách 1 doanh nghiệp đang hoạt động như thế nào chúng ta cần trả lời 4 câu hỏi sau:</a:t>
            </a:r>
          </a:p>
          <a:p>
            <a:pPr lvl="1" fontAlgn="base">
              <a:buFont typeface="Arial" panose="020B0604020202020204" pitchFamily="34" charset="0"/>
              <a:buChar char="•"/>
            </a:pPr>
            <a:r>
              <a:rPr lang="en-US" sz="1400" b="0" i="0" u="none" strike="noStrike">
                <a:solidFill>
                  <a:srgbClr val="384B5C"/>
                </a:solidFill>
                <a:effectLst/>
                <a:latin typeface="Montserrat" pitchFamily="2" charset="0"/>
              </a:rPr>
              <a:t> </a:t>
            </a:r>
            <a:r>
              <a:rPr lang="vi-VN" sz="1400" b="0" i="0" u="none" strike="noStrike">
                <a:solidFill>
                  <a:srgbClr val="384B5C"/>
                </a:solidFill>
                <a:effectLst/>
                <a:latin typeface="Montserrat" pitchFamily="2" charset="0"/>
              </a:rPr>
              <a:t>Bán cái gì?</a:t>
            </a:r>
          </a:p>
          <a:p>
            <a:pPr lvl="1" fontAlgn="base">
              <a:buFont typeface="Arial" panose="020B0604020202020204" pitchFamily="34" charset="0"/>
              <a:buChar char="•"/>
            </a:pPr>
            <a:r>
              <a:rPr lang="en-US" sz="1400" b="0" i="0" u="none" strike="noStrike">
                <a:solidFill>
                  <a:srgbClr val="384B5C"/>
                </a:solidFill>
                <a:effectLst/>
                <a:latin typeface="Montserrat" pitchFamily="2" charset="0"/>
              </a:rPr>
              <a:t> </a:t>
            </a:r>
            <a:r>
              <a:rPr lang="vi-VN" sz="1400" b="0" i="0" u="none" strike="noStrike">
                <a:solidFill>
                  <a:srgbClr val="384B5C"/>
                </a:solidFill>
                <a:effectLst/>
                <a:latin typeface="Montserrat" pitchFamily="2" charset="0"/>
              </a:rPr>
              <a:t>Bán cho ai?</a:t>
            </a:r>
          </a:p>
          <a:p>
            <a:pPr lvl="1" fontAlgn="base">
              <a:buFont typeface="Arial" panose="020B0604020202020204" pitchFamily="34" charset="0"/>
              <a:buChar char="•"/>
            </a:pPr>
            <a:r>
              <a:rPr lang="en-US" sz="1400" b="0" i="0" u="none" strike="noStrike">
                <a:solidFill>
                  <a:srgbClr val="384B5C"/>
                </a:solidFill>
                <a:effectLst/>
                <a:latin typeface="Montserrat" pitchFamily="2" charset="0"/>
              </a:rPr>
              <a:t> </a:t>
            </a:r>
            <a:r>
              <a:rPr lang="vi-VN" sz="1400" b="0" i="0" u="none" strike="noStrike">
                <a:solidFill>
                  <a:srgbClr val="384B5C"/>
                </a:solidFill>
                <a:effectLst/>
                <a:latin typeface="Montserrat" pitchFamily="2" charset="0"/>
              </a:rPr>
              <a:t>Bán như thế nào?</a:t>
            </a:r>
          </a:p>
          <a:p>
            <a:pPr lvl="1" fontAlgn="base">
              <a:buFont typeface="Arial" panose="020B0604020202020204" pitchFamily="34" charset="0"/>
              <a:buChar char="•"/>
            </a:pPr>
            <a:r>
              <a:rPr lang="en-US" sz="1400" b="0" i="0" u="none" strike="noStrike">
                <a:solidFill>
                  <a:srgbClr val="384B5C"/>
                </a:solidFill>
                <a:effectLst/>
                <a:latin typeface="Montserrat" pitchFamily="2" charset="0"/>
              </a:rPr>
              <a:t> </a:t>
            </a:r>
            <a:r>
              <a:rPr lang="vi-VN" sz="1400" b="0" i="0" u="none" strike="noStrike">
                <a:solidFill>
                  <a:srgbClr val="384B5C"/>
                </a:solidFill>
                <a:effectLst/>
                <a:latin typeface="Montserrat" pitchFamily="2" charset="0"/>
              </a:rPr>
              <a:t>Doanh thu, lợi nhuận là bao nhiêu?</a:t>
            </a:r>
            <a:br>
              <a:rPr lang="en-US" sz="1400" b="0" i="0" u="none" strike="noStrike">
                <a:solidFill>
                  <a:srgbClr val="384B5C"/>
                </a:solidFill>
                <a:effectLst/>
                <a:latin typeface="Montserrat" pitchFamily="2" charset="0"/>
              </a:rPr>
            </a:br>
            <a:endParaRPr lang="vi-VN" sz="1400" b="0" i="0" u="none" strike="noStrike">
              <a:solidFill>
                <a:srgbClr val="384B5C"/>
              </a:solidFill>
              <a:effectLst/>
              <a:latin typeface="Montserrat" pitchFamily="2" charset="0"/>
            </a:endParaRPr>
          </a:p>
          <a:p>
            <a:pPr marL="171450" indent="-171450" rtl="0" fontAlgn="base">
              <a:spcBef>
                <a:spcPts val="0"/>
              </a:spcBef>
              <a:spcAft>
                <a:spcPts val="0"/>
              </a:spcAft>
              <a:buFont typeface="Wingdings" panose="05000000000000000000" pitchFamily="2" charset="2"/>
              <a:buChar char="v"/>
            </a:pPr>
            <a:r>
              <a:rPr lang="vi-VN" sz="1400" b="0" i="0" u="none" strike="noStrike">
                <a:solidFill>
                  <a:srgbClr val="384B5C"/>
                </a:solidFill>
                <a:effectLst/>
                <a:latin typeface="Montserrat" pitchFamily="2" charset="0"/>
              </a:rPr>
              <a:t>Vì vậy dù là cấp quản lý hay nhân viên thì cách để họ hiểu về công ty, hay bộ phận của mình đang hoạt động thế nào cũng sẽ xoay quanh những câu hỏi trên, chỉ khác nhau về chỉ số kinh doanh.</a:t>
            </a:r>
            <a:endParaRPr lang="en-US" sz="1400">
              <a:latin typeface="Tw Cen MT" panose="020B0602020104020603" pitchFamily="34"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6</a:t>
            </a:fld>
            <a:endParaRPr lang="en-US"/>
          </a:p>
        </p:txBody>
      </p:sp>
    </p:spTree>
    <p:extLst>
      <p:ext uri="{BB962C8B-B14F-4D97-AF65-F5344CB8AC3E}">
        <p14:creationId xmlns:p14="http://schemas.microsoft.com/office/powerpoint/2010/main" val="4238208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sz="1400" b="0" i="0">
                <a:solidFill>
                  <a:srgbClr val="0D0D0D"/>
                </a:solidFill>
                <a:effectLst/>
                <a:latin typeface="Montserrat" pitchFamily="2" charset="0"/>
                <a:cs typeface="Calibri" panose="020F0502020204030204" pitchFamily="34" charset="0"/>
              </a:rPr>
              <a:t>AdventureWorks2019 là một cơ sở dữ liệu mẫu được Microsoft cung cấp để giúp người dùng học cách làm việc với SQL Server</a:t>
            </a:r>
            <a:r>
              <a:rPr lang="en-US" sz="1400" b="0" i="0">
                <a:solidFill>
                  <a:srgbClr val="0D0D0D"/>
                </a:solidFill>
                <a:effectLst/>
                <a:latin typeface="Montserrat" pitchFamily="2" charset="0"/>
                <a:cs typeface="Calibri" panose="020F0502020204030204" pitchFamily="34" charset="0"/>
              </a:rPr>
              <a:t>, thiết kế CSDL</a:t>
            </a:r>
            <a:r>
              <a:rPr lang="vi-VN" sz="1400" b="0" i="0">
                <a:solidFill>
                  <a:srgbClr val="0D0D0D"/>
                </a:solidFill>
                <a:effectLst/>
                <a:latin typeface="Montserrat" pitchFamily="2" charset="0"/>
                <a:cs typeface="Calibri" panose="020F0502020204030204" pitchFamily="34" charset="0"/>
              </a:rPr>
              <a:t> và các công nghệ liên quan. Cơ sở dữ liệu này cung cấp các bảng dữ liệu về doanh nghiệp giả định, bao gồm thông tin về khách hàng, sản phẩm, đơn đặt hàng, và nhiều hơn nữa.</a:t>
            </a:r>
            <a:endParaRPr lang="en-US" sz="1400" b="0" i="0">
              <a:solidFill>
                <a:srgbClr val="0D0D0D"/>
              </a:solidFill>
              <a:effectLst/>
              <a:latin typeface="Montserrat" pitchFamily="2" charset="0"/>
              <a:cs typeface="Calibri" panose="020F0502020204030204" pitchFamily="34" charset="0"/>
            </a:endParaRPr>
          </a:p>
          <a:p>
            <a:pPr algn="l"/>
            <a:endParaRPr lang="en-US" sz="1400" b="0" i="0">
              <a:solidFill>
                <a:srgbClr val="0D0D0D"/>
              </a:solidFill>
              <a:effectLst/>
              <a:latin typeface="Montserrat" pitchFamily="2" charset="0"/>
              <a:cs typeface="Calibri" panose="020F0502020204030204" pitchFamily="34" charset="0"/>
            </a:endParaRPr>
          </a:p>
          <a:p>
            <a:pPr algn="l"/>
            <a:r>
              <a:rPr lang="en-US" sz="1400" b="0" i="0">
                <a:solidFill>
                  <a:srgbClr val="0D0D0D"/>
                </a:solidFill>
                <a:effectLst/>
                <a:latin typeface="Montserrat" pitchFamily="2" charset="0"/>
                <a:cs typeface="Calibri" panose="020F0502020204030204" pitchFamily="34" charset="0"/>
              </a:rPr>
              <a:t>Nguồn dữ liệu: Internet</a:t>
            </a:r>
          </a:p>
        </p:txBody>
      </p:sp>
      <p:sp>
        <p:nvSpPr>
          <p:cNvPr id="4" name="Slide Number Placeholder 3"/>
          <p:cNvSpPr>
            <a:spLocks noGrp="1"/>
          </p:cNvSpPr>
          <p:nvPr>
            <p:ph type="sldNum" sz="quarter" idx="5"/>
          </p:nvPr>
        </p:nvSpPr>
        <p:spPr/>
        <p:txBody>
          <a:bodyPr/>
          <a:lstStyle/>
          <a:p>
            <a:fld id="{F9AE0A8D-76D2-4F39-86D7-674B93731B84}" type="slidenum">
              <a:rPr lang="en-US" smtClean="0"/>
              <a:t>7</a:t>
            </a:fld>
            <a:endParaRPr lang="en-US"/>
          </a:p>
        </p:txBody>
      </p:sp>
    </p:spTree>
    <p:extLst>
      <p:ext uri="{BB962C8B-B14F-4D97-AF65-F5344CB8AC3E}">
        <p14:creationId xmlns:p14="http://schemas.microsoft.com/office/powerpoint/2010/main" val="2587962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US" sz="1400" b="0" i="0">
                <a:solidFill>
                  <a:srgbClr val="0D0D0D"/>
                </a:solidFill>
                <a:effectLst/>
                <a:latin typeface="Montserrat" pitchFamily="2" charset="0"/>
                <a:cs typeface="Calibri" panose="020F0502020204030204" pitchFamily="34" charset="0"/>
              </a:rPr>
              <a:t>Dựa vào các câu hỏi nghiệp vụ chúng ta chọn được 10 bảng, sau đó chọn lọc ra các cột chứa các thông tin phục vụ cho dự án.</a:t>
            </a:r>
          </a:p>
          <a:p>
            <a:pPr marL="0" indent="0" algn="l">
              <a:buFontTx/>
              <a:buNone/>
            </a:pPr>
            <a:endParaRPr lang="en-US" sz="1400" b="0" i="0">
              <a:solidFill>
                <a:srgbClr val="0D0D0D"/>
              </a:solidFill>
              <a:effectLst/>
              <a:latin typeface="Montserrat" pitchFamily="2" charset="0"/>
              <a:cs typeface="Calibri" panose="020F0502020204030204" pitchFamily="34" charset="0"/>
            </a:endParaRPr>
          </a:p>
          <a:p>
            <a:pPr marL="0" indent="0" algn="l">
              <a:buFontTx/>
              <a:buNone/>
            </a:pPr>
            <a:r>
              <a:rPr lang="en-US" sz="1400" b="0" i="0">
                <a:solidFill>
                  <a:srgbClr val="0D0D0D"/>
                </a:solidFill>
                <a:effectLst/>
                <a:latin typeface="Montserrat" pitchFamily="2" charset="0"/>
                <a:cs typeface="Calibri" panose="020F0502020204030204" pitchFamily="34" charset="0"/>
              </a:rPr>
              <a:t>Chọn kho dữ liệu và lược đồ:</a:t>
            </a:r>
          </a:p>
          <a:p>
            <a:pPr marL="0" indent="0" algn="l">
              <a:buFontTx/>
              <a:buNone/>
            </a:pPr>
            <a:endParaRPr lang="en-US" sz="1400" b="0" i="0">
              <a:solidFill>
                <a:srgbClr val="0D0D0D"/>
              </a:solidFill>
              <a:effectLst/>
              <a:latin typeface="Montserrat" pitchFamily="2" charset="0"/>
              <a:cs typeface="Calibri" panose="020F0502020204030204" pitchFamily="34" charset="0"/>
            </a:endParaRPr>
          </a:p>
          <a:p>
            <a:pPr marL="0" indent="0" algn="l">
              <a:buFontTx/>
              <a:buNone/>
            </a:pPr>
            <a:r>
              <a:rPr lang="en-US" sz="1400" b="0" i="0">
                <a:solidFill>
                  <a:srgbClr val="0D0D0D"/>
                </a:solidFill>
                <a:effectLst/>
                <a:latin typeface="Montserrat" pitchFamily="2" charset="0"/>
                <a:cs typeface="Calibri" panose="020F0502020204030204" pitchFamily="34" charset="0"/>
              </a:rPr>
              <a:t>Data Source là CSDL quan hệ, dựa vào yêu cầu kinh doanh là phân tích tất cả các chỉ số kinh doanh nói chung của cả 2 kênh phân phối </a:t>
            </a:r>
            <a:r>
              <a:rPr lang="en-US" sz="1400" b="0" i="0">
                <a:solidFill>
                  <a:srgbClr val="0D0D0D"/>
                </a:solidFill>
                <a:effectLst/>
                <a:latin typeface="Montserrat" pitchFamily="2" charset="0"/>
                <a:cs typeface="Calibri" panose="020F0502020204030204" pitchFamily="34" charset="0"/>
                <a:sym typeface="Wingdings" panose="05000000000000000000" pitchFamily="2" charset="2"/>
              </a:rPr>
              <a:t> Chọn Centralized Data WareHouse là phù hợp.</a:t>
            </a:r>
          </a:p>
          <a:p>
            <a:pPr marL="0" indent="0" algn="l">
              <a:buFontTx/>
              <a:buNone/>
            </a:pPr>
            <a:endParaRPr lang="en-US" sz="1400" b="0" i="0">
              <a:solidFill>
                <a:srgbClr val="0D0D0D"/>
              </a:solidFill>
              <a:effectLst/>
              <a:latin typeface="Montserrat" pitchFamily="2" charset="0"/>
              <a:cs typeface="Calibri" panose="020F0502020204030204" pitchFamily="34" charset="0"/>
              <a:sym typeface="Wingdings" panose="05000000000000000000" pitchFamily="2" charset="2"/>
            </a:endParaRPr>
          </a:p>
          <a:p>
            <a:pPr marL="0" indent="0" algn="l">
              <a:buFontTx/>
              <a:buNone/>
            </a:pPr>
            <a:r>
              <a:rPr lang="en-US" sz="1400" b="0" i="0">
                <a:solidFill>
                  <a:srgbClr val="0D0D0D"/>
                </a:solidFill>
                <a:effectLst/>
                <a:latin typeface="Montserrat" pitchFamily="2" charset="0"/>
                <a:cs typeface="Calibri" panose="020F0502020204030204" pitchFamily="34" charset="0"/>
                <a:sym typeface="Wingdings" panose="05000000000000000000" pitchFamily="2" charset="2"/>
              </a:rPr>
              <a:t>Data Source có thiết kế hình bông tuyết, các bảng đã được chuẩn hóa BCNF, đã có các ràng buộc khóa chính, khóa ngoại đầy đủ  Chọn lược đồ bông tuyết cho CSDL đích là phù hợp.</a:t>
            </a:r>
            <a:endParaRPr lang="en-US" sz="1400" b="0" i="0">
              <a:solidFill>
                <a:srgbClr val="0D0D0D"/>
              </a:solidFill>
              <a:effectLst/>
              <a:latin typeface="Montserrat" pitchFamily="2" charset="0"/>
              <a:cs typeface="Calibri" panose="020F0502020204030204" pitchFamily="34" charset="0"/>
            </a:endParaRPr>
          </a:p>
          <a:p>
            <a:pPr marL="0" indent="0" algn="l">
              <a:buFontTx/>
              <a:buNone/>
            </a:pPr>
            <a:endParaRPr lang="en-US" sz="1400" b="0" i="0">
              <a:solidFill>
                <a:srgbClr val="0D0D0D"/>
              </a:solidFill>
              <a:effectLst/>
              <a:latin typeface="Montserrat" pitchFamily="2" charset="0"/>
              <a:cs typeface="Calibri" panose="020F0502020204030204" pitchFamily="34" charset="0"/>
            </a:endParaRPr>
          </a:p>
          <a:p>
            <a:pPr marL="0" indent="0" algn="l">
              <a:buFontTx/>
              <a:buNone/>
            </a:pPr>
            <a:r>
              <a:rPr lang="en-US" sz="1400" b="0" i="0">
                <a:solidFill>
                  <a:srgbClr val="0D0D0D"/>
                </a:solidFill>
                <a:effectLst/>
                <a:latin typeface="Montserrat" pitchFamily="2" charset="0"/>
                <a:cs typeface="Calibri" panose="020F0502020204030204" pitchFamily="34" charset="0"/>
              </a:rPr>
              <a:t>Thiết kế ERD gồm 7 bảng DIM, 2 bảng FACT để bắt đầu quá trình xây dựng DWH.</a:t>
            </a:r>
          </a:p>
        </p:txBody>
      </p:sp>
      <p:sp>
        <p:nvSpPr>
          <p:cNvPr id="4" name="Slide Number Placeholder 3"/>
          <p:cNvSpPr>
            <a:spLocks noGrp="1"/>
          </p:cNvSpPr>
          <p:nvPr>
            <p:ph type="sldNum" sz="quarter" idx="5"/>
          </p:nvPr>
        </p:nvSpPr>
        <p:spPr/>
        <p:txBody>
          <a:bodyPr/>
          <a:lstStyle/>
          <a:p>
            <a:fld id="{F9AE0A8D-76D2-4F39-86D7-674B93731B84}" type="slidenum">
              <a:rPr lang="en-US" smtClean="0"/>
              <a:t>8</a:t>
            </a:fld>
            <a:endParaRPr lang="en-US"/>
          </a:p>
        </p:txBody>
      </p:sp>
    </p:spTree>
    <p:extLst>
      <p:ext uri="{BB962C8B-B14F-4D97-AF65-F5344CB8AC3E}">
        <p14:creationId xmlns:p14="http://schemas.microsoft.com/office/powerpoint/2010/main" val="3458541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US" sz="1400" b="0" i="0">
                <a:solidFill>
                  <a:srgbClr val="0D0D0D"/>
                </a:solidFill>
                <a:effectLst/>
                <a:latin typeface="Montserrat" pitchFamily="2" charset="0"/>
                <a:cs typeface="Calibri" panose="020F0502020204030204" pitchFamily="34" charset="0"/>
              </a:rPr>
              <a:t>Tiến hành ETL trong SSIS</a:t>
            </a:r>
          </a:p>
          <a:p>
            <a:pPr marL="0" indent="0" algn="l">
              <a:buFontTx/>
              <a:buNone/>
            </a:pPr>
            <a:r>
              <a:rPr lang="en-US" sz="1400" b="0" i="0">
                <a:solidFill>
                  <a:srgbClr val="0D0D0D"/>
                </a:solidFill>
                <a:effectLst/>
                <a:latin typeface="Montserrat" pitchFamily="2" charset="0"/>
                <a:cs typeface="Calibri" panose="020F0502020204030204" pitchFamily="34" charset="0"/>
              </a:rPr>
              <a:t>- Loại bỏ các giá trị null, chuyển đổi các ký tự viết tắt để đồng nhất dữ liệu, kết nối các bảng để lấy dữ liệu.</a:t>
            </a:r>
          </a:p>
          <a:p>
            <a:pPr algn="l"/>
            <a:endParaRPr lang="en-US" sz="1400" b="0" i="0">
              <a:solidFill>
                <a:srgbClr val="0D0D0D"/>
              </a:solidFill>
              <a:effectLst/>
              <a:latin typeface="Montserrat" pitchFamily="2" charset="0"/>
              <a:cs typeface="Calibri" panose="020F0502020204030204" pitchFamily="34" charset="0"/>
            </a:endParaRPr>
          </a:p>
          <a:p>
            <a:pPr algn="l"/>
            <a:r>
              <a:rPr lang="en-US" sz="1400" b="0" i="0">
                <a:solidFill>
                  <a:srgbClr val="0D0D0D"/>
                </a:solidFill>
                <a:effectLst/>
                <a:latin typeface="Montserrat" pitchFamily="2" charset="0"/>
                <a:cs typeface="Calibri" panose="020F0502020204030204" pitchFamily="34" charset="0"/>
              </a:rPr>
              <a:t>DWH bao gồm 6 bảng DIM và 2 bảng FACT được trích xuất và chuyển đổi từ bộ dữ liệu nguồn AdventureWork 2019 trong 2 năm 2012 và 2013 như sau:</a:t>
            </a:r>
          </a:p>
          <a:p>
            <a:pPr algn="l"/>
            <a:r>
              <a:rPr lang="en-US" sz="1400" b="0" i="0">
                <a:solidFill>
                  <a:srgbClr val="0D0D0D"/>
                </a:solidFill>
                <a:effectLst/>
                <a:latin typeface="Montserrat" pitchFamily="2" charset="0"/>
                <a:cs typeface="Calibri" panose="020F0502020204030204" pitchFamily="34" charset="0"/>
              </a:rPr>
              <a:t>Dim_Product : Chứa thông tin về sản phẩm như:  Tên sản phẩm, giá cost, giá niêm yết..</a:t>
            </a:r>
          </a:p>
          <a:p>
            <a:pPr algn="l"/>
            <a:r>
              <a:rPr lang="en-US" sz="1400" b="0" i="0">
                <a:solidFill>
                  <a:srgbClr val="0D0D0D"/>
                </a:solidFill>
                <a:effectLst/>
                <a:latin typeface="Montserrat" pitchFamily="2" charset="0"/>
                <a:cs typeface="Calibri" panose="020F0502020204030204" pitchFamily="34" charset="0"/>
              </a:rPr>
              <a:t>Dim_Customer: Chứa thông tin về khách hàng như: Tên, giới tính…</a:t>
            </a:r>
          </a:p>
          <a:p>
            <a:pPr algn="l"/>
            <a:r>
              <a:rPr lang="en-US" sz="1400" b="0" i="0">
                <a:solidFill>
                  <a:srgbClr val="0D0D0D"/>
                </a:solidFill>
                <a:effectLst/>
                <a:latin typeface="Montserrat" pitchFamily="2" charset="0"/>
                <a:cs typeface="Calibri" panose="020F0502020204030204" pitchFamily="34" charset="0"/>
              </a:rPr>
              <a:t>Dim_Date: Chứa thông tin về thời gian.(Tạo trong PBI)</a:t>
            </a:r>
          </a:p>
          <a:p>
            <a:pPr algn="l"/>
            <a:r>
              <a:rPr lang="en-US" sz="1400" b="0" i="0">
                <a:solidFill>
                  <a:srgbClr val="0D0D0D"/>
                </a:solidFill>
                <a:effectLst/>
                <a:latin typeface="Montserrat" pitchFamily="2" charset="0"/>
                <a:cs typeface="Calibri" panose="020F0502020204030204" pitchFamily="34" charset="0"/>
              </a:rPr>
              <a:t>Dim_ProductSubcategory: Chứa thông tin về danh mục con của sản phẩm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a:solidFill>
                  <a:srgbClr val="0D0D0D"/>
                </a:solidFill>
                <a:effectLst/>
                <a:latin typeface="Montserrat" pitchFamily="2" charset="0"/>
                <a:cs typeface="Calibri" panose="020F0502020204030204" pitchFamily="34" charset="0"/>
              </a:rPr>
              <a:t>Dim_ProductCategory: Chứa thông tin về danh mục của sản phẩm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a:solidFill>
                  <a:srgbClr val="0D0D0D"/>
                </a:solidFill>
                <a:effectLst/>
                <a:latin typeface="Montserrat" pitchFamily="2" charset="0"/>
                <a:cs typeface="Calibri" panose="020F0502020204030204" pitchFamily="34" charset="0"/>
              </a:rPr>
              <a:t>Dim_Territory: Chứa thông tin về khu vực, quốc gia châu lục mà công ty đang hoạt động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a:solidFill>
                  <a:srgbClr val="0D0D0D"/>
                </a:solidFill>
                <a:effectLst/>
                <a:latin typeface="Montserrat" pitchFamily="2" charset="0"/>
                <a:cs typeface="Calibri" panose="020F0502020204030204" pitchFamily="34" charset="0"/>
              </a:rPr>
              <a:t>Dim_Store: Chứa thông tin về hệ thống cửa hàng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a:solidFill>
                  <a:srgbClr val="0D0D0D"/>
                </a:solidFill>
                <a:effectLst/>
                <a:latin typeface="Montserrat" pitchFamily="2" charset="0"/>
                <a:cs typeface="Calibri" panose="020F0502020204030204" pitchFamily="34" charset="0"/>
              </a:rPr>
              <a:t>Dim_SalesPerson: Chứa thông tin về nhân viên bán hàng.(Bảng bổ sung)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a:solidFill>
                  <a:srgbClr val="0D0D0D"/>
                </a:solidFill>
                <a:effectLst/>
                <a:latin typeface="Montserrat" pitchFamily="2" charset="0"/>
                <a:cs typeface="Calibri" panose="020F0502020204030204" pitchFamily="34" charset="0"/>
              </a:rPr>
              <a:t>Fact_SalesOrderDetail: Chứa thông tin chi tiết đơn hàng như: đơn giá, số lượng..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a:solidFill>
                  <a:srgbClr val="0D0D0D"/>
                </a:solidFill>
                <a:effectLst/>
                <a:latin typeface="Montserrat" pitchFamily="2" charset="0"/>
                <a:cs typeface="Calibri" panose="020F0502020204030204" pitchFamily="34" charset="0"/>
              </a:rPr>
              <a:t>Fact_SalesOrderHeader: Chứa thông tin chi tiết tổng quan đơn hàng như: Ngày order, Ngày giao hàng, Ngày thanh toán, phương thức vận chuyển, phương thưc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a:solidFill>
                <a:srgbClr val="0D0D0D"/>
              </a:solidFill>
              <a:effectLst/>
              <a:latin typeface="Montserrat" pitchFamily="2" charset="0"/>
              <a:cs typeface="Calibri" panose="020F0502020204030204" pitchFamily="34" charset="0"/>
            </a:endParaRPr>
          </a:p>
          <a:p>
            <a:endParaRPr lang="en-US" sz="1400">
              <a:latin typeface="Montserrat" pitchFamily="2" charset="0"/>
            </a:endParaRPr>
          </a:p>
        </p:txBody>
      </p:sp>
      <p:sp>
        <p:nvSpPr>
          <p:cNvPr id="4" name="Slide Number Placeholder 3"/>
          <p:cNvSpPr>
            <a:spLocks noGrp="1"/>
          </p:cNvSpPr>
          <p:nvPr>
            <p:ph type="sldNum" sz="quarter" idx="5"/>
          </p:nvPr>
        </p:nvSpPr>
        <p:spPr/>
        <p:txBody>
          <a:bodyPr/>
          <a:lstStyle/>
          <a:p>
            <a:fld id="{F9AE0A8D-76D2-4F39-86D7-674B93731B84}" type="slidenum">
              <a:rPr lang="en-US" smtClean="0"/>
              <a:t>9</a:t>
            </a:fld>
            <a:endParaRPr lang="en-US"/>
          </a:p>
        </p:txBody>
      </p:sp>
    </p:spTree>
    <p:extLst>
      <p:ext uri="{BB962C8B-B14F-4D97-AF65-F5344CB8AC3E}">
        <p14:creationId xmlns:p14="http://schemas.microsoft.com/office/powerpoint/2010/main" val="1878131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8241C-4A97-4894-966E-49B812D92D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2E07A6-FD46-4EF7-A392-0D8663EDC5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9A081F-46AB-4C6E-BEF5-A3E9E5A8A6E3}"/>
              </a:ext>
            </a:extLst>
          </p:cNvPr>
          <p:cNvSpPr>
            <a:spLocks noGrp="1"/>
          </p:cNvSpPr>
          <p:nvPr>
            <p:ph type="dt" sz="half" idx="10"/>
          </p:nvPr>
        </p:nvSpPr>
        <p:spPr/>
        <p:txBody>
          <a:bodyPr/>
          <a:lstStyle/>
          <a:p>
            <a:fld id="{E214C817-2D87-471E-B1A7-0739CF3E94DE}" type="datetimeFigureOut">
              <a:rPr lang="en-US" smtClean="0"/>
              <a:t>05/10/2024</a:t>
            </a:fld>
            <a:endParaRPr lang="en-US"/>
          </a:p>
        </p:txBody>
      </p:sp>
      <p:sp>
        <p:nvSpPr>
          <p:cNvPr id="5" name="Footer Placeholder 4">
            <a:extLst>
              <a:ext uri="{FF2B5EF4-FFF2-40B4-BE49-F238E27FC236}">
                <a16:creationId xmlns:a16="http://schemas.microsoft.com/office/drawing/2014/main" id="{89B9D87B-C886-4B66-8B16-A9948897D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0D633-9181-4C0D-AD0F-149BAAAFD4D5}"/>
              </a:ext>
            </a:extLst>
          </p:cNvPr>
          <p:cNvSpPr>
            <a:spLocks noGrp="1"/>
          </p:cNvSpPr>
          <p:nvPr>
            <p:ph type="sldNum" sz="quarter" idx="12"/>
          </p:nvPr>
        </p:nvSpPr>
        <p:spPr/>
        <p:txBody>
          <a:bodyPr/>
          <a:lstStyle/>
          <a:p>
            <a:fld id="{5C128A71-4A33-4C8E-9595-2FAC00F5C618}" type="slidenum">
              <a:rPr lang="en-US" smtClean="0"/>
              <a:t>‹#›</a:t>
            </a:fld>
            <a:endParaRPr lang="en-US"/>
          </a:p>
        </p:txBody>
      </p:sp>
    </p:spTree>
    <p:extLst>
      <p:ext uri="{BB962C8B-B14F-4D97-AF65-F5344CB8AC3E}">
        <p14:creationId xmlns:p14="http://schemas.microsoft.com/office/powerpoint/2010/main" val="3736324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107A-74EC-442D-B79E-E1438290B6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FB8F54-20A8-495F-871B-DF76DF9301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C9B28-ACAB-4AD3-B7C7-F9C96A2850EB}"/>
              </a:ext>
            </a:extLst>
          </p:cNvPr>
          <p:cNvSpPr>
            <a:spLocks noGrp="1"/>
          </p:cNvSpPr>
          <p:nvPr>
            <p:ph type="dt" sz="half" idx="10"/>
          </p:nvPr>
        </p:nvSpPr>
        <p:spPr/>
        <p:txBody>
          <a:bodyPr/>
          <a:lstStyle/>
          <a:p>
            <a:fld id="{E214C817-2D87-471E-B1A7-0739CF3E94DE}" type="datetimeFigureOut">
              <a:rPr lang="en-US" smtClean="0"/>
              <a:t>05/10/2024</a:t>
            </a:fld>
            <a:endParaRPr lang="en-US"/>
          </a:p>
        </p:txBody>
      </p:sp>
      <p:sp>
        <p:nvSpPr>
          <p:cNvPr id="5" name="Footer Placeholder 4">
            <a:extLst>
              <a:ext uri="{FF2B5EF4-FFF2-40B4-BE49-F238E27FC236}">
                <a16:creationId xmlns:a16="http://schemas.microsoft.com/office/drawing/2014/main" id="{6A0ED24D-8A45-4065-9037-B2D94E16D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9385D-39C8-4AFD-A27F-E7C274409486}"/>
              </a:ext>
            </a:extLst>
          </p:cNvPr>
          <p:cNvSpPr>
            <a:spLocks noGrp="1"/>
          </p:cNvSpPr>
          <p:nvPr>
            <p:ph type="sldNum" sz="quarter" idx="12"/>
          </p:nvPr>
        </p:nvSpPr>
        <p:spPr/>
        <p:txBody>
          <a:bodyPr/>
          <a:lstStyle/>
          <a:p>
            <a:fld id="{5C128A71-4A33-4C8E-9595-2FAC00F5C618}" type="slidenum">
              <a:rPr lang="en-US" smtClean="0"/>
              <a:t>‹#›</a:t>
            </a:fld>
            <a:endParaRPr lang="en-US"/>
          </a:p>
        </p:txBody>
      </p:sp>
    </p:spTree>
    <p:extLst>
      <p:ext uri="{BB962C8B-B14F-4D97-AF65-F5344CB8AC3E}">
        <p14:creationId xmlns:p14="http://schemas.microsoft.com/office/powerpoint/2010/main" val="1071226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A8BA0A-EC91-4C75-9014-43A62B1D19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ECD400-6411-477A-9D39-993B858BB1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6A9A7-A4C5-475A-8728-52E06BE0D29D}"/>
              </a:ext>
            </a:extLst>
          </p:cNvPr>
          <p:cNvSpPr>
            <a:spLocks noGrp="1"/>
          </p:cNvSpPr>
          <p:nvPr>
            <p:ph type="dt" sz="half" idx="10"/>
          </p:nvPr>
        </p:nvSpPr>
        <p:spPr/>
        <p:txBody>
          <a:bodyPr/>
          <a:lstStyle/>
          <a:p>
            <a:fld id="{E214C817-2D87-471E-B1A7-0739CF3E94DE}" type="datetimeFigureOut">
              <a:rPr lang="en-US" smtClean="0"/>
              <a:t>05/10/2024</a:t>
            </a:fld>
            <a:endParaRPr lang="en-US"/>
          </a:p>
        </p:txBody>
      </p:sp>
      <p:sp>
        <p:nvSpPr>
          <p:cNvPr id="5" name="Footer Placeholder 4">
            <a:extLst>
              <a:ext uri="{FF2B5EF4-FFF2-40B4-BE49-F238E27FC236}">
                <a16:creationId xmlns:a16="http://schemas.microsoft.com/office/drawing/2014/main" id="{662B90FC-BB85-47A3-8225-9BB76D16B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90DA2-89E5-4F4C-A588-6A7719AA046B}"/>
              </a:ext>
            </a:extLst>
          </p:cNvPr>
          <p:cNvSpPr>
            <a:spLocks noGrp="1"/>
          </p:cNvSpPr>
          <p:nvPr>
            <p:ph type="sldNum" sz="quarter" idx="12"/>
          </p:nvPr>
        </p:nvSpPr>
        <p:spPr/>
        <p:txBody>
          <a:bodyPr/>
          <a:lstStyle/>
          <a:p>
            <a:fld id="{5C128A71-4A33-4C8E-9595-2FAC00F5C618}" type="slidenum">
              <a:rPr lang="en-US" smtClean="0"/>
              <a:t>‹#›</a:t>
            </a:fld>
            <a:endParaRPr lang="en-US"/>
          </a:p>
        </p:txBody>
      </p:sp>
    </p:spTree>
    <p:extLst>
      <p:ext uri="{BB962C8B-B14F-4D97-AF65-F5344CB8AC3E}">
        <p14:creationId xmlns:p14="http://schemas.microsoft.com/office/powerpoint/2010/main" val="2471784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B02C-8960-478D-94AD-4430FBD10B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777E55-9312-47AA-A342-CAB8E3D2D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1900BF-FB31-451B-A6B8-46C89CC0DAB2}"/>
              </a:ext>
            </a:extLst>
          </p:cNvPr>
          <p:cNvSpPr>
            <a:spLocks noGrp="1"/>
          </p:cNvSpPr>
          <p:nvPr>
            <p:ph type="dt" sz="half" idx="10"/>
          </p:nvPr>
        </p:nvSpPr>
        <p:spPr/>
        <p:txBody>
          <a:bodyPr/>
          <a:lstStyle/>
          <a:p>
            <a:fld id="{E214C817-2D87-471E-B1A7-0739CF3E94DE}" type="datetimeFigureOut">
              <a:rPr lang="en-US" smtClean="0"/>
              <a:t>05/10/2024</a:t>
            </a:fld>
            <a:endParaRPr lang="en-US"/>
          </a:p>
        </p:txBody>
      </p:sp>
      <p:sp>
        <p:nvSpPr>
          <p:cNvPr id="5" name="Footer Placeholder 4">
            <a:extLst>
              <a:ext uri="{FF2B5EF4-FFF2-40B4-BE49-F238E27FC236}">
                <a16:creationId xmlns:a16="http://schemas.microsoft.com/office/drawing/2014/main" id="{22DA9A18-98EC-4368-9DBF-A8EE56F89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A2A39-4E27-4A2B-82D8-6CB81F43CC83}"/>
              </a:ext>
            </a:extLst>
          </p:cNvPr>
          <p:cNvSpPr>
            <a:spLocks noGrp="1"/>
          </p:cNvSpPr>
          <p:nvPr>
            <p:ph type="sldNum" sz="quarter" idx="12"/>
          </p:nvPr>
        </p:nvSpPr>
        <p:spPr/>
        <p:txBody>
          <a:bodyPr/>
          <a:lstStyle/>
          <a:p>
            <a:fld id="{5C128A71-4A33-4C8E-9595-2FAC00F5C618}" type="slidenum">
              <a:rPr lang="en-US" smtClean="0"/>
              <a:t>‹#›</a:t>
            </a:fld>
            <a:endParaRPr lang="en-US"/>
          </a:p>
        </p:txBody>
      </p:sp>
    </p:spTree>
    <p:extLst>
      <p:ext uri="{BB962C8B-B14F-4D97-AF65-F5344CB8AC3E}">
        <p14:creationId xmlns:p14="http://schemas.microsoft.com/office/powerpoint/2010/main" val="3413530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B622-675C-4059-926C-A2D3CF189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B19067-7713-4111-9640-2C045F6753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2F4639-4C3A-43ED-B605-BD998DDB5C0C}"/>
              </a:ext>
            </a:extLst>
          </p:cNvPr>
          <p:cNvSpPr>
            <a:spLocks noGrp="1"/>
          </p:cNvSpPr>
          <p:nvPr>
            <p:ph type="dt" sz="half" idx="10"/>
          </p:nvPr>
        </p:nvSpPr>
        <p:spPr/>
        <p:txBody>
          <a:bodyPr/>
          <a:lstStyle/>
          <a:p>
            <a:fld id="{E214C817-2D87-471E-B1A7-0739CF3E94DE}" type="datetimeFigureOut">
              <a:rPr lang="en-US" smtClean="0"/>
              <a:t>05/10/2024</a:t>
            </a:fld>
            <a:endParaRPr lang="en-US"/>
          </a:p>
        </p:txBody>
      </p:sp>
      <p:sp>
        <p:nvSpPr>
          <p:cNvPr id="5" name="Footer Placeholder 4">
            <a:extLst>
              <a:ext uri="{FF2B5EF4-FFF2-40B4-BE49-F238E27FC236}">
                <a16:creationId xmlns:a16="http://schemas.microsoft.com/office/drawing/2014/main" id="{CA0E487B-C36C-40EB-A255-2D3CF8B02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41436-AE63-4890-95EB-F3547453A15E}"/>
              </a:ext>
            </a:extLst>
          </p:cNvPr>
          <p:cNvSpPr>
            <a:spLocks noGrp="1"/>
          </p:cNvSpPr>
          <p:nvPr>
            <p:ph type="sldNum" sz="quarter" idx="12"/>
          </p:nvPr>
        </p:nvSpPr>
        <p:spPr/>
        <p:txBody>
          <a:bodyPr/>
          <a:lstStyle/>
          <a:p>
            <a:fld id="{5C128A71-4A33-4C8E-9595-2FAC00F5C618}" type="slidenum">
              <a:rPr lang="en-US" smtClean="0"/>
              <a:t>‹#›</a:t>
            </a:fld>
            <a:endParaRPr lang="en-US"/>
          </a:p>
        </p:txBody>
      </p:sp>
    </p:spTree>
    <p:extLst>
      <p:ext uri="{BB962C8B-B14F-4D97-AF65-F5344CB8AC3E}">
        <p14:creationId xmlns:p14="http://schemas.microsoft.com/office/powerpoint/2010/main" val="1842913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A9E8-6495-4B12-901C-82670D4F8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E0472B-72C2-487D-B435-BC71CBA5DC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D55FAC-59B7-487D-900E-BB8E58F311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726D76-36F3-4A66-88E3-15F1244ED651}"/>
              </a:ext>
            </a:extLst>
          </p:cNvPr>
          <p:cNvSpPr>
            <a:spLocks noGrp="1"/>
          </p:cNvSpPr>
          <p:nvPr>
            <p:ph type="dt" sz="half" idx="10"/>
          </p:nvPr>
        </p:nvSpPr>
        <p:spPr/>
        <p:txBody>
          <a:bodyPr/>
          <a:lstStyle/>
          <a:p>
            <a:fld id="{E214C817-2D87-471E-B1A7-0739CF3E94DE}" type="datetimeFigureOut">
              <a:rPr lang="en-US" smtClean="0"/>
              <a:t>05/10/2024</a:t>
            </a:fld>
            <a:endParaRPr lang="en-US"/>
          </a:p>
        </p:txBody>
      </p:sp>
      <p:sp>
        <p:nvSpPr>
          <p:cNvPr id="6" name="Footer Placeholder 5">
            <a:extLst>
              <a:ext uri="{FF2B5EF4-FFF2-40B4-BE49-F238E27FC236}">
                <a16:creationId xmlns:a16="http://schemas.microsoft.com/office/drawing/2014/main" id="{D76F6E35-B55A-4F1C-9451-4A1F4B5F7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DEE455-427C-4151-B9DE-4B66CD34E97F}"/>
              </a:ext>
            </a:extLst>
          </p:cNvPr>
          <p:cNvSpPr>
            <a:spLocks noGrp="1"/>
          </p:cNvSpPr>
          <p:nvPr>
            <p:ph type="sldNum" sz="quarter" idx="12"/>
          </p:nvPr>
        </p:nvSpPr>
        <p:spPr/>
        <p:txBody>
          <a:bodyPr/>
          <a:lstStyle/>
          <a:p>
            <a:fld id="{5C128A71-4A33-4C8E-9595-2FAC00F5C618}" type="slidenum">
              <a:rPr lang="en-US" smtClean="0"/>
              <a:t>‹#›</a:t>
            </a:fld>
            <a:endParaRPr lang="en-US"/>
          </a:p>
        </p:txBody>
      </p:sp>
    </p:spTree>
    <p:extLst>
      <p:ext uri="{BB962C8B-B14F-4D97-AF65-F5344CB8AC3E}">
        <p14:creationId xmlns:p14="http://schemas.microsoft.com/office/powerpoint/2010/main" val="1800094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DEBD-98E1-4B2E-BFAD-8DD64F6E9D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7F2329-98D8-497A-8EF6-C30F41B7B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BB64F-26CC-45BD-97C7-655F9E7CD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191EC2-087E-46FC-8999-2EE099D69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414B00-8B85-4A09-A1D4-CAAAC9D324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B02200-BEC9-440E-B691-07D8B83FC1CD}"/>
              </a:ext>
            </a:extLst>
          </p:cNvPr>
          <p:cNvSpPr>
            <a:spLocks noGrp="1"/>
          </p:cNvSpPr>
          <p:nvPr>
            <p:ph type="dt" sz="half" idx="10"/>
          </p:nvPr>
        </p:nvSpPr>
        <p:spPr/>
        <p:txBody>
          <a:bodyPr/>
          <a:lstStyle/>
          <a:p>
            <a:fld id="{E214C817-2D87-471E-B1A7-0739CF3E94DE}" type="datetimeFigureOut">
              <a:rPr lang="en-US" smtClean="0"/>
              <a:t>05/10/2024</a:t>
            </a:fld>
            <a:endParaRPr lang="en-US"/>
          </a:p>
        </p:txBody>
      </p:sp>
      <p:sp>
        <p:nvSpPr>
          <p:cNvPr id="8" name="Footer Placeholder 7">
            <a:extLst>
              <a:ext uri="{FF2B5EF4-FFF2-40B4-BE49-F238E27FC236}">
                <a16:creationId xmlns:a16="http://schemas.microsoft.com/office/drawing/2014/main" id="{DCDA7D39-B15F-4791-82CA-ECEB1F8EB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C9A68-A270-42A7-8A83-8942666B3885}"/>
              </a:ext>
            </a:extLst>
          </p:cNvPr>
          <p:cNvSpPr>
            <a:spLocks noGrp="1"/>
          </p:cNvSpPr>
          <p:nvPr>
            <p:ph type="sldNum" sz="quarter" idx="12"/>
          </p:nvPr>
        </p:nvSpPr>
        <p:spPr/>
        <p:txBody>
          <a:bodyPr/>
          <a:lstStyle/>
          <a:p>
            <a:fld id="{5C128A71-4A33-4C8E-9595-2FAC00F5C618}" type="slidenum">
              <a:rPr lang="en-US" smtClean="0"/>
              <a:t>‹#›</a:t>
            </a:fld>
            <a:endParaRPr lang="en-US"/>
          </a:p>
        </p:txBody>
      </p:sp>
    </p:spTree>
    <p:extLst>
      <p:ext uri="{BB962C8B-B14F-4D97-AF65-F5344CB8AC3E}">
        <p14:creationId xmlns:p14="http://schemas.microsoft.com/office/powerpoint/2010/main" val="1968557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6F3C2-5C96-44B6-8AFC-F9EF5B3C14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6FCB9E-5AFB-4AFE-9094-86BB690D1A0D}"/>
              </a:ext>
            </a:extLst>
          </p:cNvPr>
          <p:cNvSpPr>
            <a:spLocks noGrp="1"/>
          </p:cNvSpPr>
          <p:nvPr>
            <p:ph type="dt" sz="half" idx="10"/>
          </p:nvPr>
        </p:nvSpPr>
        <p:spPr/>
        <p:txBody>
          <a:bodyPr/>
          <a:lstStyle/>
          <a:p>
            <a:fld id="{E214C817-2D87-471E-B1A7-0739CF3E94DE}" type="datetimeFigureOut">
              <a:rPr lang="en-US" smtClean="0"/>
              <a:t>05/10/2024</a:t>
            </a:fld>
            <a:endParaRPr lang="en-US"/>
          </a:p>
        </p:txBody>
      </p:sp>
      <p:sp>
        <p:nvSpPr>
          <p:cNvPr id="4" name="Footer Placeholder 3">
            <a:extLst>
              <a:ext uri="{FF2B5EF4-FFF2-40B4-BE49-F238E27FC236}">
                <a16:creationId xmlns:a16="http://schemas.microsoft.com/office/drawing/2014/main" id="{91F9EF3E-EA6A-45C9-8D78-97CED7E83C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469F0-4095-4F4B-AD3F-95E745A04545}"/>
              </a:ext>
            </a:extLst>
          </p:cNvPr>
          <p:cNvSpPr>
            <a:spLocks noGrp="1"/>
          </p:cNvSpPr>
          <p:nvPr>
            <p:ph type="sldNum" sz="quarter" idx="12"/>
          </p:nvPr>
        </p:nvSpPr>
        <p:spPr/>
        <p:txBody>
          <a:bodyPr/>
          <a:lstStyle/>
          <a:p>
            <a:fld id="{5C128A71-4A33-4C8E-9595-2FAC00F5C618}" type="slidenum">
              <a:rPr lang="en-US" smtClean="0"/>
              <a:t>‹#›</a:t>
            </a:fld>
            <a:endParaRPr lang="en-US"/>
          </a:p>
        </p:txBody>
      </p:sp>
    </p:spTree>
    <p:extLst>
      <p:ext uri="{BB962C8B-B14F-4D97-AF65-F5344CB8AC3E}">
        <p14:creationId xmlns:p14="http://schemas.microsoft.com/office/powerpoint/2010/main" val="601664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DF356C-E0D9-4D1B-81BA-96A4F704CFA5}"/>
              </a:ext>
            </a:extLst>
          </p:cNvPr>
          <p:cNvSpPr>
            <a:spLocks noGrp="1"/>
          </p:cNvSpPr>
          <p:nvPr>
            <p:ph type="dt" sz="half" idx="10"/>
          </p:nvPr>
        </p:nvSpPr>
        <p:spPr/>
        <p:txBody>
          <a:bodyPr/>
          <a:lstStyle/>
          <a:p>
            <a:fld id="{E214C817-2D87-471E-B1A7-0739CF3E94DE}" type="datetimeFigureOut">
              <a:rPr lang="en-US" smtClean="0"/>
              <a:t>05/10/2024</a:t>
            </a:fld>
            <a:endParaRPr lang="en-US"/>
          </a:p>
        </p:txBody>
      </p:sp>
      <p:sp>
        <p:nvSpPr>
          <p:cNvPr id="3" name="Footer Placeholder 2">
            <a:extLst>
              <a:ext uri="{FF2B5EF4-FFF2-40B4-BE49-F238E27FC236}">
                <a16:creationId xmlns:a16="http://schemas.microsoft.com/office/drawing/2014/main" id="{825B1576-91FC-40E8-A85E-AFD409E2B6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B4D975-D1F5-4B31-8AF1-99025D84B6C7}"/>
              </a:ext>
            </a:extLst>
          </p:cNvPr>
          <p:cNvSpPr>
            <a:spLocks noGrp="1"/>
          </p:cNvSpPr>
          <p:nvPr>
            <p:ph type="sldNum" sz="quarter" idx="12"/>
          </p:nvPr>
        </p:nvSpPr>
        <p:spPr/>
        <p:txBody>
          <a:bodyPr/>
          <a:lstStyle/>
          <a:p>
            <a:fld id="{5C128A71-4A33-4C8E-9595-2FAC00F5C618}" type="slidenum">
              <a:rPr lang="en-US" smtClean="0"/>
              <a:t>‹#›</a:t>
            </a:fld>
            <a:endParaRPr lang="en-US"/>
          </a:p>
        </p:txBody>
      </p:sp>
    </p:spTree>
    <p:extLst>
      <p:ext uri="{BB962C8B-B14F-4D97-AF65-F5344CB8AC3E}">
        <p14:creationId xmlns:p14="http://schemas.microsoft.com/office/powerpoint/2010/main" val="509304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9DC5-D667-4E73-ADA6-7D93F7C35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88E892-460C-45F8-8864-1FCC2C349C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AFA1A8-3311-44B6-9708-922BDE465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5D20D-0F2B-4418-AD62-AFDDC3194AC8}"/>
              </a:ext>
            </a:extLst>
          </p:cNvPr>
          <p:cNvSpPr>
            <a:spLocks noGrp="1"/>
          </p:cNvSpPr>
          <p:nvPr>
            <p:ph type="dt" sz="half" idx="10"/>
          </p:nvPr>
        </p:nvSpPr>
        <p:spPr/>
        <p:txBody>
          <a:bodyPr/>
          <a:lstStyle/>
          <a:p>
            <a:fld id="{E214C817-2D87-471E-B1A7-0739CF3E94DE}" type="datetimeFigureOut">
              <a:rPr lang="en-US" smtClean="0"/>
              <a:t>05/10/2024</a:t>
            </a:fld>
            <a:endParaRPr lang="en-US"/>
          </a:p>
        </p:txBody>
      </p:sp>
      <p:sp>
        <p:nvSpPr>
          <p:cNvPr id="6" name="Footer Placeholder 5">
            <a:extLst>
              <a:ext uri="{FF2B5EF4-FFF2-40B4-BE49-F238E27FC236}">
                <a16:creationId xmlns:a16="http://schemas.microsoft.com/office/drawing/2014/main" id="{A325A4EE-8953-4503-9963-A12C4B1253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DAB04-5204-4433-8C38-AE6E267D3A92}"/>
              </a:ext>
            </a:extLst>
          </p:cNvPr>
          <p:cNvSpPr>
            <a:spLocks noGrp="1"/>
          </p:cNvSpPr>
          <p:nvPr>
            <p:ph type="sldNum" sz="quarter" idx="12"/>
          </p:nvPr>
        </p:nvSpPr>
        <p:spPr/>
        <p:txBody>
          <a:bodyPr/>
          <a:lstStyle/>
          <a:p>
            <a:fld id="{5C128A71-4A33-4C8E-9595-2FAC00F5C618}" type="slidenum">
              <a:rPr lang="en-US" smtClean="0"/>
              <a:t>‹#›</a:t>
            </a:fld>
            <a:endParaRPr lang="en-US"/>
          </a:p>
        </p:txBody>
      </p:sp>
    </p:spTree>
    <p:extLst>
      <p:ext uri="{BB962C8B-B14F-4D97-AF65-F5344CB8AC3E}">
        <p14:creationId xmlns:p14="http://schemas.microsoft.com/office/powerpoint/2010/main" val="502852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F480-526A-44A8-BDBB-BE1A65D8D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C1ED8-BE95-428A-9544-BA403DAD57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8E787E-8B21-46B6-A58D-28BBCF275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219E7-5127-41D2-9090-3F6F0F551AA9}"/>
              </a:ext>
            </a:extLst>
          </p:cNvPr>
          <p:cNvSpPr>
            <a:spLocks noGrp="1"/>
          </p:cNvSpPr>
          <p:nvPr>
            <p:ph type="dt" sz="half" idx="10"/>
          </p:nvPr>
        </p:nvSpPr>
        <p:spPr/>
        <p:txBody>
          <a:bodyPr/>
          <a:lstStyle/>
          <a:p>
            <a:fld id="{E214C817-2D87-471E-B1A7-0739CF3E94DE}" type="datetimeFigureOut">
              <a:rPr lang="en-US" smtClean="0"/>
              <a:t>05/10/2024</a:t>
            </a:fld>
            <a:endParaRPr lang="en-US"/>
          </a:p>
        </p:txBody>
      </p:sp>
      <p:sp>
        <p:nvSpPr>
          <p:cNvPr id="6" name="Footer Placeholder 5">
            <a:extLst>
              <a:ext uri="{FF2B5EF4-FFF2-40B4-BE49-F238E27FC236}">
                <a16:creationId xmlns:a16="http://schemas.microsoft.com/office/drawing/2014/main" id="{4580A8DF-EF7C-4426-B902-8F6332A88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D81D4-798D-4F0A-A68D-BB7A80FABDBF}"/>
              </a:ext>
            </a:extLst>
          </p:cNvPr>
          <p:cNvSpPr>
            <a:spLocks noGrp="1"/>
          </p:cNvSpPr>
          <p:nvPr>
            <p:ph type="sldNum" sz="quarter" idx="12"/>
          </p:nvPr>
        </p:nvSpPr>
        <p:spPr/>
        <p:txBody>
          <a:bodyPr/>
          <a:lstStyle/>
          <a:p>
            <a:fld id="{5C128A71-4A33-4C8E-9595-2FAC00F5C618}" type="slidenum">
              <a:rPr lang="en-US" smtClean="0"/>
              <a:t>‹#›</a:t>
            </a:fld>
            <a:endParaRPr lang="en-US"/>
          </a:p>
        </p:txBody>
      </p:sp>
    </p:spTree>
    <p:extLst>
      <p:ext uri="{BB962C8B-B14F-4D97-AF65-F5344CB8AC3E}">
        <p14:creationId xmlns:p14="http://schemas.microsoft.com/office/powerpoint/2010/main" val="1276989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793253-40F0-4D25-B05C-2A8A5E8248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F9903D-A6C5-4A95-9819-1932EE8A01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D85EB-423F-4669-8F81-213B7FF6A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4C817-2D87-471E-B1A7-0739CF3E94DE}" type="datetimeFigureOut">
              <a:rPr lang="en-US" smtClean="0"/>
              <a:t>05/10/2024</a:t>
            </a:fld>
            <a:endParaRPr lang="en-US"/>
          </a:p>
        </p:txBody>
      </p:sp>
      <p:sp>
        <p:nvSpPr>
          <p:cNvPr id="5" name="Footer Placeholder 4">
            <a:extLst>
              <a:ext uri="{FF2B5EF4-FFF2-40B4-BE49-F238E27FC236}">
                <a16:creationId xmlns:a16="http://schemas.microsoft.com/office/drawing/2014/main" id="{3F953E03-10A2-4FAF-95AF-DFDB5D326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6A6B22-DC46-4C61-A1C1-9613A406F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8A71-4A33-4C8E-9595-2FAC00F5C618}" type="slidenum">
              <a:rPr lang="en-US" smtClean="0"/>
              <a:t>‹#›</a:t>
            </a:fld>
            <a:endParaRPr lang="en-US"/>
          </a:p>
        </p:txBody>
      </p:sp>
    </p:spTree>
    <p:extLst>
      <p:ext uri="{BB962C8B-B14F-4D97-AF65-F5344CB8AC3E}">
        <p14:creationId xmlns:p14="http://schemas.microsoft.com/office/powerpoint/2010/main" val="2821550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tmp"/><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tmp"/><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tmp"/><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tmp"/><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0.tmp"/><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23.tmp"/><Relationship Id="rId3" Type="http://schemas.openxmlformats.org/officeDocument/2006/relationships/image" Target="../media/image1.jpg"/><Relationship Id="rId7" Type="http://schemas.openxmlformats.org/officeDocument/2006/relationships/image" Target="../media/image22.tmp"/><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1.tmp"/><Relationship Id="rId5" Type="http://schemas.openxmlformats.org/officeDocument/2006/relationships/image" Target="../media/image4.png"/><Relationship Id="rId10" Type="http://schemas.openxmlformats.org/officeDocument/2006/relationships/image" Target="../media/image25.tmp"/><Relationship Id="rId4" Type="http://schemas.openxmlformats.org/officeDocument/2006/relationships/image" Target="../media/image3.png"/><Relationship Id="rId9" Type="http://schemas.openxmlformats.org/officeDocument/2006/relationships/image" Target="../media/image24.tmp"/></Relationships>
</file>

<file path=ppt/slides/_rels/slide18.xml.rels><?xml version="1.0" encoding="UTF-8" standalone="yes"?>
<Relationships xmlns="http://schemas.openxmlformats.org/package/2006/relationships"><Relationship Id="rId8" Type="http://schemas.openxmlformats.org/officeDocument/2006/relationships/image" Target="../media/image28.tmp"/><Relationship Id="rId3" Type="http://schemas.openxmlformats.org/officeDocument/2006/relationships/image" Target="../media/image1.jpg"/><Relationship Id="rId7" Type="http://schemas.openxmlformats.org/officeDocument/2006/relationships/image" Target="../media/image27.tmp"/><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6.tmp"/><Relationship Id="rId5" Type="http://schemas.openxmlformats.org/officeDocument/2006/relationships/image" Target="../media/image4.png"/><Relationship Id="rId10" Type="http://schemas.openxmlformats.org/officeDocument/2006/relationships/image" Target="../media/image30.tmp"/><Relationship Id="rId4" Type="http://schemas.openxmlformats.org/officeDocument/2006/relationships/image" Target="../media/image3.png"/><Relationship Id="rId9" Type="http://schemas.openxmlformats.org/officeDocument/2006/relationships/image" Target="../media/image29.tmp"/></Relationships>
</file>

<file path=ppt/slides/_rels/slide19.xml.rels><?xml version="1.0" encoding="UTF-8" standalone="yes"?>
<Relationships xmlns="http://schemas.openxmlformats.org/package/2006/relationships"><Relationship Id="rId8" Type="http://schemas.openxmlformats.org/officeDocument/2006/relationships/image" Target="../media/image32.tmp"/><Relationship Id="rId3" Type="http://schemas.openxmlformats.org/officeDocument/2006/relationships/image" Target="../media/image1.jpg"/><Relationship Id="rId7" Type="http://schemas.openxmlformats.org/officeDocument/2006/relationships/image" Target="../media/image31.tmp"/><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6.tm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33.tmp"/></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5.tmp"/><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4.tmp"/><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38.tmp"/><Relationship Id="rId3" Type="http://schemas.openxmlformats.org/officeDocument/2006/relationships/image" Target="../media/image1.jpg"/><Relationship Id="rId7" Type="http://schemas.openxmlformats.org/officeDocument/2006/relationships/image" Target="../media/image37.tmp"/><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6.tmp"/><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0.tmp"/><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9.tmp"/><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43.tmp"/><Relationship Id="rId3" Type="http://schemas.openxmlformats.org/officeDocument/2006/relationships/image" Target="../media/image1.jpg"/><Relationship Id="rId7" Type="http://schemas.openxmlformats.org/officeDocument/2006/relationships/image" Target="../media/image42.tmp"/><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1.tmp"/><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46.tmp"/><Relationship Id="rId3" Type="http://schemas.openxmlformats.org/officeDocument/2006/relationships/image" Target="../media/image1.jpg"/><Relationship Id="rId7" Type="http://schemas.openxmlformats.org/officeDocument/2006/relationships/image" Target="../media/image45.tmp"/><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4.tmp"/><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QuickStyle" Target="../diagrams/quickStyle3.xml"/><Relationship Id="rId3" Type="http://schemas.openxmlformats.org/officeDocument/2006/relationships/image" Target="../media/image1.jpg"/><Relationship Id="rId7" Type="http://schemas.openxmlformats.org/officeDocument/2006/relationships/diagramLayout" Target="../diagrams/layout2.xml"/><Relationship Id="rId12" Type="http://schemas.openxmlformats.org/officeDocument/2006/relationships/diagramLayout" Target="../diagrams/layout3.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Data" Target="../diagrams/data2.xml"/><Relationship Id="rId11" Type="http://schemas.openxmlformats.org/officeDocument/2006/relationships/diagramData" Target="../diagrams/data3.xml"/><Relationship Id="rId5" Type="http://schemas.openxmlformats.org/officeDocument/2006/relationships/image" Target="../media/image4.png"/><Relationship Id="rId15" Type="http://schemas.microsoft.com/office/2007/relationships/diagramDrawing" Target="../diagrams/drawing3.xml"/><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 Id="rId14" Type="http://schemas.openxmlformats.org/officeDocument/2006/relationships/diagramColors" Target="../diagrams/colors3.xml"/></Relationships>
</file>

<file path=ppt/slides/_rels/slide27.xml.rels><?xml version="1.0" encoding="UTF-8" standalone="yes"?>
<Relationships xmlns="http://schemas.openxmlformats.org/package/2006/relationships"><Relationship Id="rId8" Type="http://schemas.openxmlformats.org/officeDocument/2006/relationships/diagramQuickStyle" Target="../diagrams/quickStyle4.xml"/><Relationship Id="rId13" Type="http://schemas.openxmlformats.org/officeDocument/2006/relationships/diagramQuickStyle" Target="../diagrams/quickStyle5.xml"/><Relationship Id="rId3" Type="http://schemas.openxmlformats.org/officeDocument/2006/relationships/image" Target="../media/image1.jpg"/><Relationship Id="rId7" Type="http://schemas.openxmlformats.org/officeDocument/2006/relationships/diagramLayout" Target="../diagrams/layout4.xml"/><Relationship Id="rId12" Type="http://schemas.openxmlformats.org/officeDocument/2006/relationships/diagramLayout" Target="../diagrams/layout5.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Data" Target="../diagrams/data4.xml"/><Relationship Id="rId11" Type="http://schemas.openxmlformats.org/officeDocument/2006/relationships/diagramData" Target="../diagrams/data5.xml"/><Relationship Id="rId5" Type="http://schemas.openxmlformats.org/officeDocument/2006/relationships/image" Target="../media/image4.png"/><Relationship Id="rId15" Type="http://schemas.microsoft.com/office/2007/relationships/diagramDrawing" Target="../diagrams/drawing5.xml"/><Relationship Id="rId10" Type="http://schemas.microsoft.com/office/2007/relationships/diagramDrawing" Target="../diagrams/drawing4.xml"/><Relationship Id="rId4" Type="http://schemas.openxmlformats.org/officeDocument/2006/relationships/image" Target="../media/image3.png"/><Relationship Id="rId9" Type="http://schemas.openxmlformats.org/officeDocument/2006/relationships/diagramColors" Target="../diagrams/colors4.xml"/><Relationship Id="rId14" Type="http://schemas.openxmlformats.org/officeDocument/2006/relationships/diagramColors" Target="../diagrams/colors5.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8.tmp"/><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7.tmp"/><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diagramQuickStyle" Target="../diagrams/quickStyle6.xml"/><Relationship Id="rId13" Type="http://schemas.openxmlformats.org/officeDocument/2006/relationships/diagramQuickStyle" Target="../diagrams/quickStyle7.xml"/><Relationship Id="rId3" Type="http://schemas.openxmlformats.org/officeDocument/2006/relationships/image" Target="../media/image1.jpg"/><Relationship Id="rId7" Type="http://schemas.openxmlformats.org/officeDocument/2006/relationships/diagramLayout" Target="../diagrams/layout6.xml"/><Relationship Id="rId12" Type="http://schemas.openxmlformats.org/officeDocument/2006/relationships/diagramLayout" Target="../diagrams/layout7.xm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diagramData" Target="../diagrams/data6.xml"/><Relationship Id="rId11" Type="http://schemas.openxmlformats.org/officeDocument/2006/relationships/diagramData" Target="../diagrams/data7.xml"/><Relationship Id="rId5" Type="http://schemas.openxmlformats.org/officeDocument/2006/relationships/image" Target="../media/image4.png"/><Relationship Id="rId15" Type="http://schemas.microsoft.com/office/2007/relationships/diagramDrawing" Target="../diagrams/drawing7.xml"/><Relationship Id="rId10" Type="http://schemas.microsoft.com/office/2007/relationships/diagramDrawing" Target="../diagrams/drawing6.xml"/><Relationship Id="rId4" Type="http://schemas.openxmlformats.org/officeDocument/2006/relationships/image" Target="../media/image3.png"/><Relationship Id="rId9" Type="http://schemas.openxmlformats.org/officeDocument/2006/relationships/diagramColors" Target="../diagrams/colors6.xml"/><Relationship Id="rId14" Type="http://schemas.openxmlformats.org/officeDocument/2006/relationships/diagramColors" Target="../diagrams/colors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9.tmp"/><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0.tmp"/><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diagramQuickStyle" Target="../diagrams/quickStyle8.xml"/><Relationship Id="rId13" Type="http://schemas.openxmlformats.org/officeDocument/2006/relationships/diagramQuickStyle" Target="../diagrams/quickStyle9.xml"/><Relationship Id="rId3" Type="http://schemas.openxmlformats.org/officeDocument/2006/relationships/image" Target="../media/image1.jpg"/><Relationship Id="rId7" Type="http://schemas.openxmlformats.org/officeDocument/2006/relationships/diagramLayout" Target="../diagrams/layout8.xml"/><Relationship Id="rId12" Type="http://schemas.openxmlformats.org/officeDocument/2006/relationships/diagramLayout" Target="../diagrams/layout9.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diagramData" Target="../diagrams/data8.xml"/><Relationship Id="rId11" Type="http://schemas.openxmlformats.org/officeDocument/2006/relationships/diagramData" Target="../diagrams/data9.xml"/><Relationship Id="rId5" Type="http://schemas.openxmlformats.org/officeDocument/2006/relationships/image" Target="../media/image4.png"/><Relationship Id="rId15" Type="http://schemas.microsoft.com/office/2007/relationships/diagramDrawing" Target="../diagrams/drawing9.xml"/><Relationship Id="rId10" Type="http://schemas.microsoft.com/office/2007/relationships/diagramDrawing" Target="../diagrams/drawing8.xml"/><Relationship Id="rId4" Type="http://schemas.openxmlformats.org/officeDocument/2006/relationships/image" Target="../media/image3.png"/><Relationship Id="rId9" Type="http://schemas.openxmlformats.org/officeDocument/2006/relationships/diagramColors" Target="../diagrams/colors8.xml"/><Relationship Id="rId14" Type="http://schemas.openxmlformats.org/officeDocument/2006/relationships/diagramColors" Target="../diagrams/colors9.xml"/></Relationships>
</file>

<file path=ppt/slides/_rels/slide33.xml.rels><?xml version="1.0" encoding="UTF-8" standalone="yes"?>
<Relationships xmlns="http://schemas.openxmlformats.org/package/2006/relationships"><Relationship Id="rId8" Type="http://schemas.openxmlformats.org/officeDocument/2006/relationships/diagramQuickStyle" Target="../diagrams/quickStyle10.xml"/><Relationship Id="rId13" Type="http://schemas.openxmlformats.org/officeDocument/2006/relationships/diagramQuickStyle" Target="../diagrams/quickStyle11.xml"/><Relationship Id="rId3" Type="http://schemas.openxmlformats.org/officeDocument/2006/relationships/image" Target="../media/image1.jpg"/><Relationship Id="rId7" Type="http://schemas.openxmlformats.org/officeDocument/2006/relationships/diagramLayout" Target="../diagrams/layout10.xml"/><Relationship Id="rId12" Type="http://schemas.openxmlformats.org/officeDocument/2006/relationships/diagramLayout" Target="../diagrams/layout11.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diagramData" Target="../diagrams/data10.xml"/><Relationship Id="rId11" Type="http://schemas.openxmlformats.org/officeDocument/2006/relationships/diagramData" Target="../diagrams/data11.xml"/><Relationship Id="rId5" Type="http://schemas.openxmlformats.org/officeDocument/2006/relationships/image" Target="../media/image4.png"/><Relationship Id="rId15" Type="http://schemas.microsoft.com/office/2007/relationships/diagramDrawing" Target="../diagrams/drawing11.xml"/><Relationship Id="rId10" Type="http://schemas.microsoft.com/office/2007/relationships/diagramDrawing" Target="../diagrams/drawing10.xml"/><Relationship Id="rId4" Type="http://schemas.openxmlformats.org/officeDocument/2006/relationships/image" Target="../media/image3.png"/><Relationship Id="rId9" Type="http://schemas.openxmlformats.org/officeDocument/2006/relationships/diagramColors" Target="../diagrams/colors10.xml"/><Relationship Id="rId14" Type="http://schemas.openxmlformats.org/officeDocument/2006/relationships/diagramColors" Target="../diagrams/colors11.xml"/></Relationships>
</file>

<file path=ppt/slides/_rels/slide34.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QuickStyle" Target="../diagrams/quickStyle13.xml"/><Relationship Id="rId3" Type="http://schemas.openxmlformats.org/officeDocument/2006/relationships/image" Target="../media/image1.jpg"/><Relationship Id="rId7" Type="http://schemas.openxmlformats.org/officeDocument/2006/relationships/diagramLayout" Target="../diagrams/layout12.xml"/><Relationship Id="rId12" Type="http://schemas.openxmlformats.org/officeDocument/2006/relationships/diagramLayout" Target="../diagrams/layout13.xm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diagramData" Target="../diagrams/data12.xml"/><Relationship Id="rId11" Type="http://schemas.openxmlformats.org/officeDocument/2006/relationships/diagramData" Target="../diagrams/data13.xml"/><Relationship Id="rId5" Type="http://schemas.openxmlformats.org/officeDocument/2006/relationships/image" Target="../media/image4.png"/><Relationship Id="rId15" Type="http://schemas.microsoft.com/office/2007/relationships/diagramDrawing" Target="../diagrams/drawing13.xml"/><Relationship Id="rId10" Type="http://schemas.microsoft.com/office/2007/relationships/diagramDrawing" Target="../diagrams/drawing12.xml"/><Relationship Id="rId4" Type="http://schemas.openxmlformats.org/officeDocument/2006/relationships/image" Target="../media/image3.png"/><Relationship Id="rId9" Type="http://schemas.openxmlformats.org/officeDocument/2006/relationships/diagramColors" Target="../diagrams/colors12.xml"/><Relationship Id="rId14" Type="http://schemas.openxmlformats.org/officeDocument/2006/relationships/diagramColors" Target="../diagrams/colors13.xml"/></Relationships>
</file>

<file path=ppt/slides/_rels/slide35.xml.rels><?xml version="1.0" encoding="UTF-8" standalone="yes"?>
<Relationships xmlns="http://schemas.openxmlformats.org/package/2006/relationships"><Relationship Id="rId8" Type="http://schemas.openxmlformats.org/officeDocument/2006/relationships/diagramQuickStyle" Target="../diagrams/quickStyle14.xml"/><Relationship Id="rId13" Type="http://schemas.openxmlformats.org/officeDocument/2006/relationships/diagramQuickStyle" Target="../diagrams/quickStyle15.xml"/><Relationship Id="rId3" Type="http://schemas.openxmlformats.org/officeDocument/2006/relationships/image" Target="../media/image1.jpg"/><Relationship Id="rId7" Type="http://schemas.openxmlformats.org/officeDocument/2006/relationships/diagramLayout" Target="../diagrams/layout14.xml"/><Relationship Id="rId12" Type="http://schemas.openxmlformats.org/officeDocument/2006/relationships/diagramLayout" Target="../diagrams/layout15.xm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diagramData" Target="../diagrams/data14.xml"/><Relationship Id="rId11" Type="http://schemas.openxmlformats.org/officeDocument/2006/relationships/diagramData" Target="../diagrams/data15.xml"/><Relationship Id="rId5" Type="http://schemas.openxmlformats.org/officeDocument/2006/relationships/image" Target="../media/image4.png"/><Relationship Id="rId15" Type="http://schemas.microsoft.com/office/2007/relationships/diagramDrawing" Target="../diagrams/drawing15.xml"/><Relationship Id="rId10" Type="http://schemas.microsoft.com/office/2007/relationships/diagramDrawing" Target="../diagrams/drawing14.xml"/><Relationship Id="rId4" Type="http://schemas.openxmlformats.org/officeDocument/2006/relationships/image" Target="../media/image3.png"/><Relationship Id="rId9" Type="http://schemas.openxmlformats.org/officeDocument/2006/relationships/diagramColors" Target="../diagrams/colors14.xml"/><Relationship Id="rId14" Type="http://schemas.openxmlformats.org/officeDocument/2006/relationships/diagramColors" Target="../diagrams/colors15.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2.tmp"/><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51.tmp"/><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4.tmp"/><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53.tmp"/><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57.tmp"/><Relationship Id="rId3" Type="http://schemas.openxmlformats.org/officeDocument/2006/relationships/image" Target="../media/image1.jpg"/><Relationship Id="rId7" Type="http://schemas.openxmlformats.org/officeDocument/2006/relationships/image" Target="../media/image56.tmp"/><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55.tmp"/><Relationship Id="rId11" Type="http://schemas.openxmlformats.org/officeDocument/2006/relationships/image" Target="../media/image60.tmp"/><Relationship Id="rId5" Type="http://schemas.openxmlformats.org/officeDocument/2006/relationships/image" Target="../media/image4.png"/><Relationship Id="rId10" Type="http://schemas.openxmlformats.org/officeDocument/2006/relationships/image" Target="../media/image59.tmp"/><Relationship Id="rId4" Type="http://schemas.openxmlformats.org/officeDocument/2006/relationships/image" Target="../media/image3.png"/><Relationship Id="rId9" Type="http://schemas.openxmlformats.org/officeDocument/2006/relationships/image" Target="../media/image58.tmp"/></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63.tmp"/><Relationship Id="rId3" Type="http://schemas.openxmlformats.org/officeDocument/2006/relationships/image" Target="../media/image1.jpg"/><Relationship Id="rId7" Type="http://schemas.openxmlformats.org/officeDocument/2006/relationships/image" Target="../media/image62.tmp"/><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61.tmp"/><Relationship Id="rId5" Type="http://schemas.openxmlformats.org/officeDocument/2006/relationships/image" Target="../media/image4.png"/><Relationship Id="rId10" Type="http://schemas.openxmlformats.org/officeDocument/2006/relationships/image" Target="../media/image65.tmp"/><Relationship Id="rId4" Type="http://schemas.openxmlformats.org/officeDocument/2006/relationships/image" Target="../media/image3.png"/><Relationship Id="rId9" Type="http://schemas.openxmlformats.org/officeDocument/2006/relationships/image" Target="../media/image64.tmp"/></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7.tmp"/><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66.tmp"/><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openxmlformats.org/officeDocument/2006/relationships/image" Target="../media/image70.tmp"/><Relationship Id="rId3" Type="http://schemas.openxmlformats.org/officeDocument/2006/relationships/image" Target="../media/image1.jpg"/><Relationship Id="rId7" Type="http://schemas.openxmlformats.org/officeDocument/2006/relationships/image" Target="../media/image69.tmp"/><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68.tmp"/><Relationship Id="rId5" Type="http://schemas.openxmlformats.org/officeDocument/2006/relationships/image" Target="../media/image4.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2.tmp"/><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71.tmp"/><Relationship Id="rId5" Type="http://schemas.openxmlformats.org/officeDocument/2006/relationships/image" Target="../media/image4.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8" Type="http://schemas.openxmlformats.org/officeDocument/2006/relationships/image" Target="../media/image75.tmp"/><Relationship Id="rId3" Type="http://schemas.openxmlformats.org/officeDocument/2006/relationships/image" Target="../media/image1.jpg"/><Relationship Id="rId7" Type="http://schemas.openxmlformats.org/officeDocument/2006/relationships/image" Target="../media/image74.tmp"/><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73.tmp"/><Relationship Id="rId5" Type="http://schemas.openxmlformats.org/officeDocument/2006/relationships/image" Target="../media/image4.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8" Type="http://schemas.openxmlformats.org/officeDocument/2006/relationships/image" Target="../media/image78.tmp"/><Relationship Id="rId3" Type="http://schemas.openxmlformats.org/officeDocument/2006/relationships/image" Target="../media/image1.jpg"/><Relationship Id="rId7" Type="http://schemas.openxmlformats.org/officeDocument/2006/relationships/image" Target="../media/image77.tmp"/><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76.tm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9.tmp"/></Relationships>
</file>

<file path=ppt/slides/_rels/slide47.xml.rels><?xml version="1.0" encoding="UTF-8" standalone="yes"?>
<Relationships xmlns="http://schemas.openxmlformats.org/package/2006/relationships"><Relationship Id="rId8" Type="http://schemas.openxmlformats.org/officeDocument/2006/relationships/image" Target="../media/image82.tmp"/><Relationship Id="rId3" Type="http://schemas.openxmlformats.org/officeDocument/2006/relationships/image" Target="../media/image1.jpg"/><Relationship Id="rId7" Type="http://schemas.openxmlformats.org/officeDocument/2006/relationships/image" Target="../media/image81.tmp"/><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80.tmp"/><Relationship Id="rId5" Type="http://schemas.openxmlformats.org/officeDocument/2006/relationships/image" Target="../media/image4.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jpg"/><Relationship Id="rId7" Type="http://schemas.openxmlformats.org/officeDocument/2006/relationships/diagramData" Target="../diagrams/data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10.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139" name="TextBox 138">
            <a:extLst>
              <a:ext uri="{FF2B5EF4-FFF2-40B4-BE49-F238E27FC236}">
                <a16:creationId xmlns:a16="http://schemas.microsoft.com/office/drawing/2014/main" id="{C70613F9-D82E-4A4A-AC3C-E892128E461E}"/>
              </a:ext>
            </a:extLst>
          </p:cNvPr>
          <p:cNvSpPr txBox="1"/>
          <p:nvPr/>
        </p:nvSpPr>
        <p:spPr>
          <a:xfrm>
            <a:off x="-5701425" y="1140118"/>
            <a:ext cx="4224691" cy="1707519"/>
          </a:xfrm>
          <a:prstGeom prst="rect">
            <a:avLst/>
          </a:prstGeom>
          <a:noFill/>
        </p:spPr>
        <p:txBody>
          <a:bodyPr wrap="square" rtlCol="0">
            <a:spAutoFit/>
          </a:bodyPr>
          <a:lstStyle/>
          <a:p>
            <a:pPr>
              <a:lnSpc>
                <a:spcPct val="150000"/>
              </a:lnSpc>
            </a:pPr>
            <a:r>
              <a:rPr lang="en-US" i="0" u="none" strike="noStrike">
                <a:solidFill>
                  <a:srgbClr val="384B5C"/>
                </a:solidFill>
                <a:effectLst/>
                <a:latin typeface="Montserrat Bold" pitchFamily="2" charset="0"/>
              </a:rPr>
              <a:t>Phân tích tình hình kinh doanh: So sánh hiệu suất bán hàng trên kênh Reseller và kênh Online của AdventureWorks</a:t>
            </a:r>
            <a:endParaRPr lang="en-US">
              <a:solidFill>
                <a:srgbClr val="384B5C"/>
              </a:solidFill>
              <a:latin typeface="Montserrat Bold" pitchFamily="2" charset="0"/>
            </a:endParaRPr>
          </a:p>
        </p:txBody>
      </p:sp>
      <p:grpSp>
        <p:nvGrpSpPr>
          <p:cNvPr id="153" name="Group 152">
            <a:extLst>
              <a:ext uri="{FF2B5EF4-FFF2-40B4-BE49-F238E27FC236}">
                <a16:creationId xmlns:a16="http://schemas.microsoft.com/office/drawing/2014/main" id="{F4E1ED6C-8E59-47A0-BA59-C5B02C8934DE}"/>
              </a:ext>
            </a:extLst>
          </p:cNvPr>
          <p:cNvGrpSpPr/>
          <p:nvPr/>
        </p:nvGrpSpPr>
        <p:grpSpPr>
          <a:xfrm>
            <a:off x="12192000" y="0"/>
            <a:ext cx="9295266" cy="6858000"/>
            <a:chOff x="2834349" y="-8900"/>
            <a:chExt cx="9314579" cy="6911376"/>
          </a:xfrm>
          <a:blipFill>
            <a:blip r:embed="rId4"/>
            <a:stretch>
              <a:fillRect/>
            </a:stretch>
          </a:blipFill>
        </p:grpSpPr>
        <p:sp>
          <p:nvSpPr>
            <p:cNvPr id="154" name="Hexagon 153">
              <a:extLst>
                <a:ext uri="{FF2B5EF4-FFF2-40B4-BE49-F238E27FC236}">
                  <a16:creationId xmlns:a16="http://schemas.microsoft.com/office/drawing/2014/main" id="{BBF5DE8A-1281-427B-9203-4779B558515F}"/>
                </a:ext>
              </a:extLst>
            </p:cNvPr>
            <p:cNvSpPr/>
            <p:nvPr/>
          </p:nvSpPr>
          <p:spPr>
            <a:xfrm rot="729618">
              <a:off x="11453678" y="-890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Hexagon 154">
              <a:extLst>
                <a:ext uri="{FF2B5EF4-FFF2-40B4-BE49-F238E27FC236}">
                  <a16:creationId xmlns:a16="http://schemas.microsoft.com/office/drawing/2014/main" id="{BE79D365-297F-4FD4-B75D-BA6C57AE260F}"/>
                </a:ext>
              </a:extLst>
            </p:cNvPr>
            <p:cNvSpPr/>
            <p:nvPr/>
          </p:nvSpPr>
          <p:spPr>
            <a:xfrm rot="1008447">
              <a:off x="10301469" y="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Hexagon 155">
              <a:extLst>
                <a:ext uri="{FF2B5EF4-FFF2-40B4-BE49-F238E27FC236}">
                  <a16:creationId xmlns:a16="http://schemas.microsoft.com/office/drawing/2014/main" id="{8A630AC5-32F2-4ACD-B884-B8BCD1593107}"/>
                </a:ext>
              </a:extLst>
            </p:cNvPr>
            <p:cNvSpPr/>
            <p:nvPr/>
          </p:nvSpPr>
          <p:spPr>
            <a:xfrm>
              <a:off x="5136674" y="490839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Hexagon 156">
              <a:extLst>
                <a:ext uri="{FF2B5EF4-FFF2-40B4-BE49-F238E27FC236}">
                  <a16:creationId xmlns:a16="http://schemas.microsoft.com/office/drawing/2014/main" id="{2188833A-33DB-4528-9449-59F5BED3831C}"/>
                </a:ext>
              </a:extLst>
            </p:cNvPr>
            <p:cNvSpPr/>
            <p:nvPr/>
          </p:nvSpPr>
          <p:spPr>
            <a:xfrm rot="619434">
              <a:off x="5119860" y="318366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Hexagon 157">
              <a:extLst>
                <a:ext uri="{FF2B5EF4-FFF2-40B4-BE49-F238E27FC236}">
                  <a16:creationId xmlns:a16="http://schemas.microsoft.com/office/drawing/2014/main" id="{D147F8A0-AC9D-453C-872F-EED4A33C30F8}"/>
                </a:ext>
              </a:extLst>
            </p:cNvPr>
            <p:cNvSpPr/>
            <p:nvPr/>
          </p:nvSpPr>
          <p:spPr>
            <a:xfrm rot="1051478">
              <a:off x="5119860" y="375961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Hexagon 158">
              <a:extLst>
                <a:ext uri="{FF2B5EF4-FFF2-40B4-BE49-F238E27FC236}">
                  <a16:creationId xmlns:a16="http://schemas.microsoft.com/office/drawing/2014/main" id="{05C7F9BD-58A2-4FB2-9910-F62765DEF6B0}"/>
                </a:ext>
              </a:extLst>
            </p:cNvPr>
            <p:cNvSpPr/>
            <p:nvPr/>
          </p:nvSpPr>
          <p:spPr>
            <a:xfrm>
              <a:off x="5119860" y="433556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Hexagon 159">
              <a:extLst>
                <a:ext uri="{FF2B5EF4-FFF2-40B4-BE49-F238E27FC236}">
                  <a16:creationId xmlns:a16="http://schemas.microsoft.com/office/drawing/2014/main" id="{ADA826E9-600F-44DD-8608-771B0A978992}"/>
                </a:ext>
              </a:extLst>
            </p:cNvPr>
            <p:cNvSpPr/>
            <p:nvPr/>
          </p:nvSpPr>
          <p:spPr>
            <a:xfrm rot="1072803">
              <a:off x="4557126" y="345672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Hexagon 160">
              <a:extLst>
                <a:ext uri="{FF2B5EF4-FFF2-40B4-BE49-F238E27FC236}">
                  <a16:creationId xmlns:a16="http://schemas.microsoft.com/office/drawing/2014/main" id="{C9019CDF-D5C9-4E40-96C6-A904A1626378}"/>
                </a:ext>
              </a:extLst>
            </p:cNvPr>
            <p:cNvSpPr/>
            <p:nvPr/>
          </p:nvSpPr>
          <p:spPr>
            <a:xfrm rot="787134">
              <a:off x="4557126" y="403267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a:extLst>
                <a:ext uri="{FF2B5EF4-FFF2-40B4-BE49-F238E27FC236}">
                  <a16:creationId xmlns:a16="http://schemas.microsoft.com/office/drawing/2014/main" id="{0187FB82-A005-429F-B171-358625C51011}"/>
                </a:ext>
              </a:extLst>
            </p:cNvPr>
            <p:cNvSpPr/>
            <p:nvPr/>
          </p:nvSpPr>
          <p:spPr>
            <a:xfrm rot="1731757">
              <a:off x="5136674" y="548433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Hexagon 162">
              <a:extLst>
                <a:ext uri="{FF2B5EF4-FFF2-40B4-BE49-F238E27FC236}">
                  <a16:creationId xmlns:a16="http://schemas.microsoft.com/office/drawing/2014/main" id="{B6C8818F-C075-4625-BFDF-427E94E78F5B}"/>
                </a:ext>
              </a:extLst>
            </p:cNvPr>
            <p:cNvSpPr/>
            <p:nvPr/>
          </p:nvSpPr>
          <p:spPr>
            <a:xfrm rot="638164">
              <a:off x="4563517" y="461491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Hexagon 163">
              <a:extLst>
                <a:ext uri="{FF2B5EF4-FFF2-40B4-BE49-F238E27FC236}">
                  <a16:creationId xmlns:a16="http://schemas.microsoft.com/office/drawing/2014/main" id="{714CB9E2-EB97-41F1-A476-30B46D1A08CE}"/>
                </a:ext>
              </a:extLst>
            </p:cNvPr>
            <p:cNvSpPr/>
            <p:nvPr/>
          </p:nvSpPr>
          <p:spPr>
            <a:xfrm rot="1004928">
              <a:off x="4563517" y="519086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Hexagon 164">
              <a:extLst>
                <a:ext uri="{FF2B5EF4-FFF2-40B4-BE49-F238E27FC236}">
                  <a16:creationId xmlns:a16="http://schemas.microsoft.com/office/drawing/2014/main" id="{1337CAD3-4066-4341-AF57-323507DA531D}"/>
                </a:ext>
              </a:extLst>
            </p:cNvPr>
            <p:cNvSpPr/>
            <p:nvPr/>
          </p:nvSpPr>
          <p:spPr>
            <a:xfrm rot="1756568">
              <a:off x="4549382" y="576052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Hexagon 165">
              <a:extLst>
                <a:ext uri="{FF2B5EF4-FFF2-40B4-BE49-F238E27FC236}">
                  <a16:creationId xmlns:a16="http://schemas.microsoft.com/office/drawing/2014/main" id="{B820DC67-05DB-462D-9B81-B06D33E3B8A9}"/>
                </a:ext>
              </a:extLst>
            </p:cNvPr>
            <p:cNvSpPr/>
            <p:nvPr/>
          </p:nvSpPr>
          <p:spPr>
            <a:xfrm rot="2372632">
              <a:off x="5129806" y="607599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Hexagon 166">
              <a:extLst>
                <a:ext uri="{FF2B5EF4-FFF2-40B4-BE49-F238E27FC236}">
                  <a16:creationId xmlns:a16="http://schemas.microsoft.com/office/drawing/2014/main" id="{DFEECB75-A2E8-47A5-B8B1-2A466DEADE96}"/>
                </a:ext>
              </a:extLst>
            </p:cNvPr>
            <p:cNvSpPr/>
            <p:nvPr/>
          </p:nvSpPr>
          <p:spPr>
            <a:xfrm rot="1075781">
              <a:off x="3407506" y="45997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Hexagon 167">
              <a:extLst>
                <a:ext uri="{FF2B5EF4-FFF2-40B4-BE49-F238E27FC236}">
                  <a16:creationId xmlns:a16="http://schemas.microsoft.com/office/drawing/2014/main" id="{9EF49B65-C793-489C-89F0-4B54729FA040}"/>
                </a:ext>
              </a:extLst>
            </p:cNvPr>
            <p:cNvSpPr/>
            <p:nvPr/>
          </p:nvSpPr>
          <p:spPr>
            <a:xfrm rot="534464">
              <a:off x="11453678" y="56704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Hexagon 168">
              <a:extLst>
                <a:ext uri="{FF2B5EF4-FFF2-40B4-BE49-F238E27FC236}">
                  <a16:creationId xmlns:a16="http://schemas.microsoft.com/office/drawing/2014/main" id="{994F9BC9-A0F1-4668-9F6A-1DBFDDED4BAD}"/>
                </a:ext>
              </a:extLst>
            </p:cNvPr>
            <p:cNvSpPr/>
            <p:nvPr/>
          </p:nvSpPr>
          <p:spPr>
            <a:xfrm rot="865846">
              <a:off x="11453678" y="114299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Hexagon 169">
              <a:extLst>
                <a:ext uri="{FF2B5EF4-FFF2-40B4-BE49-F238E27FC236}">
                  <a16:creationId xmlns:a16="http://schemas.microsoft.com/office/drawing/2014/main" id="{BFCA369C-06BE-4426-BBA6-4A8E2C8B739E}"/>
                </a:ext>
              </a:extLst>
            </p:cNvPr>
            <p:cNvSpPr/>
            <p:nvPr/>
          </p:nvSpPr>
          <p:spPr>
            <a:xfrm rot="725524">
              <a:off x="11453678" y="171894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Hexagon 171">
              <a:extLst>
                <a:ext uri="{FF2B5EF4-FFF2-40B4-BE49-F238E27FC236}">
                  <a16:creationId xmlns:a16="http://schemas.microsoft.com/office/drawing/2014/main" id="{230FF0F3-C9E0-4ACC-A0E3-73911FA0B7F5}"/>
                </a:ext>
              </a:extLst>
            </p:cNvPr>
            <p:cNvSpPr/>
            <p:nvPr/>
          </p:nvSpPr>
          <p:spPr>
            <a:xfrm rot="940861">
              <a:off x="11453678" y="287084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Hexagon 172">
              <a:extLst>
                <a:ext uri="{FF2B5EF4-FFF2-40B4-BE49-F238E27FC236}">
                  <a16:creationId xmlns:a16="http://schemas.microsoft.com/office/drawing/2014/main" id="{DCE0B515-5085-4A7D-82BB-360AE8C76BFB}"/>
                </a:ext>
              </a:extLst>
            </p:cNvPr>
            <p:cNvSpPr/>
            <p:nvPr/>
          </p:nvSpPr>
          <p:spPr>
            <a:xfrm>
              <a:off x="11453678" y="344678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Hexagon 173">
              <a:extLst>
                <a:ext uri="{FF2B5EF4-FFF2-40B4-BE49-F238E27FC236}">
                  <a16:creationId xmlns:a16="http://schemas.microsoft.com/office/drawing/2014/main" id="{F81EC12B-CBBB-49BF-A657-C8A359D23A12}"/>
                </a:ext>
              </a:extLst>
            </p:cNvPr>
            <p:cNvSpPr/>
            <p:nvPr/>
          </p:nvSpPr>
          <p:spPr>
            <a:xfrm rot="1318275">
              <a:off x="11453678" y="402273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Hexagon 174">
              <a:extLst>
                <a:ext uri="{FF2B5EF4-FFF2-40B4-BE49-F238E27FC236}">
                  <a16:creationId xmlns:a16="http://schemas.microsoft.com/office/drawing/2014/main" id="{F8BCF92B-C9EC-4E5B-8A8A-E03857999B22}"/>
                </a:ext>
              </a:extLst>
            </p:cNvPr>
            <p:cNvSpPr/>
            <p:nvPr/>
          </p:nvSpPr>
          <p:spPr>
            <a:xfrm rot="628659">
              <a:off x="11453678" y="229489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a:extLst>
                <a:ext uri="{FF2B5EF4-FFF2-40B4-BE49-F238E27FC236}">
                  <a16:creationId xmlns:a16="http://schemas.microsoft.com/office/drawing/2014/main" id="{104796B2-2A98-4AD9-81A5-17000779D938}"/>
                </a:ext>
              </a:extLst>
            </p:cNvPr>
            <p:cNvSpPr/>
            <p:nvPr/>
          </p:nvSpPr>
          <p:spPr>
            <a:xfrm rot="1131252">
              <a:off x="11453678" y="51746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Hexagon 176">
              <a:extLst>
                <a:ext uri="{FF2B5EF4-FFF2-40B4-BE49-F238E27FC236}">
                  <a16:creationId xmlns:a16="http://schemas.microsoft.com/office/drawing/2014/main" id="{B4603CB1-54A0-495A-84CC-036586C891FD}"/>
                </a:ext>
              </a:extLst>
            </p:cNvPr>
            <p:cNvSpPr/>
            <p:nvPr/>
          </p:nvSpPr>
          <p:spPr>
            <a:xfrm>
              <a:off x="11453678" y="57505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Hexagon 177">
              <a:extLst>
                <a:ext uri="{FF2B5EF4-FFF2-40B4-BE49-F238E27FC236}">
                  <a16:creationId xmlns:a16="http://schemas.microsoft.com/office/drawing/2014/main" id="{FD1A4E76-DB51-42E4-83AA-B05EDDE6F5A8}"/>
                </a:ext>
              </a:extLst>
            </p:cNvPr>
            <p:cNvSpPr/>
            <p:nvPr/>
          </p:nvSpPr>
          <p:spPr>
            <a:xfrm rot="798701">
              <a:off x="11453678" y="6326528"/>
              <a:ext cx="695250" cy="531472"/>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Hexagon 178">
              <a:extLst>
                <a:ext uri="{FF2B5EF4-FFF2-40B4-BE49-F238E27FC236}">
                  <a16:creationId xmlns:a16="http://schemas.microsoft.com/office/drawing/2014/main" id="{93D765D1-C608-4A3F-A83C-15C507DFF0B8}"/>
                </a:ext>
              </a:extLst>
            </p:cNvPr>
            <p:cNvSpPr/>
            <p:nvPr/>
          </p:nvSpPr>
          <p:spPr>
            <a:xfrm>
              <a:off x="11453678" y="45986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Hexagon 179">
              <a:extLst>
                <a:ext uri="{FF2B5EF4-FFF2-40B4-BE49-F238E27FC236}">
                  <a16:creationId xmlns:a16="http://schemas.microsoft.com/office/drawing/2014/main" id="{3D558073-C776-46D8-9154-8491A6BB8D17}"/>
                </a:ext>
              </a:extLst>
            </p:cNvPr>
            <p:cNvSpPr/>
            <p:nvPr/>
          </p:nvSpPr>
          <p:spPr>
            <a:xfrm rot="913413">
              <a:off x="10870582" y="85999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Hexagon 180">
              <a:extLst>
                <a:ext uri="{FF2B5EF4-FFF2-40B4-BE49-F238E27FC236}">
                  <a16:creationId xmlns:a16="http://schemas.microsoft.com/office/drawing/2014/main" id="{4F7C2934-0940-4C09-B790-280D1E9DEC2B}"/>
                </a:ext>
              </a:extLst>
            </p:cNvPr>
            <p:cNvSpPr/>
            <p:nvPr/>
          </p:nvSpPr>
          <p:spPr>
            <a:xfrm rot="572634">
              <a:off x="10870582" y="143594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Hexagon 181">
              <a:extLst>
                <a:ext uri="{FF2B5EF4-FFF2-40B4-BE49-F238E27FC236}">
                  <a16:creationId xmlns:a16="http://schemas.microsoft.com/office/drawing/2014/main" id="{EC8CA847-7078-48E5-A95E-8D471BAD1AC0}"/>
                </a:ext>
              </a:extLst>
            </p:cNvPr>
            <p:cNvSpPr/>
            <p:nvPr/>
          </p:nvSpPr>
          <p:spPr>
            <a:xfrm rot="510780">
              <a:off x="10870582" y="201188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Hexagon 182">
              <a:extLst>
                <a:ext uri="{FF2B5EF4-FFF2-40B4-BE49-F238E27FC236}">
                  <a16:creationId xmlns:a16="http://schemas.microsoft.com/office/drawing/2014/main" id="{D15850F8-7C16-4DDD-B394-CB47B3984DE1}"/>
                </a:ext>
              </a:extLst>
            </p:cNvPr>
            <p:cNvSpPr/>
            <p:nvPr/>
          </p:nvSpPr>
          <p:spPr>
            <a:xfrm rot="1005552">
              <a:off x="10870582" y="28404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Hexagon 183">
              <a:extLst>
                <a:ext uri="{FF2B5EF4-FFF2-40B4-BE49-F238E27FC236}">
                  <a16:creationId xmlns:a16="http://schemas.microsoft.com/office/drawing/2014/main" id="{C6100EED-8643-469B-A8EA-B0BF22053493}"/>
                </a:ext>
              </a:extLst>
            </p:cNvPr>
            <p:cNvSpPr/>
            <p:nvPr/>
          </p:nvSpPr>
          <p:spPr>
            <a:xfrm>
              <a:off x="10870582" y="31637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Hexagon 184">
              <a:extLst>
                <a:ext uri="{FF2B5EF4-FFF2-40B4-BE49-F238E27FC236}">
                  <a16:creationId xmlns:a16="http://schemas.microsoft.com/office/drawing/2014/main" id="{BF31DF63-C98A-43C9-AABE-1ED75EA42FFB}"/>
                </a:ext>
              </a:extLst>
            </p:cNvPr>
            <p:cNvSpPr/>
            <p:nvPr/>
          </p:nvSpPr>
          <p:spPr>
            <a:xfrm>
              <a:off x="10870582" y="37397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Hexagon 185">
              <a:extLst>
                <a:ext uri="{FF2B5EF4-FFF2-40B4-BE49-F238E27FC236}">
                  <a16:creationId xmlns:a16="http://schemas.microsoft.com/office/drawing/2014/main" id="{518CDB34-9FB2-4837-8996-399D14549684}"/>
                </a:ext>
              </a:extLst>
            </p:cNvPr>
            <p:cNvSpPr/>
            <p:nvPr/>
          </p:nvSpPr>
          <p:spPr>
            <a:xfrm rot="1296063">
              <a:off x="10870582" y="43156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Hexagon 186">
              <a:extLst>
                <a:ext uri="{FF2B5EF4-FFF2-40B4-BE49-F238E27FC236}">
                  <a16:creationId xmlns:a16="http://schemas.microsoft.com/office/drawing/2014/main" id="{A4A8CE63-F5CE-4EB1-964D-3F02E6FD7F31}"/>
                </a:ext>
              </a:extLst>
            </p:cNvPr>
            <p:cNvSpPr/>
            <p:nvPr/>
          </p:nvSpPr>
          <p:spPr>
            <a:xfrm rot="772841">
              <a:off x="10870582" y="258783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Hexagon 187">
              <a:extLst>
                <a:ext uri="{FF2B5EF4-FFF2-40B4-BE49-F238E27FC236}">
                  <a16:creationId xmlns:a16="http://schemas.microsoft.com/office/drawing/2014/main" id="{BE636910-ABD9-47D9-B8D4-A08D684B2592}"/>
                </a:ext>
              </a:extLst>
            </p:cNvPr>
            <p:cNvSpPr/>
            <p:nvPr/>
          </p:nvSpPr>
          <p:spPr>
            <a:xfrm rot="1529168">
              <a:off x="10870582" y="546757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Hexagon 188">
              <a:extLst>
                <a:ext uri="{FF2B5EF4-FFF2-40B4-BE49-F238E27FC236}">
                  <a16:creationId xmlns:a16="http://schemas.microsoft.com/office/drawing/2014/main" id="{72A5F940-6E0B-4F21-9923-DD74BF23AF29}"/>
                </a:ext>
              </a:extLst>
            </p:cNvPr>
            <p:cNvSpPr/>
            <p:nvPr/>
          </p:nvSpPr>
          <p:spPr>
            <a:xfrm rot="1488241">
              <a:off x="10870582" y="604352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Hexagon 189">
              <a:extLst>
                <a:ext uri="{FF2B5EF4-FFF2-40B4-BE49-F238E27FC236}">
                  <a16:creationId xmlns:a16="http://schemas.microsoft.com/office/drawing/2014/main" id="{15A5D194-9574-40A3-817C-A846ADAF9CF2}"/>
                </a:ext>
              </a:extLst>
            </p:cNvPr>
            <p:cNvSpPr/>
            <p:nvPr/>
          </p:nvSpPr>
          <p:spPr>
            <a:xfrm>
              <a:off x="10870582" y="489162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Hexagon 190">
              <a:extLst>
                <a:ext uri="{FF2B5EF4-FFF2-40B4-BE49-F238E27FC236}">
                  <a16:creationId xmlns:a16="http://schemas.microsoft.com/office/drawing/2014/main" id="{A7B2D898-4935-481E-A158-41B38212D122}"/>
                </a:ext>
              </a:extLst>
            </p:cNvPr>
            <p:cNvSpPr/>
            <p:nvPr/>
          </p:nvSpPr>
          <p:spPr>
            <a:xfrm>
              <a:off x="10297425" y="115293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Hexagon 191">
              <a:extLst>
                <a:ext uri="{FF2B5EF4-FFF2-40B4-BE49-F238E27FC236}">
                  <a16:creationId xmlns:a16="http://schemas.microsoft.com/office/drawing/2014/main" id="{AFFF9D61-AC52-47F1-A172-CFB40C1F8802}"/>
                </a:ext>
              </a:extLst>
            </p:cNvPr>
            <p:cNvSpPr/>
            <p:nvPr/>
          </p:nvSpPr>
          <p:spPr>
            <a:xfrm rot="979193">
              <a:off x="10297425" y="17288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Hexagon 192">
              <a:extLst>
                <a:ext uri="{FF2B5EF4-FFF2-40B4-BE49-F238E27FC236}">
                  <a16:creationId xmlns:a16="http://schemas.microsoft.com/office/drawing/2014/main" id="{671A3D55-234A-43B8-B2E4-D9CB90BF82F5}"/>
                </a:ext>
              </a:extLst>
            </p:cNvPr>
            <p:cNvSpPr/>
            <p:nvPr/>
          </p:nvSpPr>
          <p:spPr>
            <a:xfrm rot="870685">
              <a:off x="10297425" y="23048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Hexagon 193">
              <a:extLst>
                <a:ext uri="{FF2B5EF4-FFF2-40B4-BE49-F238E27FC236}">
                  <a16:creationId xmlns:a16="http://schemas.microsoft.com/office/drawing/2014/main" id="{957D9D0E-F993-43A6-9639-4303EDBD243C}"/>
                </a:ext>
              </a:extLst>
            </p:cNvPr>
            <p:cNvSpPr/>
            <p:nvPr/>
          </p:nvSpPr>
          <p:spPr>
            <a:xfrm>
              <a:off x="10297425" y="57698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Hexagon 194">
              <a:extLst>
                <a:ext uri="{FF2B5EF4-FFF2-40B4-BE49-F238E27FC236}">
                  <a16:creationId xmlns:a16="http://schemas.microsoft.com/office/drawing/2014/main" id="{23980ED6-3F38-4EFE-8F05-C860B9870BBB}"/>
                </a:ext>
              </a:extLst>
            </p:cNvPr>
            <p:cNvSpPr/>
            <p:nvPr/>
          </p:nvSpPr>
          <p:spPr>
            <a:xfrm rot="1369863">
              <a:off x="10297425" y="345672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Hexagon 195">
              <a:extLst>
                <a:ext uri="{FF2B5EF4-FFF2-40B4-BE49-F238E27FC236}">
                  <a16:creationId xmlns:a16="http://schemas.microsoft.com/office/drawing/2014/main" id="{4177F80E-2BC2-4F2D-A736-60596E90CC0B}"/>
                </a:ext>
              </a:extLst>
            </p:cNvPr>
            <p:cNvSpPr/>
            <p:nvPr/>
          </p:nvSpPr>
          <p:spPr>
            <a:xfrm rot="893785">
              <a:off x="10297425" y="403267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Hexagon 196">
              <a:extLst>
                <a:ext uri="{FF2B5EF4-FFF2-40B4-BE49-F238E27FC236}">
                  <a16:creationId xmlns:a16="http://schemas.microsoft.com/office/drawing/2014/main" id="{FDC6ADBB-8317-4B66-9612-B993355182CC}"/>
                </a:ext>
              </a:extLst>
            </p:cNvPr>
            <p:cNvSpPr/>
            <p:nvPr/>
          </p:nvSpPr>
          <p:spPr>
            <a:xfrm>
              <a:off x="10297425" y="460862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Hexagon 197">
              <a:extLst>
                <a:ext uri="{FF2B5EF4-FFF2-40B4-BE49-F238E27FC236}">
                  <a16:creationId xmlns:a16="http://schemas.microsoft.com/office/drawing/2014/main" id="{6DF01F2C-1E14-4401-8AC9-F45119522548}"/>
                </a:ext>
              </a:extLst>
            </p:cNvPr>
            <p:cNvSpPr/>
            <p:nvPr/>
          </p:nvSpPr>
          <p:spPr>
            <a:xfrm rot="678434">
              <a:off x="10297425" y="28807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Hexagon 198">
              <a:extLst>
                <a:ext uri="{FF2B5EF4-FFF2-40B4-BE49-F238E27FC236}">
                  <a16:creationId xmlns:a16="http://schemas.microsoft.com/office/drawing/2014/main" id="{D026FDC9-3882-4014-ABCC-46520C0D18BC}"/>
                </a:ext>
              </a:extLst>
            </p:cNvPr>
            <p:cNvSpPr/>
            <p:nvPr/>
          </p:nvSpPr>
          <p:spPr>
            <a:xfrm rot="1545029">
              <a:off x="10297425" y="576052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Hexagon 199">
              <a:extLst>
                <a:ext uri="{FF2B5EF4-FFF2-40B4-BE49-F238E27FC236}">
                  <a16:creationId xmlns:a16="http://schemas.microsoft.com/office/drawing/2014/main" id="{2449006F-8A72-4BB9-933B-72F0DF90E2D0}"/>
                </a:ext>
              </a:extLst>
            </p:cNvPr>
            <p:cNvSpPr/>
            <p:nvPr/>
          </p:nvSpPr>
          <p:spPr>
            <a:xfrm rot="1719476">
              <a:off x="10297425" y="633646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Hexagon 204">
              <a:extLst>
                <a:ext uri="{FF2B5EF4-FFF2-40B4-BE49-F238E27FC236}">
                  <a16:creationId xmlns:a16="http://schemas.microsoft.com/office/drawing/2014/main" id="{EB35A0E1-754C-4C05-BC7F-6A9D064DF9E0}"/>
                </a:ext>
              </a:extLst>
            </p:cNvPr>
            <p:cNvSpPr/>
            <p:nvPr/>
          </p:nvSpPr>
          <p:spPr>
            <a:xfrm rot="1890967">
              <a:off x="10297425" y="518457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Hexagon 205">
              <a:extLst>
                <a:ext uri="{FF2B5EF4-FFF2-40B4-BE49-F238E27FC236}">
                  <a16:creationId xmlns:a16="http://schemas.microsoft.com/office/drawing/2014/main" id="{F013D298-A0CA-44D0-A65A-3A596951EA3B}"/>
                </a:ext>
              </a:extLst>
            </p:cNvPr>
            <p:cNvSpPr/>
            <p:nvPr/>
          </p:nvSpPr>
          <p:spPr>
            <a:xfrm rot="1287205">
              <a:off x="9724268" y="8699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a:extLst>
                <a:ext uri="{FF2B5EF4-FFF2-40B4-BE49-F238E27FC236}">
                  <a16:creationId xmlns:a16="http://schemas.microsoft.com/office/drawing/2014/main" id="{12A3F32A-4BAC-4D45-8AE5-420EAA346134}"/>
                </a:ext>
              </a:extLst>
            </p:cNvPr>
            <p:cNvSpPr/>
            <p:nvPr/>
          </p:nvSpPr>
          <p:spPr>
            <a:xfrm>
              <a:off x="9724268" y="14458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Hexagon 207">
              <a:extLst>
                <a:ext uri="{FF2B5EF4-FFF2-40B4-BE49-F238E27FC236}">
                  <a16:creationId xmlns:a16="http://schemas.microsoft.com/office/drawing/2014/main" id="{AC901B09-AF97-454D-860D-27A038E280BA}"/>
                </a:ext>
              </a:extLst>
            </p:cNvPr>
            <p:cNvSpPr/>
            <p:nvPr/>
          </p:nvSpPr>
          <p:spPr>
            <a:xfrm rot="1018371">
              <a:off x="9724268" y="202182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Hexagon 208">
              <a:extLst>
                <a:ext uri="{FF2B5EF4-FFF2-40B4-BE49-F238E27FC236}">
                  <a16:creationId xmlns:a16="http://schemas.microsoft.com/office/drawing/2014/main" id="{7C80E5A8-643D-4896-83D7-A4F036E68A86}"/>
                </a:ext>
              </a:extLst>
            </p:cNvPr>
            <p:cNvSpPr/>
            <p:nvPr/>
          </p:nvSpPr>
          <p:spPr>
            <a:xfrm rot="728427">
              <a:off x="9724268" y="2939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Hexagon 209">
              <a:extLst>
                <a:ext uri="{FF2B5EF4-FFF2-40B4-BE49-F238E27FC236}">
                  <a16:creationId xmlns:a16="http://schemas.microsoft.com/office/drawing/2014/main" id="{4B772A0F-670C-47AC-BE8D-FA02235C98BD}"/>
                </a:ext>
              </a:extLst>
            </p:cNvPr>
            <p:cNvSpPr/>
            <p:nvPr/>
          </p:nvSpPr>
          <p:spPr>
            <a:xfrm>
              <a:off x="9724268" y="317372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Hexagon 210">
              <a:extLst>
                <a:ext uri="{FF2B5EF4-FFF2-40B4-BE49-F238E27FC236}">
                  <a16:creationId xmlns:a16="http://schemas.microsoft.com/office/drawing/2014/main" id="{55586BE2-7BB7-4207-A9A6-E2A827DAB7E0}"/>
                </a:ext>
              </a:extLst>
            </p:cNvPr>
            <p:cNvSpPr/>
            <p:nvPr/>
          </p:nvSpPr>
          <p:spPr>
            <a:xfrm rot="20022958">
              <a:off x="9724268" y="374967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Hexagon 211">
              <a:extLst>
                <a:ext uri="{FF2B5EF4-FFF2-40B4-BE49-F238E27FC236}">
                  <a16:creationId xmlns:a16="http://schemas.microsoft.com/office/drawing/2014/main" id="{CB70CA76-C330-402D-91F7-BCE1AB6CF72A}"/>
                </a:ext>
              </a:extLst>
            </p:cNvPr>
            <p:cNvSpPr/>
            <p:nvPr/>
          </p:nvSpPr>
          <p:spPr>
            <a:xfrm rot="1019460">
              <a:off x="9724268" y="432562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Hexagon 212">
              <a:extLst>
                <a:ext uri="{FF2B5EF4-FFF2-40B4-BE49-F238E27FC236}">
                  <a16:creationId xmlns:a16="http://schemas.microsoft.com/office/drawing/2014/main" id="{30DDD82D-3DB1-4C3E-B1AC-FF546B9E05C4}"/>
                </a:ext>
              </a:extLst>
            </p:cNvPr>
            <p:cNvSpPr/>
            <p:nvPr/>
          </p:nvSpPr>
          <p:spPr>
            <a:xfrm rot="646098">
              <a:off x="9724268" y="259777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Hexagon 213">
              <a:extLst>
                <a:ext uri="{FF2B5EF4-FFF2-40B4-BE49-F238E27FC236}">
                  <a16:creationId xmlns:a16="http://schemas.microsoft.com/office/drawing/2014/main" id="{65EC8911-DC54-4BA9-BD48-8F1FD3CC54CB}"/>
                </a:ext>
              </a:extLst>
            </p:cNvPr>
            <p:cNvSpPr/>
            <p:nvPr/>
          </p:nvSpPr>
          <p:spPr>
            <a:xfrm>
              <a:off x="9724268" y="547751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Hexagon 214">
              <a:extLst>
                <a:ext uri="{FF2B5EF4-FFF2-40B4-BE49-F238E27FC236}">
                  <a16:creationId xmlns:a16="http://schemas.microsoft.com/office/drawing/2014/main" id="{A2A9DB68-C465-4BBE-ABF5-796E896006E8}"/>
                </a:ext>
              </a:extLst>
            </p:cNvPr>
            <p:cNvSpPr/>
            <p:nvPr/>
          </p:nvSpPr>
          <p:spPr>
            <a:xfrm>
              <a:off x="9724268" y="605346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Hexagon 215">
              <a:extLst>
                <a:ext uri="{FF2B5EF4-FFF2-40B4-BE49-F238E27FC236}">
                  <a16:creationId xmlns:a16="http://schemas.microsoft.com/office/drawing/2014/main" id="{C04CE44D-0BB6-4A87-ADEB-0969302DD6FD}"/>
                </a:ext>
              </a:extLst>
            </p:cNvPr>
            <p:cNvSpPr/>
            <p:nvPr/>
          </p:nvSpPr>
          <p:spPr>
            <a:xfrm rot="1185296">
              <a:off x="9724268" y="490156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Hexagon 216">
              <a:extLst>
                <a:ext uri="{FF2B5EF4-FFF2-40B4-BE49-F238E27FC236}">
                  <a16:creationId xmlns:a16="http://schemas.microsoft.com/office/drawing/2014/main" id="{2B1809FA-3BFA-4838-A433-60E5301311A1}"/>
                </a:ext>
              </a:extLst>
            </p:cNvPr>
            <p:cNvSpPr/>
            <p:nvPr/>
          </p:nvSpPr>
          <p:spPr>
            <a:xfrm rot="765666">
              <a:off x="9201502" y="49158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Hexagon 217">
              <a:extLst>
                <a:ext uri="{FF2B5EF4-FFF2-40B4-BE49-F238E27FC236}">
                  <a16:creationId xmlns:a16="http://schemas.microsoft.com/office/drawing/2014/main" id="{E83E00E7-30A6-487D-8112-43D44C3C51BA}"/>
                </a:ext>
              </a:extLst>
            </p:cNvPr>
            <p:cNvSpPr/>
            <p:nvPr/>
          </p:nvSpPr>
          <p:spPr>
            <a:xfrm rot="1123354">
              <a:off x="9141172" y="117334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Hexagon 218">
              <a:extLst>
                <a:ext uri="{FF2B5EF4-FFF2-40B4-BE49-F238E27FC236}">
                  <a16:creationId xmlns:a16="http://schemas.microsoft.com/office/drawing/2014/main" id="{BFCD8E9D-90EE-4864-B528-C4063933649A}"/>
                </a:ext>
              </a:extLst>
            </p:cNvPr>
            <p:cNvSpPr/>
            <p:nvPr/>
          </p:nvSpPr>
          <p:spPr>
            <a:xfrm rot="804934">
              <a:off x="9261996" y="153876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Hexagon 219">
              <a:extLst>
                <a:ext uri="{FF2B5EF4-FFF2-40B4-BE49-F238E27FC236}">
                  <a16:creationId xmlns:a16="http://schemas.microsoft.com/office/drawing/2014/main" id="{883E13E5-87C6-44C8-9459-95F164A7B60E}"/>
                </a:ext>
              </a:extLst>
            </p:cNvPr>
            <p:cNvSpPr/>
            <p:nvPr/>
          </p:nvSpPr>
          <p:spPr>
            <a:xfrm rot="190221">
              <a:off x="9141172" y="2144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Hexagon 220">
              <a:extLst>
                <a:ext uri="{FF2B5EF4-FFF2-40B4-BE49-F238E27FC236}">
                  <a16:creationId xmlns:a16="http://schemas.microsoft.com/office/drawing/2014/main" id="{BA0C670E-0591-4971-A6BF-6BA5BD1E5A57}"/>
                </a:ext>
              </a:extLst>
            </p:cNvPr>
            <p:cNvSpPr/>
            <p:nvPr/>
          </p:nvSpPr>
          <p:spPr>
            <a:xfrm rot="304255">
              <a:off x="9141172" y="290118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Hexagon 221">
              <a:extLst>
                <a:ext uri="{FF2B5EF4-FFF2-40B4-BE49-F238E27FC236}">
                  <a16:creationId xmlns:a16="http://schemas.microsoft.com/office/drawing/2014/main" id="{ACE2B328-B125-4340-998A-FB26694333A4}"/>
                </a:ext>
              </a:extLst>
            </p:cNvPr>
            <p:cNvSpPr/>
            <p:nvPr/>
          </p:nvSpPr>
          <p:spPr>
            <a:xfrm rot="686453">
              <a:off x="9141172" y="347713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Hexagon 222">
              <a:extLst>
                <a:ext uri="{FF2B5EF4-FFF2-40B4-BE49-F238E27FC236}">
                  <a16:creationId xmlns:a16="http://schemas.microsoft.com/office/drawing/2014/main" id="{D5D365AF-4F48-4FE4-BBC1-A736FD31BC69}"/>
                </a:ext>
              </a:extLst>
            </p:cNvPr>
            <p:cNvSpPr/>
            <p:nvPr/>
          </p:nvSpPr>
          <p:spPr>
            <a:xfrm>
              <a:off x="9141172" y="40530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Hexagon 223">
              <a:extLst>
                <a:ext uri="{FF2B5EF4-FFF2-40B4-BE49-F238E27FC236}">
                  <a16:creationId xmlns:a16="http://schemas.microsoft.com/office/drawing/2014/main" id="{BCAFEE8F-B156-4E1D-A242-D10941DADE90}"/>
                </a:ext>
              </a:extLst>
            </p:cNvPr>
            <p:cNvSpPr/>
            <p:nvPr/>
          </p:nvSpPr>
          <p:spPr>
            <a:xfrm rot="675731">
              <a:off x="9561363" y="236993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Hexagon 224">
              <a:extLst>
                <a:ext uri="{FF2B5EF4-FFF2-40B4-BE49-F238E27FC236}">
                  <a16:creationId xmlns:a16="http://schemas.microsoft.com/office/drawing/2014/main" id="{076BC323-FC7E-4024-8580-65D9F14ADE00}"/>
                </a:ext>
              </a:extLst>
            </p:cNvPr>
            <p:cNvSpPr/>
            <p:nvPr/>
          </p:nvSpPr>
          <p:spPr>
            <a:xfrm>
              <a:off x="9141172" y="52049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Hexagon 225">
              <a:extLst>
                <a:ext uri="{FF2B5EF4-FFF2-40B4-BE49-F238E27FC236}">
                  <a16:creationId xmlns:a16="http://schemas.microsoft.com/office/drawing/2014/main" id="{EEE315BA-CB40-4F49-9A01-B941EF84FAB0}"/>
                </a:ext>
              </a:extLst>
            </p:cNvPr>
            <p:cNvSpPr/>
            <p:nvPr/>
          </p:nvSpPr>
          <p:spPr>
            <a:xfrm rot="1556523">
              <a:off x="9141172" y="578092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Hexagon 226">
              <a:extLst>
                <a:ext uri="{FF2B5EF4-FFF2-40B4-BE49-F238E27FC236}">
                  <a16:creationId xmlns:a16="http://schemas.microsoft.com/office/drawing/2014/main" id="{C51A88D5-DE34-4D3D-901B-325BA88F2B52}"/>
                </a:ext>
              </a:extLst>
            </p:cNvPr>
            <p:cNvSpPr/>
            <p:nvPr/>
          </p:nvSpPr>
          <p:spPr>
            <a:xfrm>
              <a:off x="9141172" y="6356876"/>
              <a:ext cx="695250" cy="531472"/>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a:extLst>
                <a:ext uri="{FF2B5EF4-FFF2-40B4-BE49-F238E27FC236}">
                  <a16:creationId xmlns:a16="http://schemas.microsoft.com/office/drawing/2014/main" id="{9AF9EF65-4513-4C42-A246-D57FCA35E387}"/>
                </a:ext>
              </a:extLst>
            </p:cNvPr>
            <p:cNvSpPr/>
            <p:nvPr/>
          </p:nvSpPr>
          <p:spPr>
            <a:xfrm>
              <a:off x="9141172" y="46290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Hexagon 228">
              <a:extLst>
                <a:ext uri="{FF2B5EF4-FFF2-40B4-BE49-F238E27FC236}">
                  <a16:creationId xmlns:a16="http://schemas.microsoft.com/office/drawing/2014/main" id="{F927CFA0-615B-4732-9591-34CD00DD5C55}"/>
                </a:ext>
              </a:extLst>
            </p:cNvPr>
            <p:cNvSpPr/>
            <p:nvPr/>
          </p:nvSpPr>
          <p:spPr>
            <a:xfrm rot="940115">
              <a:off x="8748372" y="77833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Hexagon 229">
              <a:extLst>
                <a:ext uri="{FF2B5EF4-FFF2-40B4-BE49-F238E27FC236}">
                  <a16:creationId xmlns:a16="http://schemas.microsoft.com/office/drawing/2014/main" id="{38264A2C-ECB2-4264-999A-394096A4092D}"/>
                </a:ext>
              </a:extLst>
            </p:cNvPr>
            <p:cNvSpPr/>
            <p:nvPr/>
          </p:nvSpPr>
          <p:spPr>
            <a:xfrm rot="615594">
              <a:off x="8733112" y="146041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Hexagon 230">
              <a:extLst>
                <a:ext uri="{FF2B5EF4-FFF2-40B4-BE49-F238E27FC236}">
                  <a16:creationId xmlns:a16="http://schemas.microsoft.com/office/drawing/2014/main" id="{566737CE-BD38-46B4-9D07-E5151130344D}"/>
                </a:ext>
              </a:extLst>
            </p:cNvPr>
            <p:cNvSpPr/>
            <p:nvPr/>
          </p:nvSpPr>
          <p:spPr>
            <a:xfrm rot="379935">
              <a:off x="8733781" y="214105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Hexagon 231">
              <a:extLst>
                <a:ext uri="{FF2B5EF4-FFF2-40B4-BE49-F238E27FC236}">
                  <a16:creationId xmlns:a16="http://schemas.microsoft.com/office/drawing/2014/main" id="{B5E35DD1-04F9-4B52-8399-BBA929025AF6}"/>
                </a:ext>
              </a:extLst>
            </p:cNvPr>
            <p:cNvSpPr/>
            <p:nvPr/>
          </p:nvSpPr>
          <p:spPr>
            <a:xfrm rot="1134979">
              <a:off x="8568015" y="32433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exagon 232">
              <a:extLst>
                <a:ext uri="{FF2B5EF4-FFF2-40B4-BE49-F238E27FC236}">
                  <a16:creationId xmlns:a16="http://schemas.microsoft.com/office/drawing/2014/main" id="{581F17C5-8607-473D-8BE9-1EEA0BCDE677}"/>
                </a:ext>
              </a:extLst>
            </p:cNvPr>
            <p:cNvSpPr/>
            <p:nvPr/>
          </p:nvSpPr>
          <p:spPr>
            <a:xfrm rot="919978">
              <a:off x="8568015" y="320407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a:extLst>
                <a:ext uri="{FF2B5EF4-FFF2-40B4-BE49-F238E27FC236}">
                  <a16:creationId xmlns:a16="http://schemas.microsoft.com/office/drawing/2014/main" id="{263C81A9-2241-447C-8596-0650796BED68}"/>
                </a:ext>
              </a:extLst>
            </p:cNvPr>
            <p:cNvSpPr/>
            <p:nvPr/>
          </p:nvSpPr>
          <p:spPr>
            <a:xfrm>
              <a:off x="8568015" y="378001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xagon 234">
              <a:extLst>
                <a:ext uri="{FF2B5EF4-FFF2-40B4-BE49-F238E27FC236}">
                  <a16:creationId xmlns:a16="http://schemas.microsoft.com/office/drawing/2014/main" id="{745EE741-008A-40FE-9873-B62DDB0A093F}"/>
                </a:ext>
              </a:extLst>
            </p:cNvPr>
            <p:cNvSpPr/>
            <p:nvPr/>
          </p:nvSpPr>
          <p:spPr>
            <a:xfrm>
              <a:off x="8821954" y="435649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Hexagon 235">
              <a:extLst>
                <a:ext uri="{FF2B5EF4-FFF2-40B4-BE49-F238E27FC236}">
                  <a16:creationId xmlns:a16="http://schemas.microsoft.com/office/drawing/2014/main" id="{F9E5F129-3E96-489A-8723-0706A2D501A5}"/>
                </a:ext>
              </a:extLst>
            </p:cNvPr>
            <p:cNvSpPr/>
            <p:nvPr/>
          </p:nvSpPr>
          <p:spPr>
            <a:xfrm rot="1142370">
              <a:off x="8582836" y="268874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Hexagon 236">
              <a:extLst>
                <a:ext uri="{FF2B5EF4-FFF2-40B4-BE49-F238E27FC236}">
                  <a16:creationId xmlns:a16="http://schemas.microsoft.com/office/drawing/2014/main" id="{A4D7AB9B-5CE3-41FF-8C9E-3376D3568FBB}"/>
                </a:ext>
              </a:extLst>
            </p:cNvPr>
            <p:cNvSpPr/>
            <p:nvPr/>
          </p:nvSpPr>
          <p:spPr>
            <a:xfrm rot="2484949">
              <a:off x="8568015" y="550786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Hexagon 237">
              <a:extLst>
                <a:ext uri="{FF2B5EF4-FFF2-40B4-BE49-F238E27FC236}">
                  <a16:creationId xmlns:a16="http://schemas.microsoft.com/office/drawing/2014/main" id="{3B459677-0A13-472E-9C9C-00A3AD5A04CD}"/>
                </a:ext>
              </a:extLst>
            </p:cNvPr>
            <p:cNvSpPr/>
            <p:nvPr/>
          </p:nvSpPr>
          <p:spPr>
            <a:xfrm>
              <a:off x="8568015" y="608381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Hexagon 238">
              <a:extLst>
                <a:ext uri="{FF2B5EF4-FFF2-40B4-BE49-F238E27FC236}">
                  <a16:creationId xmlns:a16="http://schemas.microsoft.com/office/drawing/2014/main" id="{825830B6-95F8-4518-B9E3-3F1350FBD41D}"/>
                </a:ext>
              </a:extLst>
            </p:cNvPr>
            <p:cNvSpPr/>
            <p:nvPr/>
          </p:nvSpPr>
          <p:spPr>
            <a:xfrm>
              <a:off x="8749138" y="517354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Hexagon 239">
              <a:extLst>
                <a:ext uri="{FF2B5EF4-FFF2-40B4-BE49-F238E27FC236}">
                  <a16:creationId xmlns:a16="http://schemas.microsoft.com/office/drawing/2014/main" id="{CD8657AA-33F6-4566-BD16-4AEB9B986E8B}"/>
                </a:ext>
              </a:extLst>
            </p:cNvPr>
            <p:cNvSpPr/>
            <p:nvPr/>
          </p:nvSpPr>
          <p:spPr>
            <a:xfrm rot="1377426">
              <a:off x="7994858" y="61780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Hexagon 240">
              <a:extLst>
                <a:ext uri="{FF2B5EF4-FFF2-40B4-BE49-F238E27FC236}">
                  <a16:creationId xmlns:a16="http://schemas.microsoft.com/office/drawing/2014/main" id="{AE9014C5-99B3-4F1C-B098-A4E782264C2C}"/>
                </a:ext>
              </a:extLst>
            </p:cNvPr>
            <p:cNvSpPr/>
            <p:nvPr/>
          </p:nvSpPr>
          <p:spPr>
            <a:xfrm>
              <a:off x="8054747" y="115187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Hexagon 241">
              <a:extLst>
                <a:ext uri="{FF2B5EF4-FFF2-40B4-BE49-F238E27FC236}">
                  <a16:creationId xmlns:a16="http://schemas.microsoft.com/office/drawing/2014/main" id="{2547C732-8A12-422B-B379-19CDA6D82F94}"/>
                </a:ext>
              </a:extLst>
            </p:cNvPr>
            <p:cNvSpPr/>
            <p:nvPr/>
          </p:nvSpPr>
          <p:spPr>
            <a:xfrm rot="764342">
              <a:off x="7978283" y="172431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Hexagon 242">
              <a:extLst>
                <a:ext uri="{FF2B5EF4-FFF2-40B4-BE49-F238E27FC236}">
                  <a16:creationId xmlns:a16="http://schemas.microsoft.com/office/drawing/2014/main" id="{01029FC7-02FA-4CD5-9F2C-C899ED249D55}"/>
                </a:ext>
              </a:extLst>
            </p:cNvPr>
            <p:cNvSpPr/>
            <p:nvPr/>
          </p:nvSpPr>
          <p:spPr>
            <a:xfrm rot="883271">
              <a:off x="7918916" y="284607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Hexagon 243">
              <a:extLst>
                <a:ext uri="{FF2B5EF4-FFF2-40B4-BE49-F238E27FC236}">
                  <a16:creationId xmlns:a16="http://schemas.microsoft.com/office/drawing/2014/main" id="{0ADB8D4F-C4F8-4190-BE3E-D98DF5434BCC}"/>
                </a:ext>
              </a:extLst>
            </p:cNvPr>
            <p:cNvSpPr/>
            <p:nvPr/>
          </p:nvSpPr>
          <p:spPr>
            <a:xfrm>
              <a:off x="8386364" y="346612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Hexagon 244">
              <a:extLst>
                <a:ext uri="{FF2B5EF4-FFF2-40B4-BE49-F238E27FC236}">
                  <a16:creationId xmlns:a16="http://schemas.microsoft.com/office/drawing/2014/main" id="{437F1507-36CA-48B1-942B-7522817BBF6A}"/>
                </a:ext>
              </a:extLst>
            </p:cNvPr>
            <p:cNvSpPr/>
            <p:nvPr/>
          </p:nvSpPr>
          <p:spPr>
            <a:xfrm>
              <a:off x="7994858" y="407349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Hexagon 245">
              <a:extLst>
                <a:ext uri="{FF2B5EF4-FFF2-40B4-BE49-F238E27FC236}">
                  <a16:creationId xmlns:a16="http://schemas.microsoft.com/office/drawing/2014/main" id="{B475C55E-520D-4CBE-AEF9-CD5FCFB0A713}"/>
                </a:ext>
              </a:extLst>
            </p:cNvPr>
            <p:cNvSpPr/>
            <p:nvPr/>
          </p:nvSpPr>
          <p:spPr>
            <a:xfrm rot="294223">
              <a:off x="8127827" y="227051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Hexagon 246">
              <a:extLst>
                <a:ext uri="{FF2B5EF4-FFF2-40B4-BE49-F238E27FC236}">
                  <a16:creationId xmlns:a16="http://schemas.microsoft.com/office/drawing/2014/main" id="{4BB75400-2EEF-4B03-9DA8-1CB81807A6AF}"/>
                </a:ext>
              </a:extLst>
            </p:cNvPr>
            <p:cNvSpPr/>
            <p:nvPr/>
          </p:nvSpPr>
          <p:spPr>
            <a:xfrm rot="1978581">
              <a:off x="8099465" y="528572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Hexagon 247">
              <a:extLst>
                <a:ext uri="{FF2B5EF4-FFF2-40B4-BE49-F238E27FC236}">
                  <a16:creationId xmlns:a16="http://schemas.microsoft.com/office/drawing/2014/main" id="{02105022-AD04-4900-B852-A896D2800526}"/>
                </a:ext>
              </a:extLst>
            </p:cNvPr>
            <p:cNvSpPr/>
            <p:nvPr/>
          </p:nvSpPr>
          <p:spPr>
            <a:xfrm rot="1319803">
              <a:off x="7994858" y="580133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Hexagon 248">
              <a:extLst>
                <a:ext uri="{FF2B5EF4-FFF2-40B4-BE49-F238E27FC236}">
                  <a16:creationId xmlns:a16="http://schemas.microsoft.com/office/drawing/2014/main" id="{10D4A6DC-A6E3-41C4-921D-8E756C73D8D0}"/>
                </a:ext>
              </a:extLst>
            </p:cNvPr>
            <p:cNvSpPr/>
            <p:nvPr/>
          </p:nvSpPr>
          <p:spPr>
            <a:xfrm>
              <a:off x="8191702" y="469497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Hexagon 249">
              <a:extLst>
                <a:ext uri="{FF2B5EF4-FFF2-40B4-BE49-F238E27FC236}">
                  <a16:creationId xmlns:a16="http://schemas.microsoft.com/office/drawing/2014/main" id="{1ACF7B2D-E76D-4513-BF9C-D159080CF2DC}"/>
                </a:ext>
              </a:extLst>
            </p:cNvPr>
            <p:cNvSpPr/>
            <p:nvPr/>
          </p:nvSpPr>
          <p:spPr>
            <a:xfrm rot="1114456">
              <a:off x="7411762" y="91074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Hexagon 250">
              <a:extLst>
                <a:ext uri="{FF2B5EF4-FFF2-40B4-BE49-F238E27FC236}">
                  <a16:creationId xmlns:a16="http://schemas.microsoft.com/office/drawing/2014/main" id="{FC0AB65B-8230-4E97-8773-A3D052424859}"/>
                </a:ext>
              </a:extLst>
            </p:cNvPr>
            <p:cNvSpPr/>
            <p:nvPr/>
          </p:nvSpPr>
          <p:spPr>
            <a:xfrm rot="815468">
              <a:off x="7261119" y="129006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Hexagon 251">
              <a:extLst>
                <a:ext uri="{FF2B5EF4-FFF2-40B4-BE49-F238E27FC236}">
                  <a16:creationId xmlns:a16="http://schemas.microsoft.com/office/drawing/2014/main" id="{4C44CDEA-B792-459C-92B2-618788AD4A4A}"/>
                </a:ext>
              </a:extLst>
            </p:cNvPr>
            <p:cNvSpPr/>
            <p:nvPr/>
          </p:nvSpPr>
          <p:spPr>
            <a:xfrm rot="1160219">
              <a:off x="7366842" y="203224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Hexagon 252">
              <a:extLst>
                <a:ext uri="{FF2B5EF4-FFF2-40B4-BE49-F238E27FC236}">
                  <a16:creationId xmlns:a16="http://schemas.microsoft.com/office/drawing/2014/main" id="{1418DFE8-8535-4D51-ABC4-A73A6DDEFB06}"/>
                </a:ext>
              </a:extLst>
            </p:cNvPr>
            <p:cNvSpPr/>
            <p:nvPr/>
          </p:nvSpPr>
          <p:spPr>
            <a:xfrm rot="1034688">
              <a:off x="7096080" y="312272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Hexagon 253">
              <a:extLst>
                <a:ext uri="{FF2B5EF4-FFF2-40B4-BE49-F238E27FC236}">
                  <a16:creationId xmlns:a16="http://schemas.microsoft.com/office/drawing/2014/main" id="{DAAA6259-2124-484A-BC02-40F273690786}"/>
                </a:ext>
              </a:extLst>
            </p:cNvPr>
            <p:cNvSpPr/>
            <p:nvPr/>
          </p:nvSpPr>
          <p:spPr>
            <a:xfrm>
              <a:off x="7907779" y="389445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Hexagon 254">
              <a:extLst>
                <a:ext uri="{FF2B5EF4-FFF2-40B4-BE49-F238E27FC236}">
                  <a16:creationId xmlns:a16="http://schemas.microsoft.com/office/drawing/2014/main" id="{0BE9A60D-FFCF-4DB9-9C1D-A9E6CE5112B8}"/>
                </a:ext>
              </a:extLst>
            </p:cNvPr>
            <p:cNvSpPr/>
            <p:nvPr/>
          </p:nvSpPr>
          <p:spPr>
            <a:xfrm>
              <a:off x="7576605" y="448863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Hexagon 255">
              <a:extLst>
                <a:ext uri="{FF2B5EF4-FFF2-40B4-BE49-F238E27FC236}">
                  <a16:creationId xmlns:a16="http://schemas.microsoft.com/office/drawing/2014/main" id="{DFF6C056-143D-460B-B1BF-9395BB14D86C}"/>
                </a:ext>
              </a:extLst>
            </p:cNvPr>
            <p:cNvSpPr/>
            <p:nvPr/>
          </p:nvSpPr>
          <p:spPr>
            <a:xfrm rot="1149913">
              <a:off x="7411762" y="263859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Hexagon 256">
              <a:extLst>
                <a:ext uri="{FF2B5EF4-FFF2-40B4-BE49-F238E27FC236}">
                  <a16:creationId xmlns:a16="http://schemas.microsoft.com/office/drawing/2014/main" id="{637E1597-7443-4447-AE6E-1577B59690B0}"/>
                </a:ext>
              </a:extLst>
            </p:cNvPr>
            <p:cNvSpPr/>
            <p:nvPr/>
          </p:nvSpPr>
          <p:spPr>
            <a:xfrm rot="2088986">
              <a:off x="7681952" y="564146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Hexagon 257">
              <a:extLst>
                <a:ext uri="{FF2B5EF4-FFF2-40B4-BE49-F238E27FC236}">
                  <a16:creationId xmlns:a16="http://schemas.microsoft.com/office/drawing/2014/main" id="{175FA2AC-7484-467A-9412-5C61A867447E}"/>
                </a:ext>
              </a:extLst>
            </p:cNvPr>
            <p:cNvSpPr/>
            <p:nvPr/>
          </p:nvSpPr>
          <p:spPr>
            <a:xfrm>
              <a:off x="7411762" y="49423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Hexagon 258">
              <a:extLst>
                <a:ext uri="{FF2B5EF4-FFF2-40B4-BE49-F238E27FC236}">
                  <a16:creationId xmlns:a16="http://schemas.microsoft.com/office/drawing/2014/main" id="{AACB9D44-7C69-4D33-9FA7-FCD0FA567F1C}"/>
                </a:ext>
              </a:extLst>
            </p:cNvPr>
            <p:cNvSpPr/>
            <p:nvPr/>
          </p:nvSpPr>
          <p:spPr>
            <a:xfrm rot="819335">
              <a:off x="6838605" y="119322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Hexagon 259">
              <a:extLst>
                <a:ext uri="{FF2B5EF4-FFF2-40B4-BE49-F238E27FC236}">
                  <a16:creationId xmlns:a16="http://schemas.microsoft.com/office/drawing/2014/main" id="{C5A1BB20-52C2-4C61-873B-5A3DEAEEEDED}"/>
                </a:ext>
              </a:extLst>
            </p:cNvPr>
            <p:cNvSpPr/>
            <p:nvPr/>
          </p:nvSpPr>
          <p:spPr>
            <a:xfrm rot="867357">
              <a:off x="6838605" y="176917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Hexagon 260">
              <a:extLst>
                <a:ext uri="{FF2B5EF4-FFF2-40B4-BE49-F238E27FC236}">
                  <a16:creationId xmlns:a16="http://schemas.microsoft.com/office/drawing/2014/main" id="{BD2A732D-9409-490F-AC06-59BFDFA7C902}"/>
                </a:ext>
              </a:extLst>
            </p:cNvPr>
            <p:cNvSpPr/>
            <p:nvPr/>
          </p:nvSpPr>
          <p:spPr>
            <a:xfrm>
              <a:off x="6838605" y="292106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Hexagon 261">
              <a:extLst>
                <a:ext uri="{FF2B5EF4-FFF2-40B4-BE49-F238E27FC236}">
                  <a16:creationId xmlns:a16="http://schemas.microsoft.com/office/drawing/2014/main" id="{A1D0FDED-3E56-4024-8201-AE0FEE300C04}"/>
                </a:ext>
              </a:extLst>
            </p:cNvPr>
            <p:cNvSpPr/>
            <p:nvPr/>
          </p:nvSpPr>
          <p:spPr>
            <a:xfrm rot="1569040">
              <a:off x="6642457" y="326979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Hexagon 262">
              <a:extLst>
                <a:ext uri="{FF2B5EF4-FFF2-40B4-BE49-F238E27FC236}">
                  <a16:creationId xmlns:a16="http://schemas.microsoft.com/office/drawing/2014/main" id="{507FCD22-59B4-4E14-97A5-876638D7BFB0}"/>
                </a:ext>
              </a:extLst>
            </p:cNvPr>
            <p:cNvSpPr/>
            <p:nvPr/>
          </p:nvSpPr>
          <p:spPr>
            <a:xfrm>
              <a:off x="6375359" y="383435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Hexagon 263">
              <a:extLst>
                <a:ext uri="{FF2B5EF4-FFF2-40B4-BE49-F238E27FC236}">
                  <a16:creationId xmlns:a16="http://schemas.microsoft.com/office/drawing/2014/main" id="{D4675E9E-F2D4-46A6-B086-808EAC37A9EE}"/>
                </a:ext>
              </a:extLst>
            </p:cNvPr>
            <p:cNvSpPr/>
            <p:nvPr/>
          </p:nvSpPr>
          <p:spPr>
            <a:xfrm rot="765816">
              <a:off x="6289055" y="2305289"/>
              <a:ext cx="1035574" cy="738639"/>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Hexagon 264">
              <a:extLst>
                <a:ext uri="{FF2B5EF4-FFF2-40B4-BE49-F238E27FC236}">
                  <a16:creationId xmlns:a16="http://schemas.microsoft.com/office/drawing/2014/main" id="{D55D1B90-B392-408A-AD93-2EF6D51C52A2}"/>
                </a:ext>
              </a:extLst>
            </p:cNvPr>
            <p:cNvSpPr/>
            <p:nvPr/>
          </p:nvSpPr>
          <p:spPr>
            <a:xfrm rot="1380504">
              <a:off x="6929556" y="530002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Hexagon 265">
              <a:extLst>
                <a:ext uri="{FF2B5EF4-FFF2-40B4-BE49-F238E27FC236}">
                  <a16:creationId xmlns:a16="http://schemas.microsoft.com/office/drawing/2014/main" id="{AF10DB1B-28A8-4E58-8711-C8A8DC46C876}"/>
                </a:ext>
              </a:extLst>
            </p:cNvPr>
            <p:cNvSpPr/>
            <p:nvPr/>
          </p:nvSpPr>
          <p:spPr>
            <a:xfrm rot="1459169">
              <a:off x="6941508" y="448167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Hexagon 266">
              <a:extLst>
                <a:ext uri="{FF2B5EF4-FFF2-40B4-BE49-F238E27FC236}">
                  <a16:creationId xmlns:a16="http://schemas.microsoft.com/office/drawing/2014/main" id="{73FBC4A9-E308-4E3D-9FFB-5B1780664654}"/>
                </a:ext>
              </a:extLst>
            </p:cNvPr>
            <p:cNvSpPr/>
            <p:nvPr/>
          </p:nvSpPr>
          <p:spPr>
            <a:xfrm rot="1127841">
              <a:off x="6275871" y="146628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Hexagon 267">
              <a:extLst>
                <a:ext uri="{FF2B5EF4-FFF2-40B4-BE49-F238E27FC236}">
                  <a16:creationId xmlns:a16="http://schemas.microsoft.com/office/drawing/2014/main" id="{C069B515-8E49-4608-96F0-C01B6C881DA5}"/>
                </a:ext>
              </a:extLst>
            </p:cNvPr>
            <p:cNvSpPr/>
            <p:nvPr/>
          </p:nvSpPr>
          <p:spPr>
            <a:xfrm>
              <a:off x="6275871" y="204223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Hexagon 268">
              <a:extLst>
                <a:ext uri="{FF2B5EF4-FFF2-40B4-BE49-F238E27FC236}">
                  <a16:creationId xmlns:a16="http://schemas.microsoft.com/office/drawing/2014/main" id="{5AA917A5-39DC-4BA8-85D8-C29B7E6F6752}"/>
                </a:ext>
              </a:extLst>
            </p:cNvPr>
            <p:cNvSpPr/>
            <p:nvPr/>
          </p:nvSpPr>
          <p:spPr>
            <a:xfrm>
              <a:off x="6275871" y="31941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Hexagon 269">
              <a:extLst>
                <a:ext uri="{FF2B5EF4-FFF2-40B4-BE49-F238E27FC236}">
                  <a16:creationId xmlns:a16="http://schemas.microsoft.com/office/drawing/2014/main" id="{12162A83-43A1-4E05-B4ED-438EA7559F71}"/>
                </a:ext>
              </a:extLst>
            </p:cNvPr>
            <p:cNvSpPr/>
            <p:nvPr/>
          </p:nvSpPr>
          <p:spPr>
            <a:xfrm rot="1860824">
              <a:off x="6815078" y="374148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Hexagon 270">
              <a:extLst>
                <a:ext uri="{FF2B5EF4-FFF2-40B4-BE49-F238E27FC236}">
                  <a16:creationId xmlns:a16="http://schemas.microsoft.com/office/drawing/2014/main" id="{F9C6BDAF-EA7D-4DAE-8047-4B0DCFB9059E}"/>
                </a:ext>
              </a:extLst>
            </p:cNvPr>
            <p:cNvSpPr/>
            <p:nvPr/>
          </p:nvSpPr>
          <p:spPr>
            <a:xfrm rot="1525132">
              <a:off x="6546176" y="451404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Hexagon 271">
              <a:extLst>
                <a:ext uri="{FF2B5EF4-FFF2-40B4-BE49-F238E27FC236}">
                  <a16:creationId xmlns:a16="http://schemas.microsoft.com/office/drawing/2014/main" id="{79DF0D86-965E-4880-B5BB-A07CCD3386BA}"/>
                </a:ext>
              </a:extLst>
            </p:cNvPr>
            <p:cNvSpPr/>
            <p:nvPr/>
          </p:nvSpPr>
          <p:spPr>
            <a:xfrm rot="898791">
              <a:off x="6275871" y="26181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Hexagon 272">
              <a:extLst>
                <a:ext uri="{FF2B5EF4-FFF2-40B4-BE49-F238E27FC236}">
                  <a16:creationId xmlns:a16="http://schemas.microsoft.com/office/drawing/2014/main" id="{AD662308-41F6-4C7B-A34B-163AEA1BDBDE}"/>
                </a:ext>
              </a:extLst>
            </p:cNvPr>
            <p:cNvSpPr/>
            <p:nvPr/>
          </p:nvSpPr>
          <p:spPr>
            <a:xfrm>
              <a:off x="6081087" y="496842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Hexagon 273">
              <a:extLst>
                <a:ext uri="{FF2B5EF4-FFF2-40B4-BE49-F238E27FC236}">
                  <a16:creationId xmlns:a16="http://schemas.microsoft.com/office/drawing/2014/main" id="{A121C977-1037-4F1D-A4CA-B764B1B7752E}"/>
                </a:ext>
              </a:extLst>
            </p:cNvPr>
            <p:cNvSpPr/>
            <p:nvPr/>
          </p:nvSpPr>
          <p:spPr>
            <a:xfrm>
              <a:off x="5693017" y="174929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Hexagon 274">
              <a:extLst>
                <a:ext uri="{FF2B5EF4-FFF2-40B4-BE49-F238E27FC236}">
                  <a16:creationId xmlns:a16="http://schemas.microsoft.com/office/drawing/2014/main" id="{797C52F1-B762-4EBC-AABA-225FFA45C448}"/>
                </a:ext>
              </a:extLst>
            </p:cNvPr>
            <p:cNvSpPr/>
            <p:nvPr/>
          </p:nvSpPr>
          <p:spPr>
            <a:xfrm rot="958761">
              <a:off x="5693017" y="232524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Hexagon 275">
              <a:extLst>
                <a:ext uri="{FF2B5EF4-FFF2-40B4-BE49-F238E27FC236}">
                  <a16:creationId xmlns:a16="http://schemas.microsoft.com/office/drawing/2014/main" id="{9FC38FC9-5572-4C7E-AA4B-03DCD8C2439C}"/>
                </a:ext>
              </a:extLst>
            </p:cNvPr>
            <p:cNvSpPr/>
            <p:nvPr/>
          </p:nvSpPr>
          <p:spPr>
            <a:xfrm>
              <a:off x="5693017" y="347713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Hexagon 276">
              <a:extLst>
                <a:ext uri="{FF2B5EF4-FFF2-40B4-BE49-F238E27FC236}">
                  <a16:creationId xmlns:a16="http://schemas.microsoft.com/office/drawing/2014/main" id="{A9579DE7-CDE3-46C3-B509-88148B75071E}"/>
                </a:ext>
              </a:extLst>
            </p:cNvPr>
            <p:cNvSpPr/>
            <p:nvPr/>
          </p:nvSpPr>
          <p:spPr>
            <a:xfrm rot="1374976">
              <a:off x="5693017" y="405308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Hexagon 277">
              <a:extLst>
                <a:ext uri="{FF2B5EF4-FFF2-40B4-BE49-F238E27FC236}">
                  <a16:creationId xmlns:a16="http://schemas.microsoft.com/office/drawing/2014/main" id="{4ACE255E-5AB4-4430-A309-AE0376FECC85}"/>
                </a:ext>
              </a:extLst>
            </p:cNvPr>
            <p:cNvSpPr/>
            <p:nvPr/>
          </p:nvSpPr>
          <p:spPr>
            <a:xfrm rot="1710521">
              <a:off x="5244000" y="453869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Hexagon 278">
              <a:extLst>
                <a:ext uri="{FF2B5EF4-FFF2-40B4-BE49-F238E27FC236}">
                  <a16:creationId xmlns:a16="http://schemas.microsoft.com/office/drawing/2014/main" id="{4163A808-996B-415F-8A31-8D94F4EDC843}"/>
                </a:ext>
              </a:extLst>
            </p:cNvPr>
            <p:cNvSpPr/>
            <p:nvPr/>
          </p:nvSpPr>
          <p:spPr>
            <a:xfrm rot="740763">
              <a:off x="5693017" y="290118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Hexagon 279">
              <a:extLst>
                <a:ext uri="{FF2B5EF4-FFF2-40B4-BE49-F238E27FC236}">
                  <a16:creationId xmlns:a16="http://schemas.microsoft.com/office/drawing/2014/main" id="{1B487296-C011-43A9-88F0-499BA8B976CF}"/>
                </a:ext>
              </a:extLst>
            </p:cNvPr>
            <p:cNvSpPr/>
            <p:nvPr/>
          </p:nvSpPr>
          <p:spPr>
            <a:xfrm>
              <a:off x="5044020" y="156400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Hexagon 280">
              <a:extLst>
                <a:ext uri="{FF2B5EF4-FFF2-40B4-BE49-F238E27FC236}">
                  <a16:creationId xmlns:a16="http://schemas.microsoft.com/office/drawing/2014/main" id="{A3A5973A-28A7-451A-984F-1E58D9605D06}"/>
                </a:ext>
              </a:extLst>
            </p:cNvPr>
            <p:cNvSpPr/>
            <p:nvPr/>
          </p:nvSpPr>
          <p:spPr>
            <a:xfrm rot="950617">
              <a:off x="5119860" y="260771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Hexagon 281">
              <a:extLst>
                <a:ext uri="{FF2B5EF4-FFF2-40B4-BE49-F238E27FC236}">
                  <a16:creationId xmlns:a16="http://schemas.microsoft.com/office/drawing/2014/main" id="{90154AC2-5B7A-40B2-A356-DC9E0E6959CC}"/>
                </a:ext>
              </a:extLst>
            </p:cNvPr>
            <p:cNvSpPr/>
            <p:nvPr/>
          </p:nvSpPr>
          <p:spPr>
            <a:xfrm>
              <a:off x="4677901" y="216754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Hexagon 282">
              <a:extLst>
                <a:ext uri="{FF2B5EF4-FFF2-40B4-BE49-F238E27FC236}">
                  <a16:creationId xmlns:a16="http://schemas.microsoft.com/office/drawing/2014/main" id="{B286A8DC-A28A-43DB-ADC9-BBBCD286555C}"/>
                </a:ext>
              </a:extLst>
            </p:cNvPr>
            <p:cNvSpPr/>
            <p:nvPr/>
          </p:nvSpPr>
          <p:spPr>
            <a:xfrm rot="1088441">
              <a:off x="4452729" y="286621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Hexagon 283">
              <a:extLst>
                <a:ext uri="{FF2B5EF4-FFF2-40B4-BE49-F238E27FC236}">
                  <a16:creationId xmlns:a16="http://schemas.microsoft.com/office/drawing/2014/main" id="{107071B2-CDDE-444E-9BF4-3D879056F397}"/>
                </a:ext>
              </a:extLst>
            </p:cNvPr>
            <p:cNvSpPr/>
            <p:nvPr/>
          </p:nvSpPr>
          <p:spPr>
            <a:xfrm rot="1176373">
              <a:off x="3855952" y="245478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Hexagon 284">
              <a:extLst>
                <a:ext uri="{FF2B5EF4-FFF2-40B4-BE49-F238E27FC236}">
                  <a16:creationId xmlns:a16="http://schemas.microsoft.com/office/drawing/2014/main" id="{0BB1E3E4-F1B7-41F2-8578-BF4FBBAFB1DD}"/>
                </a:ext>
              </a:extLst>
            </p:cNvPr>
            <p:cNvSpPr/>
            <p:nvPr/>
          </p:nvSpPr>
          <p:spPr>
            <a:xfrm rot="1235299">
              <a:off x="3990360" y="37408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Hexagon 285">
              <a:extLst>
                <a:ext uri="{FF2B5EF4-FFF2-40B4-BE49-F238E27FC236}">
                  <a16:creationId xmlns:a16="http://schemas.microsoft.com/office/drawing/2014/main" id="{C2CCC219-C9C2-441A-BD15-59310E812692}"/>
                </a:ext>
              </a:extLst>
            </p:cNvPr>
            <p:cNvSpPr/>
            <p:nvPr/>
          </p:nvSpPr>
          <p:spPr>
            <a:xfrm rot="656275">
              <a:off x="3990360" y="489272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Hexagon 286">
              <a:extLst>
                <a:ext uri="{FF2B5EF4-FFF2-40B4-BE49-F238E27FC236}">
                  <a16:creationId xmlns:a16="http://schemas.microsoft.com/office/drawing/2014/main" id="{DA5BAD77-C4C0-449D-AAB1-E9FB0A746526}"/>
                </a:ext>
              </a:extLst>
            </p:cNvPr>
            <p:cNvSpPr/>
            <p:nvPr/>
          </p:nvSpPr>
          <p:spPr>
            <a:xfrm rot="605934">
              <a:off x="3990360" y="546867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Hexagon 287">
              <a:extLst>
                <a:ext uri="{FF2B5EF4-FFF2-40B4-BE49-F238E27FC236}">
                  <a16:creationId xmlns:a16="http://schemas.microsoft.com/office/drawing/2014/main" id="{3324E72F-9DA4-4F28-8470-DE68EB83A3F1}"/>
                </a:ext>
              </a:extLst>
            </p:cNvPr>
            <p:cNvSpPr/>
            <p:nvPr/>
          </p:nvSpPr>
          <p:spPr>
            <a:xfrm rot="1095214">
              <a:off x="3990360" y="43167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Hexagon 288">
              <a:extLst>
                <a:ext uri="{FF2B5EF4-FFF2-40B4-BE49-F238E27FC236}">
                  <a16:creationId xmlns:a16="http://schemas.microsoft.com/office/drawing/2014/main" id="{5A0FC002-C3F6-43CF-B63A-DCFAA30AEB19}"/>
                </a:ext>
              </a:extLst>
            </p:cNvPr>
            <p:cNvSpPr/>
            <p:nvPr/>
          </p:nvSpPr>
          <p:spPr>
            <a:xfrm rot="1108249">
              <a:off x="3407506" y="344788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Hexagon 289">
              <a:extLst>
                <a:ext uri="{FF2B5EF4-FFF2-40B4-BE49-F238E27FC236}">
                  <a16:creationId xmlns:a16="http://schemas.microsoft.com/office/drawing/2014/main" id="{D9467044-DB1F-4D39-A2C7-97AC2576C698}"/>
                </a:ext>
              </a:extLst>
            </p:cNvPr>
            <p:cNvSpPr/>
            <p:nvPr/>
          </p:nvSpPr>
          <p:spPr>
            <a:xfrm rot="324012">
              <a:off x="3421333" y="361626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Hexagon 290">
              <a:extLst>
                <a:ext uri="{FF2B5EF4-FFF2-40B4-BE49-F238E27FC236}">
                  <a16:creationId xmlns:a16="http://schemas.microsoft.com/office/drawing/2014/main" id="{6E50C8D5-86CC-4882-95D4-092407618BAB}"/>
                </a:ext>
              </a:extLst>
            </p:cNvPr>
            <p:cNvSpPr/>
            <p:nvPr/>
          </p:nvSpPr>
          <p:spPr>
            <a:xfrm rot="523136">
              <a:off x="3407506" y="51757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Hexagon 291">
              <a:extLst>
                <a:ext uri="{FF2B5EF4-FFF2-40B4-BE49-F238E27FC236}">
                  <a16:creationId xmlns:a16="http://schemas.microsoft.com/office/drawing/2014/main" id="{D8E247B6-AFB8-4B1D-804F-935388CF28DC}"/>
                </a:ext>
              </a:extLst>
            </p:cNvPr>
            <p:cNvSpPr/>
            <p:nvPr/>
          </p:nvSpPr>
          <p:spPr>
            <a:xfrm rot="645925">
              <a:off x="2834349" y="373036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Hexagon 292">
              <a:extLst>
                <a:ext uri="{FF2B5EF4-FFF2-40B4-BE49-F238E27FC236}">
                  <a16:creationId xmlns:a16="http://schemas.microsoft.com/office/drawing/2014/main" id="{73D744D1-EF20-41B5-A41A-5603B400455B}"/>
                </a:ext>
              </a:extLst>
            </p:cNvPr>
            <p:cNvSpPr/>
            <p:nvPr/>
          </p:nvSpPr>
          <p:spPr>
            <a:xfrm rot="805224">
              <a:off x="2834349" y="488226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Hexagon 293">
              <a:extLst>
                <a:ext uri="{FF2B5EF4-FFF2-40B4-BE49-F238E27FC236}">
                  <a16:creationId xmlns:a16="http://schemas.microsoft.com/office/drawing/2014/main" id="{F160AF1F-EDC5-4F6D-9C53-ED80DD761254}"/>
                </a:ext>
              </a:extLst>
            </p:cNvPr>
            <p:cNvSpPr/>
            <p:nvPr/>
          </p:nvSpPr>
          <p:spPr>
            <a:xfrm rot="1119823">
              <a:off x="2834349" y="430631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Hexagon 294">
              <a:extLst>
                <a:ext uri="{FF2B5EF4-FFF2-40B4-BE49-F238E27FC236}">
                  <a16:creationId xmlns:a16="http://schemas.microsoft.com/office/drawing/2014/main" id="{B16A0C8F-FB02-45C4-A4E9-6612AB73839E}"/>
                </a:ext>
              </a:extLst>
            </p:cNvPr>
            <p:cNvSpPr/>
            <p:nvPr/>
          </p:nvSpPr>
          <p:spPr>
            <a:xfrm rot="1968653">
              <a:off x="5465550" y="52621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Hexagon 295">
              <a:extLst>
                <a:ext uri="{FF2B5EF4-FFF2-40B4-BE49-F238E27FC236}">
                  <a16:creationId xmlns:a16="http://schemas.microsoft.com/office/drawing/2014/main" id="{5E6ADD8C-9911-464E-8CCF-1360834CEEB6}"/>
                </a:ext>
              </a:extLst>
            </p:cNvPr>
            <p:cNvSpPr/>
            <p:nvPr/>
          </p:nvSpPr>
          <p:spPr>
            <a:xfrm rot="1073679">
              <a:off x="5705390" y="586789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Hexagon 296">
              <a:extLst>
                <a:ext uri="{FF2B5EF4-FFF2-40B4-BE49-F238E27FC236}">
                  <a16:creationId xmlns:a16="http://schemas.microsoft.com/office/drawing/2014/main" id="{043047E4-3EB2-45AF-918C-873A0B2D1B97}"/>
                </a:ext>
              </a:extLst>
            </p:cNvPr>
            <p:cNvSpPr/>
            <p:nvPr/>
          </p:nvSpPr>
          <p:spPr>
            <a:xfrm rot="907728">
              <a:off x="5702721" y="58484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Hexagon 297">
              <a:extLst>
                <a:ext uri="{FF2B5EF4-FFF2-40B4-BE49-F238E27FC236}">
                  <a16:creationId xmlns:a16="http://schemas.microsoft.com/office/drawing/2014/main" id="{205447EB-8C35-4413-9DD4-6F20A0DF9669}"/>
                </a:ext>
              </a:extLst>
            </p:cNvPr>
            <p:cNvSpPr/>
            <p:nvPr/>
          </p:nvSpPr>
          <p:spPr>
            <a:xfrm rot="651049">
              <a:off x="5702721" y="116079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Hexagon 298">
              <a:extLst>
                <a:ext uri="{FF2B5EF4-FFF2-40B4-BE49-F238E27FC236}">
                  <a16:creationId xmlns:a16="http://schemas.microsoft.com/office/drawing/2014/main" id="{28FFA2AB-7C4C-4596-ADC4-D2AAA8BA49CD}"/>
                </a:ext>
              </a:extLst>
            </p:cNvPr>
            <p:cNvSpPr/>
            <p:nvPr/>
          </p:nvSpPr>
          <p:spPr>
            <a:xfrm rot="1696378">
              <a:off x="5129806" y="30184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Hexagon 299">
              <a:extLst>
                <a:ext uri="{FF2B5EF4-FFF2-40B4-BE49-F238E27FC236}">
                  <a16:creationId xmlns:a16="http://schemas.microsoft.com/office/drawing/2014/main" id="{A31C5CC0-E5CB-491A-9ACD-D4C52C1E5DF3}"/>
                </a:ext>
              </a:extLst>
            </p:cNvPr>
            <p:cNvSpPr/>
            <p:nvPr/>
          </p:nvSpPr>
          <p:spPr>
            <a:xfrm rot="1704395">
              <a:off x="5129806" y="87778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Hexagon 300">
              <a:extLst>
                <a:ext uri="{FF2B5EF4-FFF2-40B4-BE49-F238E27FC236}">
                  <a16:creationId xmlns:a16="http://schemas.microsoft.com/office/drawing/2014/main" id="{4EA0ADE9-AD71-4458-9074-F04F4B1E1095}"/>
                </a:ext>
              </a:extLst>
            </p:cNvPr>
            <p:cNvSpPr/>
            <p:nvPr/>
          </p:nvSpPr>
          <p:spPr>
            <a:xfrm rot="1253541">
              <a:off x="4556649" y="836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Hexagon 301">
              <a:extLst>
                <a:ext uri="{FF2B5EF4-FFF2-40B4-BE49-F238E27FC236}">
                  <a16:creationId xmlns:a16="http://schemas.microsoft.com/office/drawing/2014/main" id="{1A6724EA-5FE4-4EEE-AD7F-C8524BCBCE75}"/>
                </a:ext>
              </a:extLst>
            </p:cNvPr>
            <p:cNvSpPr/>
            <p:nvPr/>
          </p:nvSpPr>
          <p:spPr>
            <a:xfrm rot="685036">
              <a:off x="4556649" y="58431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Hexagon 302">
              <a:extLst>
                <a:ext uri="{FF2B5EF4-FFF2-40B4-BE49-F238E27FC236}">
                  <a16:creationId xmlns:a16="http://schemas.microsoft.com/office/drawing/2014/main" id="{9EE1E87B-A00A-44B0-810B-5C54756016C0}"/>
                </a:ext>
              </a:extLst>
            </p:cNvPr>
            <p:cNvSpPr/>
            <p:nvPr/>
          </p:nvSpPr>
          <p:spPr>
            <a:xfrm rot="483495">
              <a:off x="7411527" y="33480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Hexagon 303">
              <a:extLst>
                <a:ext uri="{FF2B5EF4-FFF2-40B4-BE49-F238E27FC236}">
                  <a16:creationId xmlns:a16="http://schemas.microsoft.com/office/drawing/2014/main" id="{382BCB29-042E-4DA8-81AA-5F9EF62F348F}"/>
                </a:ext>
              </a:extLst>
            </p:cNvPr>
            <p:cNvSpPr/>
            <p:nvPr/>
          </p:nvSpPr>
          <p:spPr>
            <a:xfrm rot="825081">
              <a:off x="7988963" y="368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Hexagon 304">
              <a:extLst>
                <a:ext uri="{FF2B5EF4-FFF2-40B4-BE49-F238E27FC236}">
                  <a16:creationId xmlns:a16="http://schemas.microsoft.com/office/drawing/2014/main" id="{744EDFFD-83BD-4314-A65C-8D22E0EF5ECE}"/>
                </a:ext>
              </a:extLst>
            </p:cNvPr>
            <p:cNvSpPr/>
            <p:nvPr/>
          </p:nvSpPr>
          <p:spPr>
            <a:xfrm rot="836357">
              <a:off x="6838370" y="4132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Hexagon 305">
              <a:extLst>
                <a:ext uri="{FF2B5EF4-FFF2-40B4-BE49-F238E27FC236}">
                  <a16:creationId xmlns:a16="http://schemas.microsoft.com/office/drawing/2014/main" id="{854E4117-C880-4391-B93E-F847154FC619}"/>
                </a:ext>
              </a:extLst>
            </p:cNvPr>
            <p:cNvSpPr/>
            <p:nvPr/>
          </p:nvSpPr>
          <p:spPr>
            <a:xfrm rot="1481292">
              <a:off x="6838370" y="61727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Hexagon 306">
              <a:extLst>
                <a:ext uri="{FF2B5EF4-FFF2-40B4-BE49-F238E27FC236}">
                  <a16:creationId xmlns:a16="http://schemas.microsoft.com/office/drawing/2014/main" id="{C2144D4F-A3C9-4189-B158-60C9E9052E74}"/>
                </a:ext>
              </a:extLst>
            </p:cNvPr>
            <p:cNvSpPr/>
            <p:nvPr/>
          </p:nvSpPr>
          <p:spPr>
            <a:xfrm rot="1118558">
              <a:off x="6268768" y="3206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Hexagon 307">
              <a:extLst>
                <a:ext uri="{FF2B5EF4-FFF2-40B4-BE49-F238E27FC236}">
                  <a16:creationId xmlns:a16="http://schemas.microsoft.com/office/drawing/2014/main" id="{68C252B1-E13A-4F9B-80C4-B2EA0FCCDC68}"/>
                </a:ext>
              </a:extLst>
            </p:cNvPr>
            <p:cNvSpPr/>
            <p:nvPr/>
          </p:nvSpPr>
          <p:spPr>
            <a:xfrm rot="650640">
              <a:off x="6268768" y="8966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Hexagon 308">
              <a:extLst>
                <a:ext uri="{FF2B5EF4-FFF2-40B4-BE49-F238E27FC236}">
                  <a16:creationId xmlns:a16="http://schemas.microsoft.com/office/drawing/2014/main" id="{80F07B29-9521-4C71-89B2-A38FDE24419E}"/>
                </a:ext>
              </a:extLst>
            </p:cNvPr>
            <p:cNvSpPr/>
            <p:nvPr/>
          </p:nvSpPr>
          <p:spPr>
            <a:xfrm rot="695233">
              <a:off x="5704584" y="993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Hexagon 309">
              <a:extLst>
                <a:ext uri="{FF2B5EF4-FFF2-40B4-BE49-F238E27FC236}">
                  <a16:creationId xmlns:a16="http://schemas.microsoft.com/office/drawing/2014/main" id="{EC279151-58D1-4E2C-958C-6D82DFBAD54C}"/>
                </a:ext>
              </a:extLst>
            </p:cNvPr>
            <p:cNvSpPr/>
            <p:nvPr/>
          </p:nvSpPr>
          <p:spPr>
            <a:xfrm rot="867160">
              <a:off x="6282180" y="550003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Hexagon 310">
              <a:extLst>
                <a:ext uri="{FF2B5EF4-FFF2-40B4-BE49-F238E27FC236}">
                  <a16:creationId xmlns:a16="http://schemas.microsoft.com/office/drawing/2014/main" id="{D5FBD4E0-AFC2-47CC-AB95-E0A37BF697BF}"/>
                </a:ext>
              </a:extLst>
            </p:cNvPr>
            <p:cNvSpPr/>
            <p:nvPr/>
          </p:nvSpPr>
          <p:spPr>
            <a:xfrm>
              <a:off x="6282180" y="607598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Hexagon 311">
              <a:extLst>
                <a:ext uri="{FF2B5EF4-FFF2-40B4-BE49-F238E27FC236}">
                  <a16:creationId xmlns:a16="http://schemas.microsoft.com/office/drawing/2014/main" id="{7170FCA4-5FBF-4754-956B-FA8250017834}"/>
                </a:ext>
              </a:extLst>
            </p:cNvPr>
            <p:cNvSpPr/>
            <p:nvPr/>
          </p:nvSpPr>
          <p:spPr>
            <a:xfrm rot="615729">
              <a:off x="3983018" y="604352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Hexagon 312">
              <a:extLst>
                <a:ext uri="{FF2B5EF4-FFF2-40B4-BE49-F238E27FC236}">
                  <a16:creationId xmlns:a16="http://schemas.microsoft.com/office/drawing/2014/main" id="{695D1D2C-36D5-43EC-B38B-68933D673B13}"/>
                </a:ext>
              </a:extLst>
            </p:cNvPr>
            <p:cNvSpPr/>
            <p:nvPr/>
          </p:nvSpPr>
          <p:spPr>
            <a:xfrm>
              <a:off x="6850650" y="580133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Hexagon 313">
              <a:extLst>
                <a:ext uri="{FF2B5EF4-FFF2-40B4-BE49-F238E27FC236}">
                  <a16:creationId xmlns:a16="http://schemas.microsoft.com/office/drawing/2014/main" id="{425B25A2-1A7D-4E5F-91B0-B1BF15FB562C}"/>
                </a:ext>
              </a:extLst>
            </p:cNvPr>
            <p:cNvSpPr/>
            <p:nvPr/>
          </p:nvSpPr>
          <p:spPr>
            <a:xfrm>
              <a:off x="6850650" y="6377285"/>
              <a:ext cx="695250" cy="480715"/>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Hexagon 314">
              <a:extLst>
                <a:ext uri="{FF2B5EF4-FFF2-40B4-BE49-F238E27FC236}">
                  <a16:creationId xmlns:a16="http://schemas.microsoft.com/office/drawing/2014/main" id="{4513C9E3-6324-4A5C-9935-C38647EC3532}"/>
                </a:ext>
              </a:extLst>
            </p:cNvPr>
            <p:cNvSpPr/>
            <p:nvPr/>
          </p:nvSpPr>
          <p:spPr>
            <a:xfrm>
              <a:off x="7411527" y="610475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599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heel(1)">
                                      <p:cBhvr>
                                        <p:cTn id="7" dur="20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randombar(horizontal)">
                                      <p:cBhvr>
                                        <p:cTn id="12"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51411"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11665744" y="0"/>
            <a:ext cx="12192000"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sp>
        <p:nvSpPr>
          <p:cNvPr id="37" name="Freeform: Shape 36">
            <a:extLst>
              <a:ext uri="{FF2B5EF4-FFF2-40B4-BE49-F238E27FC236}">
                <a16:creationId xmlns:a16="http://schemas.microsoft.com/office/drawing/2014/main" id="{41B62892-2559-4689-92DA-B24A57457E2A}"/>
              </a:ext>
            </a:extLst>
          </p:cNvPr>
          <p:cNvSpPr/>
          <p:nvPr/>
        </p:nvSpPr>
        <p:spPr>
          <a:xfrm>
            <a:off x="1819276" y="1844202"/>
            <a:ext cx="1438275" cy="3045772"/>
          </a:xfrm>
          <a:custGeom>
            <a:avLst/>
            <a:gdLst>
              <a:gd name="connsiteX0" fmla="*/ 0 w 1438275"/>
              <a:gd name="connsiteY0" fmla="*/ 0 h 3045772"/>
              <a:gd name="connsiteX1" fmla="*/ 40651 w 1438275"/>
              <a:gd name="connsiteY1" fmla="*/ 2016 h 3045772"/>
              <a:gd name="connsiteX2" fmla="*/ 1438275 w 1438275"/>
              <a:gd name="connsiteY2" fmla="*/ 1522886 h 3045772"/>
              <a:gd name="connsiteX3" fmla="*/ 40651 w 1438275"/>
              <a:gd name="connsiteY3" fmla="*/ 3043756 h 3045772"/>
              <a:gd name="connsiteX4" fmla="*/ 0 w 1438275"/>
              <a:gd name="connsiteY4" fmla="*/ 3045772 h 3045772"/>
              <a:gd name="connsiteX5" fmla="*/ 0 w 1438275"/>
              <a:gd name="connsiteY5" fmla="*/ 2983953 h 3045772"/>
              <a:gd name="connsiteX6" fmla="*/ 34330 w 1438275"/>
              <a:gd name="connsiteY6" fmla="*/ 2982252 h 3045772"/>
              <a:gd name="connsiteX7" fmla="*/ 1376452 w 1438275"/>
              <a:gd name="connsiteY7" fmla="*/ 1522886 h 3045772"/>
              <a:gd name="connsiteX8" fmla="*/ 34330 w 1438275"/>
              <a:gd name="connsiteY8" fmla="*/ 63521 h 3045772"/>
              <a:gd name="connsiteX9" fmla="*/ 0 w 1438275"/>
              <a:gd name="connsiteY9" fmla="*/ 61820 h 3045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8275" h="3045772">
                <a:moveTo>
                  <a:pt x="0" y="0"/>
                </a:moveTo>
                <a:lnTo>
                  <a:pt x="40651" y="2016"/>
                </a:lnTo>
                <a:cubicBezTo>
                  <a:pt x="825676" y="80304"/>
                  <a:pt x="1438275" y="731344"/>
                  <a:pt x="1438275" y="1522886"/>
                </a:cubicBezTo>
                <a:cubicBezTo>
                  <a:pt x="1438275" y="2314429"/>
                  <a:pt x="825676" y="2965468"/>
                  <a:pt x="40651" y="3043756"/>
                </a:cubicBezTo>
                <a:lnTo>
                  <a:pt x="0" y="3045772"/>
                </a:lnTo>
                <a:lnTo>
                  <a:pt x="0" y="2983953"/>
                </a:lnTo>
                <a:lnTo>
                  <a:pt x="34330" y="2982252"/>
                </a:lnTo>
                <a:cubicBezTo>
                  <a:pt x="788180" y="2907130"/>
                  <a:pt x="1376452" y="2282419"/>
                  <a:pt x="1376452" y="1522886"/>
                </a:cubicBezTo>
                <a:cubicBezTo>
                  <a:pt x="1376452" y="763354"/>
                  <a:pt x="788180" y="138643"/>
                  <a:pt x="34330" y="63521"/>
                </a:cubicBezTo>
                <a:lnTo>
                  <a:pt x="0" y="61820"/>
                </a:lnTo>
                <a:close/>
              </a:path>
            </a:pathLst>
          </a:custGeom>
          <a:solidFill>
            <a:srgbClr val="20E2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nvGrpSpPr>
          <p:cNvPr id="41" name="Group 40">
            <a:extLst>
              <a:ext uri="{FF2B5EF4-FFF2-40B4-BE49-F238E27FC236}">
                <a16:creationId xmlns:a16="http://schemas.microsoft.com/office/drawing/2014/main" id="{3831D3A5-3691-4A94-A65C-19DB086737C7}"/>
              </a:ext>
            </a:extLst>
          </p:cNvPr>
          <p:cNvGrpSpPr/>
          <p:nvPr/>
        </p:nvGrpSpPr>
        <p:grpSpPr>
          <a:xfrm>
            <a:off x="639191" y="2282738"/>
            <a:ext cx="2132584" cy="2152737"/>
            <a:chOff x="1182116" y="2282738"/>
            <a:chExt cx="2132584" cy="2152737"/>
          </a:xfrm>
        </p:grpSpPr>
        <p:sp>
          <p:nvSpPr>
            <p:cNvPr id="4" name="Oval 3">
              <a:extLst>
                <a:ext uri="{FF2B5EF4-FFF2-40B4-BE49-F238E27FC236}">
                  <a16:creationId xmlns:a16="http://schemas.microsoft.com/office/drawing/2014/main" id="{33C87D27-8E2C-4D8A-8444-06F24312FE3B}"/>
                </a:ext>
              </a:extLst>
            </p:cNvPr>
            <p:cNvSpPr/>
            <p:nvPr/>
          </p:nvSpPr>
          <p:spPr>
            <a:xfrm>
              <a:off x="1182116" y="2282738"/>
              <a:ext cx="2132584" cy="2152737"/>
            </a:xfrm>
            <a:prstGeom prst="ellipse">
              <a:avLst/>
            </a:prstGeom>
            <a:solidFill>
              <a:schemeClr val="bg1">
                <a:lumMod val="95000"/>
              </a:schemeClr>
            </a:solidFill>
            <a:ln>
              <a:noFill/>
            </a:ln>
            <a:effectLst/>
            <a:scene3d>
              <a:camera prst="orthographicFront"/>
              <a:lightRig rig="threePt" dir="t"/>
            </a:scene3d>
            <a:sp3d extrusionH="76200">
              <a:bevelT w="165100" prst="coolSlant"/>
              <a:extrusionClr>
                <a:schemeClr val="bg1">
                  <a:lumMod val="9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A03F43B-6514-409E-8D7E-49E6825D48FB}"/>
                </a:ext>
              </a:extLst>
            </p:cNvPr>
            <p:cNvSpPr/>
            <p:nvPr/>
          </p:nvSpPr>
          <p:spPr>
            <a:xfrm>
              <a:off x="1295400" y="2952751"/>
              <a:ext cx="1880085" cy="866860"/>
            </a:xfrm>
            <a:prstGeom prst="ellipse">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D86A69F8-A541-4AAF-B905-E890B291F3CE}"/>
              </a:ext>
            </a:extLst>
          </p:cNvPr>
          <p:cNvGrpSpPr/>
          <p:nvPr/>
        </p:nvGrpSpPr>
        <p:grpSpPr>
          <a:xfrm>
            <a:off x="2380949" y="1974805"/>
            <a:ext cx="251611" cy="260394"/>
            <a:chOff x="1182116" y="2282738"/>
            <a:chExt cx="2132584" cy="2152737"/>
          </a:xfrm>
        </p:grpSpPr>
        <p:sp>
          <p:nvSpPr>
            <p:cNvPr id="44" name="Oval 43">
              <a:extLst>
                <a:ext uri="{FF2B5EF4-FFF2-40B4-BE49-F238E27FC236}">
                  <a16:creationId xmlns:a16="http://schemas.microsoft.com/office/drawing/2014/main" id="{C486021D-81ED-4EE0-B1EE-AEB53C5BB336}"/>
                </a:ext>
              </a:extLst>
            </p:cNvPr>
            <p:cNvSpPr/>
            <p:nvPr/>
          </p:nvSpPr>
          <p:spPr>
            <a:xfrm>
              <a:off x="1182116" y="2282738"/>
              <a:ext cx="2132584" cy="2152737"/>
            </a:xfrm>
            <a:prstGeom prst="ellipse">
              <a:avLst/>
            </a:prstGeom>
            <a:solidFill>
              <a:schemeClr val="bg1">
                <a:lumMod val="95000"/>
              </a:schemeClr>
            </a:solidFill>
            <a:ln>
              <a:noFill/>
            </a:ln>
            <a:effectLst/>
            <a:scene3d>
              <a:camera prst="orthographicFront"/>
              <a:lightRig rig="threePt" dir="t"/>
            </a:scene3d>
            <a:sp3d extrusionH="76200">
              <a:bevelT w="165100" prst="coolSlant"/>
              <a:extrusionClr>
                <a:schemeClr val="bg1">
                  <a:lumMod val="9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C0EA399-D766-47B7-B5DA-C779B6B6B25F}"/>
                </a:ext>
              </a:extLst>
            </p:cNvPr>
            <p:cNvSpPr/>
            <p:nvPr/>
          </p:nvSpPr>
          <p:spPr>
            <a:xfrm>
              <a:off x="1295400" y="2952751"/>
              <a:ext cx="1880085" cy="866860"/>
            </a:xfrm>
            <a:prstGeom prst="ellipse">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6502A7A3-936C-4155-9F74-4D39A416F21F}"/>
              </a:ext>
            </a:extLst>
          </p:cNvPr>
          <p:cNvGrpSpPr/>
          <p:nvPr/>
        </p:nvGrpSpPr>
        <p:grpSpPr>
          <a:xfrm>
            <a:off x="2380949" y="4514675"/>
            <a:ext cx="251611" cy="260394"/>
            <a:chOff x="1182116" y="2282738"/>
            <a:chExt cx="2132584" cy="2152737"/>
          </a:xfrm>
        </p:grpSpPr>
        <p:sp>
          <p:nvSpPr>
            <p:cNvPr id="47" name="Oval 46">
              <a:extLst>
                <a:ext uri="{FF2B5EF4-FFF2-40B4-BE49-F238E27FC236}">
                  <a16:creationId xmlns:a16="http://schemas.microsoft.com/office/drawing/2014/main" id="{474A100A-B285-4BB4-AA23-485A022F4FE7}"/>
                </a:ext>
              </a:extLst>
            </p:cNvPr>
            <p:cNvSpPr/>
            <p:nvPr/>
          </p:nvSpPr>
          <p:spPr>
            <a:xfrm>
              <a:off x="1182116" y="2282738"/>
              <a:ext cx="2132584" cy="2152737"/>
            </a:xfrm>
            <a:prstGeom prst="ellipse">
              <a:avLst/>
            </a:prstGeom>
            <a:solidFill>
              <a:schemeClr val="bg1">
                <a:lumMod val="95000"/>
              </a:schemeClr>
            </a:solidFill>
            <a:ln>
              <a:noFill/>
            </a:ln>
            <a:effectLst/>
            <a:scene3d>
              <a:camera prst="orthographicFront"/>
              <a:lightRig rig="threePt" dir="t"/>
            </a:scene3d>
            <a:sp3d extrusionH="76200">
              <a:bevelT w="165100" prst="coolSlant"/>
              <a:extrusionClr>
                <a:schemeClr val="bg1">
                  <a:lumMod val="9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54EA03B-D0B7-4CDE-ABF3-4B312E57A822}"/>
                </a:ext>
              </a:extLst>
            </p:cNvPr>
            <p:cNvSpPr/>
            <p:nvPr/>
          </p:nvSpPr>
          <p:spPr>
            <a:xfrm>
              <a:off x="1295400" y="2952751"/>
              <a:ext cx="1880085" cy="866860"/>
            </a:xfrm>
            <a:prstGeom prst="ellipse">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Rounded Corners 49">
            <a:extLst>
              <a:ext uri="{FF2B5EF4-FFF2-40B4-BE49-F238E27FC236}">
                <a16:creationId xmlns:a16="http://schemas.microsoft.com/office/drawing/2014/main" id="{A9F0AD45-650F-45C6-BBE2-8A5B479E8ACE}"/>
              </a:ext>
            </a:extLst>
          </p:cNvPr>
          <p:cNvSpPr/>
          <p:nvPr/>
        </p:nvSpPr>
        <p:spPr>
          <a:xfrm>
            <a:off x="3505200" y="334538"/>
            <a:ext cx="7296846" cy="2618214"/>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AD0DF749-B348-4173-B2E7-0D8D510F1009}"/>
              </a:ext>
            </a:extLst>
          </p:cNvPr>
          <p:cNvSpPr txBox="1"/>
          <p:nvPr/>
        </p:nvSpPr>
        <p:spPr>
          <a:xfrm>
            <a:off x="3590236" y="456880"/>
            <a:ext cx="7296846" cy="231807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400">
                <a:solidFill>
                  <a:srgbClr val="384B5C"/>
                </a:solidFill>
                <a:latin typeface="Montserrat Bold" pitchFamily="2" charset="0"/>
              </a:rPr>
              <a:t>Ý tưởng thiết kế giao diện</a:t>
            </a:r>
          </a:p>
          <a:p>
            <a:pPr marL="742950" lvl="1" indent="-285750">
              <a:lnSpc>
                <a:spcPct val="150000"/>
              </a:lnSpc>
              <a:buFont typeface="Wingdings" panose="05000000000000000000" pitchFamily="2" charset="2"/>
              <a:buChar char="ü"/>
            </a:pPr>
            <a:r>
              <a:rPr lang="en-US" sz="1400" b="1">
                <a:solidFill>
                  <a:srgbClr val="384B5C"/>
                </a:solidFill>
                <a:latin typeface="Montserrat" pitchFamily="2" charset="0"/>
              </a:rPr>
              <a:t>Bố cục: </a:t>
            </a:r>
            <a:r>
              <a:rPr lang="en-US" sz="1400">
                <a:solidFill>
                  <a:srgbClr val="384B5C"/>
                </a:solidFill>
                <a:latin typeface="Montserrat" pitchFamily="2" charset="0"/>
              </a:rPr>
              <a:t>Báo cáo sẽ gồm 3 trang chính, 1 trang dành cho các cấp lãnh đạo như GDDH, GDKD, 1 trang dành cho cán bộ nhân viên bộ phận Reseller, 1 trang dành cho cán bộ nhân viên bộ phận Online.</a:t>
            </a:r>
          </a:p>
          <a:p>
            <a:pPr marL="742950" lvl="1" indent="-285750">
              <a:lnSpc>
                <a:spcPct val="150000"/>
              </a:lnSpc>
              <a:buFont typeface="Wingdings" panose="05000000000000000000" pitchFamily="2" charset="2"/>
              <a:buChar char="ü"/>
            </a:pPr>
            <a:r>
              <a:rPr lang="en-US" sz="1400" b="1">
                <a:solidFill>
                  <a:srgbClr val="384B5C"/>
                </a:solidFill>
                <a:latin typeface="Montserrat" pitchFamily="2" charset="0"/>
              </a:rPr>
              <a:t>Màu sắc: </a:t>
            </a:r>
            <a:r>
              <a:rPr lang="en-US" sz="1400">
                <a:solidFill>
                  <a:srgbClr val="384B5C"/>
                </a:solidFill>
                <a:latin typeface="Montserrat" pitchFamily="2" charset="0"/>
              </a:rPr>
              <a:t>Lấy ý tưởng từ logo của công ty, báo cáo sẽ lấy tông màu chủ đạo là màu xanh và màu đen.</a:t>
            </a:r>
          </a:p>
          <a:p>
            <a:pPr marL="742950" lvl="1" indent="-285750">
              <a:lnSpc>
                <a:spcPct val="150000"/>
              </a:lnSpc>
              <a:buFont typeface="Wingdings" panose="05000000000000000000" pitchFamily="2" charset="2"/>
              <a:buChar char="ü"/>
            </a:pPr>
            <a:r>
              <a:rPr lang="en-US" sz="1400" b="1">
                <a:solidFill>
                  <a:srgbClr val="384B5C"/>
                </a:solidFill>
                <a:latin typeface="Montserrat" pitchFamily="2" charset="0"/>
              </a:rPr>
              <a:t>Layout: </a:t>
            </a:r>
            <a:r>
              <a:rPr lang="en-US" sz="1400">
                <a:solidFill>
                  <a:srgbClr val="384B5C"/>
                </a:solidFill>
                <a:latin typeface="Montserrat" pitchFamily="2" charset="0"/>
              </a:rPr>
              <a:t>Báo cáo sẽ thiết kế theo layout hình chữ F.   </a:t>
            </a:r>
          </a:p>
        </p:txBody>
      </p:sp>
      <p:sp>
        <p:nvSpPr>
          <p:cNvPr id="54" name="Rectangle: Rounded Corners 53">
            <a:extLst>
              <a:ext uri="{FF2B5EF4-FFF2-40B4-BE49-F238E27FC236}">
                <a16:creationId xmlns:a16="http://schemas.microsoft.com/office/drawing/2014/main" id="{B902FF7E-A36C-445C-ADE7-341C17333319}"/>
              </a:ext>
            </a:extLst>
          </p:cNvPr>
          <p:cNvSpPr/>
          <p:nvPr/>
        </p:nvSpPr>
        <p:spPr>
          <a:xfrm>
            <a:off x="3505200" y="3800475"/>
            <a:ext cx="7296846" cy="239960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1CAC6C75-4482-43D7-8DD1-F83725B4ECA6}"/>
              </a:ext>
            </a:extLst>
          </p:cNvPr>
          <p:cNvSpPr txBox="1"/>
          <p:nvPr/>
        </p:nvSpPr>
        <p:spPr>
          <a:xfrm>
            <a:off x="3576924" y="4019551"/>
            <a:ext cx="7296846" cy="199490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400">
                <a:solidFill>
                  <a:srgbClr val="384B5C"/>
                </a:solidFill>
                <a:latin typeface="Montserrat Bold" pitchFamily="2" charset="0"/>
              </a:rPr>
              <a:t>Ý tưởng thiết kế nội dung</a:t>
            </a:r>
          </a:p>
          <a:p>
            <a:pPr marL="742950" lvl="1" indent="-285750">
              <a:lnSpc>
                <a:spcPct val="150000"/>
              </a:lnSpc>
              <a:buFont typeface="Wingdings" panose="05000000000000000000" pitchFamily="2" charset="2"/>
              <a:buChar char="ü"/>
            </a:pPr>
            <a:r>
              <a:rPr lang="en-US" sz="1400">
                <a:solidFill>
                  <a:srgbClr val="384B5C"/>
                </a:solidFill>
                <a:latin typeface="Montserrat" pitchFamily="2" charset="0"/>
              </a:rPr>
              <a:t>Báo cáo sẽ được xây dựng dựa trên 4 loại phân tích dữ liệu chính:</a:t>
            </a:r>
          </a:p>
          <a:p>
            <a:pPr marL="1200150" lvl="2" indent="-285750">
              <a:lnSpc>
                <a:spcPct val="150000"/>
              </a:lnSpc>
              <a:buFont typeface="Wingdings" panose="05000000000000000000" pitchFamily="2" charset="2"/>
              <a:buChar char="§"/>
            </a:pPr>
            <a:r>
              <a:rPr lang="en-US" sz="1400">
                <a:solidFill>
                  <a:srgbClr val="384B5C"/>
                </a:solidFill>
                <a:latin typeface="Montserrat" pitchFamily="2" charset="0"/>
              </a:rPr>
              <a:t>Phân tích mô tả</a:t>
            </a:r>
          </a:p>
          <a:p>
            <a:pPr marL="1200150" lvl="2" indent="-285750">
              <a:lnSpc>
                <a:spcPct val="150000"/>
              </a:lnSpc>
              <a:buFont typeface="Wingdings" panose="05000000000000000000" pitchFamily="2" charset="2"/>
              <a:buChar char="§"/>
            </a:pPr>
            <a:r>
              <a:rPr lang="en-US" sz="1400">
                <a:solidFill>
                  <a:srgbClr val="384B5C"/>
                </a:solidFill>
                <a:latin typeface="Montserrat" pitchFamily="2" charset="0"/>
              </a:rPr>
              <a:t>Phân tích chẩn đoán</a:t>
            </a:r>
          </a:p>
          <a:p>
            <a:pPr marL="1200150" lvl="2" indent="-285750">
              <a:lnSpc>
                <a:spcPct val="150000"/>
              </a:lnSpc>
              <a:buFont typeface="Wingdings" panose="05000000000000000000" pitchFamily="2" charset="2"/>
              <a:buChar char="§"/>
            </a:pPr>
            <a:r>
              <a:rPr lang="en-US" sz="1400">
                <a:solidFill>
                  <a:srgbClr val="384B5C"/>
                </a:solidFill>
                <a:latin typeface="Montserrat" pitchFamily="2" charset="0"/>
              </a:rPr>
              <a:t>Phân tích dự đoán</a:t>
            </a:r>
          </a:p>
          <a:p>
            <a:pPr marL="1200150" lvl="2" indent="-285750">
              <a:lnSpc>
                <a:spcPct val="150000"/>
              </a:lnSpc>
              <a:buFont typeface="Wingdings" panose="05000000000000000000" pitchFamily="2" charset="2"/>
              <a:buChar char="§"/>
            </a:pPr>
            <a:r>
              <a:rPr lang="en-US" sz="1400">
                <a:solidFill>
                  <a:srgbClr val="384B5C"/>
                </a:solidFill>
                <a:latin typeface="Montserrat" pitchFamily="2" charset="0"/>
              </a:rPr>
              <a:t>Phân tích đề xuất</a:t>
            </a:r>
          </a:p>
        </p:txBody>
      </p:sp>
      <p:cxnSp>
        <p:nvCxnSpPr>
          <p:cNvPr id="57" name="Connector: Elbow 56">
            <a:extLst>
              <a:ext uri="{FF2B5EF4-FFF2-40B4-BE49-F238E27FC236}">
                <a16:creationId xmlns:a16="http://schemas.microsoft.com/office/drawing/2014/main" id="{15A90188-F0DB-4130-8C88-313C8FC0595E}"/>
              </a:ext>
            </a:extLst>
          </p:cNvPr>
          <p:cNvCxnSpPr/>
          <p:nvPr/>
        </p:nvCxnSpPr>
        <p:spPr>
          <a:xfrm flipV="1">
            <a:off x="2616135" y="1753644"/>
            <a:ext cx="889065" cy="221161"/>
          </a:xfrm>
          <a:prstGeom prst="bentConnector3">
            <a:avLst/>
          </a:prstGeom>
          <a:ln w="412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6F5BD0E-93E5-4E6C-B52F-F4FF836FD1B2}"/>
              </a:ext>
            </a:extLst>
          </p:cNvPr>
          <p:cNvCxnSpPr>
            <a:cxnSpLocks/>
          </p:cNvCxnSpPr>
          <p:nvPr/>
        </p:nvCxnSpPr>
        <p:spPr>
          <a:xfrm>
            <a:off x="2592590" y="4743409"/>
            <a:ext cx="840886" cy="139787"/>
          </a:xfrm>
          <a:prstGeom prst="bentConnector3">
            <a:avLst>
              <a:gd name="adj1" fmla="val 39573"/>
            </a:avLst>
          </a:prstGeom>
          <a:ln w="412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482364"/>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10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heel(1)">
                                      <p:cBhvr>
                                        <p:cTn id="10" dur="10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10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left)">
                                      <p:cBhvr>
                                        <p:cTn id="18" dur="1000"/>
                                        <p:tgtEl>
                                          <p:spTgt spid="50"/>
                                        </p:tgtEl>
                                      </p:cBhvr>
                                    </p:animEffect>
                                  </p:childTnLst>
                                </p:cTn>
                              </p:par>
                              <p:par>
                                <p:cTn id="19" presetID="22" presetClass="entr" presetSubtype="8"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left)">
                                      <p:cBhvr>
                                        <p:cTn id="21" dur="500"/>
                                        <p:tgtEl>
                                          <p:spTgt spid="57"/>
                                        </p:tgtEl>
                                      </p:cBhvr>
                                    </p:animEffect>
                                  </p:childTnLst>
                                </p:cTn>
                              </p:par>
                              <p:par>
                                <p:cTn id="22" presetID="22" presetClass="entr" presetSubtype="8"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left)">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wipe(left)">
                                      <p:cBhvr>
                                        <p:cTn id="29" dur="500"/>
                                        <p:tgtEl>
                                          <p:spTgt spid="46"/>
                                        </p:tgtEl>
                                      </p:cBhvr>
                                    </p:animEffect>
                                  </p:childTnLst>
                                </p:cTn>
                              </p:par>
                              <p:par>
                                <p:cTn id="30" presetID="22" presetClass="entr" presetSubtype="8" fill="hold" nodeType="with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wipe(left)">
                                      <p:cBhvr>
                                        <p:cTn id="35" dur="1000"/>
                                        <p:tgtEl>
                                          <p:spTgt spid="5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wipe(left)">
                                      <p:cBhvr>
                                        <p:cTn id="38"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0" grpId="0" animBg="1"/>
      <p:bldP spid="52" grpId="0"/>
      <p:bldP spid="54" grpId="0" animBg="1"/>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1" y="0"/>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grpSp>
        <p:nvGrpSpPr>
          <p:cNvPr id="34" name="Group 33">
            <a:extLst>
              <a:ext uri="{FF2B5EF4-FFF2-40B4-BE49-F238E27FC236}">
                <a16:creationId xmlns:a16="http://schemas.microsoft.com/office/drawing/2014/main" id="{1DD71F97-31CC-4D3C-AB71-5FD3BD079547}"/>
              </a:ext>
            </a:extLst>
          </p:cNvPr>
          <p:cNvGrpSpPr/>
          <p:nvPr/>
        </p:nvGrpSpPr>
        <p:grpSpPr>
          <a:xfrm>
            <a:off x="284886" y="904461"/>
            <a:ext cx="1900024" cy="1560443"/>
            <a:chOff x="5180769" y="904461"/>
            <a:chExt cx="1900024" cy="1560443"/>
          </a:xfrm>
        </p:grpSpPr>
        <p:sp>
          <p:nvSpPr>
            <p:cNvPr id="35" name="Rectangle: Top Corners Rounded 34">
              <a:extLst>
                <a:ext uri="{FF2B5EF4-FFF2-40B4-BE49-F238E27FC236}">
                  <a16:creationId xmlns:a16="http://schemas.microsoft.com/office/drawing/2014/main" id="{6C6452FB-6115-48F6-8022-0144C48E9545}"/>
                </a:ext>
              </a:extLst>
            </p:cNvPr>
            <p:cNvSpPr/>
            <p:nvPr/>
          </p:nvSpPr>
          <p:spPr>
            <a:xfrm>
              <a:off x="5180769" y="904461"/>
              <a:ext cx="1900024" cy="1560443"/>
            </a:xfrm>
            <a:prstGeom prst="round2SameRect">
              <a:avLst/>
            </a:prstGeom>
            <a:solidFill>
              <a:schemeClr val="tx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51089507-94D1-4C02-B27F-E2767A9C8BB4}"/>
                </a:ext>
              </a:extLst>
            </p:cNvPr>
            <p:cNvSpPr txBox="1"/>
            <p:nvPr/>
          </p:nvSpPr>
          <p:spPr>
            <a:xfrm>
              <a:off x="5382033" y="1560441"/>
              <a:ext cx="1480930" cy="492443"/>
            </a:xfrm>
            <a:prstGeom prst="rect">
              <a:avLst/>
            </a:prstGeom>
            <a:noFill/>
          </p:spPr>
          <p:txBody>
            <a:bodyPr wrap="square" rtlCol="0">
              <a:spAutoFit/>
            </a:bodyPr>
            <a:lstStyle/>
            <a:p>
              <a:pPr algn="ctr"/>
              <a:r>
                <a:rPr lang="en-US" sz="1300" b="1">
                  <a:solidFill>
                    <a:srgbClr val="20E2D7"/>
                  </a:solidFill>
                  <a:latin typeface="Montserrat" pitchFamily="2" charset="0"/>
                </a:rPr>
                <a:t>SALES OVERVIEW</a:t>
              </a:r>
            </a:p>
          </p:txBody>
        </p:sp>
        <p:sp>
          <p:nvSpPr>
            <p:cNvPr id="37" name="TextBox 36">
              <a:extLst>
                <a:ext uri="{FF2B5EF4-FFF2-40B4-BE49-F238E27FC236}">
                  <a16:creationId xmlns:a16="http://schemas.microsoft.com/office/drawing/2014/main" id="{271D8E70-9391-466C-8576-42A3C89978E9}"/>
                </a:ext>
              </a:extLst>
            </p:cNvPr>
            <p:cNvSpPr txBox="1"/>
            <p:nvPr/>
          </p:nvSpPr>
          <p:spPr>
            <a:xfrm>
              <a:off x="5933662" y="1057389"/>
              <a:ext cx="546652" cy="400110"/>
            </a:xfrm>
            <a:prstGeom prst="rect">
              <a:avLst/>
            </a:prstGeom>
            <a:noFill/>
          </p:spPr>
          <p:txBody>
            <a:bodyPr wrap="square" rtlCol="0">
              <a:spAutoFit/>
            </a:bodyPr>
            <a:lstStyle/>
            <a:p>
              <a:r>
                <a:rPr lang="en-US" sz="2000" b="1">
                  <a:solidFill>
                    <a:srgbClr val="20E2D7"/>
                  </a:solidFill>
                  <a:latin typeface="Montserrat" pitchFamily="2" charset="0"/>
                </a:rPr>
                <a:t>01</a:t>
              </a:r>
            </a:p>
          </p:txBody>
        </p:sp>
      </p:grpSp>
      <p:sp>
        <p:nvSpPr>
          <p:cNvPr id="38" name="Freeform: Shape 37">
            <a:extLst>
              <a:ext uri="{FF2B5EF4-FFF2-40B4-BE49-F238E27FC236}">
                <a16:creationId xmlns:a16="http://schemas.microsoft.com/office/drawing/2014/main" id="{2E05646C-BA5C-4C09-9AD4-C77A56BEBF74}"/>
              </a:ext>
            </a:extLst>
          </p:cNvPr>
          <p:cNvSpPr/>
          <p:nvPr/>
        </p:nvSpPr>
        <p:spPr>
          <a:xfrm rot="10800000">
            <a:off x="284887" y="1560443"/>
            <a:ext cx="1909961" cy="4393096"/>
          </a:xfrm>
          <a:custGeom>
            <a:avLst/>
            <a:gdLst>
              <a:gd name="connsiteX0" fmla="*/ 1909969 w 1909969"/>
              <a:gd name="connsiteY0" fmla="*/ 4393096 h 4393096"/>
              <a:gd name="connsiteX1" fmla="*/ 1703731 w 1909969"/>
              <a:gd name="connsiteY1" fmla="*/ 4393096 h 4393096"/>
              <a:gd name="connsiteX2" fmla="*/ 1703731 w 1909969"/>
              <a:gd name="connsiteY2" fmla="*/ 3977312 h 4393096"/>
              <a:gd name="connsiteX3" fmla="*/ 1523167 w 1909969"/>
              <a:gd name="connsiteY3" fmla="*/ 3796748 h 4393096"/>
              <a:gd name="connsiteX4" fmla="*/ 413304 w 1909969"/>
              <a:gd name="connsiteY4" fmla="*/ 3796748 h 4393096"/>
              <a:gd name="connsiteX5" fmla="*/ 232740 w 1909969"/>
              <a:gd name="connsiteY5" fmla="*/ 3977312 h 4393096"/>
              <a:gd name="connsiteX6" fmla="*/ 232740 w 1909969"/>
              <a:gd name="connsiteY6" fmla="*/ 4393096 h 4393096"/>
              <a:gd name="connsiteX7" fmla="*/ 0 w 1909969"/>
              <a:gd name="connsiteY7" fmla="*/ 4393096 h 4393096"/>
              <a:gd name="connsiteX8" fmla="*/ 0 w 1909969"/>
              <a:gd name="connsiteY8" fmla="*/ 318335 h 4393096"/>
              <a:gd name="connsiteX9" fmla="*/ 318335 w 1909969"/>
              <a:gd name="connsiteY9" fmla="*/ 0 h 4393096"/>
              <a:gd name="connsiteX10" fmla="*/ 1591634 w 1909969"/>
              <a:gd name="connsiteY10" fmla="*/ 0 h 4393096"/>
              <a:gd name="connsiteX11" fmla="*/ 1909969 w 1909969"/>
              <a:gd name="connsiteY11" fmla="*/ 318335 h 439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9969" h="4393096">
                <a:moveTo>
                  <a:pt x="1909969" y="4393096"/>
                </a:moveTo>
                <a:lnTo>
                  <a:pt x="1703731" y="4393096"/>
                </a:lnTo>
                <a:lnTo>
                  <a:pt x="1703731" y="3977312"/>
                </a:lnTo>
                <a:cubicBezTo>
                  <a:pt x="1703731" y="3877589"/>
                  <a:pt x="1622890" y="3796748"/>
                  <a:pt x="1523167" y="3796748"/>
                </a:cubicBezTo>
                <a:lnTo>
                  <a:pt x="413304" y="3796748"/>
                </a:lnTo>
                <a:cubicBezTo>
                  <a:pt x="313581" y="3796748"/>
                  <a:pt x="232740" y="3877589"/>
                  <a:pt x="232740" y="3977312"/>
                </a:cubicBezTo>
                <a:lnTo>
                  <a:pt x="232740" y="4393096"/>
                </a:lnTo>
                <a:lnTo>
                  <a:pt x="0" y="4393096"/>
                </a:lnTo>
                <a:lnTo>
                  <a:pt x="0" y="318335"/>
                </a:lnTo>
                <a:cubicBezTo>
                  <a:pt x="0" y="142523"/>
                  <a:pt x="142523" y="0"/>
                  <a:pt x="318335" y="0"/>
                </a:cubicBezTo>
                <a:lnTo>
                  <a:pt x="1591634" y="0"/>
                </a:lnTo>
                <a:cubicBezTo>
                  <a:pt x="1767446" y="0"/>
                  <a:pt x="1909969" y="142523"/>
                  <a:pt x="1909969" y="318335"/>
                </a:cubicBezTo>
                <a:close/>
              </a:path>
            </a:pathLst>
          </a:custGeom>
          <a:solidFill>
            <a:schemeClr val="bg1"/>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TextBox 38">
            <a:extLst>
              <a:ext uri="{FF2B5EF4-FFF2-40B4-BE49-F238E27FC236}">
                <a16:creationId xmlns:a16="http://schemas.microsoft.com/office/drawing/2014/main" id="{E1038B61-08F1-4C15-B897-F5710562637E}"/>
              </a:ext>
            </a:extLst>
          </p:cNvPr>
          <p:cNvSpPr txBox="1"/>
          <p:nvPr/>
        </p:nvSpPr>
        <p:spPr>
          <a:xfrm>
            <a:off x="451370" y="2198663"/>
            <a:ext cx="1586152" cy="3108095"/>
          </a:xfrm>
          <a:prstGeom prst="rect">
            <a:avLst/>
          </a:prstGeom>
          <a:noFill/>
        </p:spPr>
        <p:txBody>
          <a:bodyPr wrap="square" rtlCol="0">
            <a:spAutoFit/>
          </a:bodyPr>
          <a:lstStyle/>
          <a:p>
            <a:pPr>
              <a:lnSpc>
                <a:spcPct val="150000"/>
              </a:lnSpc>
            </a:pPr>
            <a:r>
              <a:rPr lang="en-US" sz="1200" b="1">
                <a:solidFill>
                  <a:srgbClr val="384B5C"/>
                </a:solidFill>
                <a:latin typeface="Montserrat" pitchFamily="2" charset="0"/>
              </a:rPr>
              <a:t>Nội dung: </a:t>
            </a:r>
          </a:p>
          <a:p>
            <a:pPr>
              <a:lnSpc>
                <a:spcPct val="150000"/>
              </a:lnSpc>
            </a:pPr>
            <a:r>
              <a:rPr lang="en-US" sz="1200">
                <a:solidFill>
                  <a:srgbClr val="384B5C"/>
                </a:solidFill>
                <a:latin typeface="Montserrat" pitchFamily="2" charset="0"/>
              </a:rPr>
              <a:t>Các chỉ số kinh doanh tổng quan của AW.</a:t>
            </a:r>
          </a:p>
          <a:p>
            <a:pPr>
              <a:lnSpc>
                <a:spcPct val="150000"/>
              </a:lnSpc>
            </a:pPr>
            <a:endParaRPr lang="en-US" sz="1200" b="1">
              <a:solidFill>
                <a:srgbClr val="384B5C"/>
              </a:solidFill>
              <a:latin typeface="Montserrat" pitchFamily="2" charset="0"/>
            </a:endParaRPr>
          </a:p>
          <a:p>
            <a:pPr>
              <a:lnSpc>
                <a:spcPct val="150000"/>
              </a:lnSpc>
            </a:pPr>
            <a:r>
              <a:rPr lang="en-US" sz="1200" b="1">
                <a:solidFill>
                  <a:srgbClr val="384B5C"/>
                </a:solidFill>
                <a:latin typeface="Montserrat" pitchFamily="2" charset="0"/>
              </a:rPr>
              <a:t>Người dùng cuối:  </a:t>
            </a:r>
            <a:r>
              <a:rPr lang="en-US" sz="1200">
                <a:solidFill>
                  <a:srgbClr val="384B5C"/>
                </a:solidFill>
                <a:latin typeface="Montserrat" pitchFamily="2" charset="0"/>
              </a:rPr>
              <a:t>Các cấp lãnh đạo, quản lý.</a:t>
            </a:r>
          </a:p>
          <a:p>
            <a:pPr>
              <a:lnSpc>
                <a:spcPct val="150000"/>
              </a:lnSpc>
            </a:pPr>
            <a:endParaRPr lang="en-US" sz="1200">
              <a:solidFill>
                <a:srgbClr val="384B5C"/>
              </a:solidFill>
              <a:latin typeface="Montserrat" pitchFamily="2" charset="0"/>
            </a:endParaRPr>
          </a:p>
          <a:p>
            <a:pPr>
              <a:lnSpc>
                <a:spcPct val="150000"/>
              </a:lnSpc>
            </a:pPr>
            <a:r>
              <a:rPr lang="en-US" sz="1200" b="1">
                <a:solidFill>
                  <a:srgbClr val="384B5C"/>
                </a:solidFill>
                <a:latin typeface="Montserrat" pitchFamily="2" charset="0"/>
              </a:rPr>
              <a:t>Loại Phân tích:</a:t>
            </a:r>
          </a:p>
          <a:p>
            <a:pPr>
              <a:lnSpc>
                <a:spcPct val="150000"/>
              </a:lnSpc>
            </a:pPr>
            <a:r>
              <a:rPr lang="en-US" sz="1200">
                <a:solidFill>
                  <a:srgbClr val="384B5C"/>
                </a:solidFill>
                <a:latin typeface="Montserrat" pitchFamily="2" charset="0"/>
              </a:rPr>
              <a:t>Phân tích mô tả.</a:t>
            </a:r>
          </a:p>
        </p:txBody>
      </p:sp>
      <p:grpSp>
        <p:nvGrpSpPr>
          <p:cNvPr id="40" name="Group 39">
            <a:extLst>
              <a:ext uri="{FF2B5EF4-FFF2-40B4-BE49-F238E27FC236}">
                <a16:creationId xmlns:a16="http://schemas.microsoft.com/office/drawing/2014/main" id="{F7220FD1-98A9-42A0-88D4-6D06BA82F036}"/>
              </a:ext>
            </a:extLst>
          </p:cNvPr>
          <p:cNvGrpSpPr/>
          <p:nvPr/>
        </p:nvGrpSpPr>
        <p:grpSpPr>
          <a:xfrm>
            <a:off x="2343581" y="904460"/>
            <a:ext cx="1900024" cy="1560443"/>
            <a:chOff x="5180769" y="904461"/>
            <a:chExt cx="1900024" cy="1560443"/>
          </a:xfrm>
        </p:grpSpPr>
        <p:sp>
          <p:nvSpPr>
            <p:cNvPr id="41" name="Rectangle: Top Corners Rounded 40">
              <a:extLst>
                <a:ext uri="{FF2B5EF4-FFF2-40B4-BE49-F238E27FC236}">
                  <a16:creationId xmlns:a16="http://schemas.microsoft.com/office/drawing/2014/main" id="{EFF17C88-B25C-46BA-9C70-F23061E8D8F7}"/>
                </a:ext>
              </a:extLst>
            </p:cNvPr>
            <p:cNvSpPr/>
            <p:nvPr/>
          </p:nvSpPr>
          <p:spPr>
            <a:xfrm>
              <a:off x="5180769" y="904461"/>
              <a:ext cx="1900024" cy="1560443"/>
            </a:xfrm>
            <a:prstGeom prst="round2SameRect">
              <a:avLst/>
            </a:prstGeom>
            <a:solidFill>
              <a:schemeClr val="tx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7CE493B-3132-4B0C-803A-07F327611002}"/>
                </a:ext>
              </a:extLst>
            </p:cNvPr>
            <p:cNvSpPr txBox="1"/>
            <p:nvPr/>
          </p:nvSpPr>
          <p:spPr>
            <a:xfrm>
              <a:off x="5390316" y="1560441"/>
              <a:ext cx="1480930" cy="492443"/>
            </a:xfrm>
            <a:prstGeom prst="rect">
              <a:avLst/>
            </a:prstGeom>
            <a:noFill/>
          </p:spPr>
          <p:txBody>
            <a:bodyPr wrap="square" rtlCol="0">
              <a:spAutoFit/>
            </a:bodyPr>
            <a:lstStyle/>
            <a:p>
              <a:pPr algn="ctr"/>
              <a:r>
                <a:rPr lang="en-US" sz="1300" b="1">
                  <a:solidFill>
                    <a:srgbClr val="20E2D7"/>
                  </a:solidFill>
                  <a:latin typeface="Montserrat" pitchFamily="2" charset="0"/>
                </a:rPr>
                <a:t>RESELLER CHANNEL</a:t>
              </a:r>
            </a:p>
          </p:txBody>
        </p:sp>
        <p:sp>
          <p:nvSpPr>
            <p:cNvPr id="43" name="TextBox 42">
              <a:extLst>
                <a:ext uri="{FF2B5EF4-FFF2-40B4-BE49-F238E27FC236}">
                  <a16:creationId xmlns:a16="http://schemas.microsoft.com/office/drawing/2014/main" id="{1A5ABC35-112E-46D5-AB99-44924BA88CC6}"/>
                </a:ext>
              </a:extLst>
            </p:cNvPr>
            <p:cNvSpPr txBox="1"/>
            <p:nvPr/>
          </p:nvSpPr>
          <p:spPr>
            <a:xfrm>
              <a:off x="5933662" y="1057389"/>
              <a:ext cx="546652" cy="400110"/>
            </a:xfrm>
            <a:prstGeom prst="rect">
              <a:avLst/>
            </a:prstGeom>
            <a:noFill/>
          </p:spPr>
          <p:txBody>
            <a:bodyPr wrap="square" rtlCol="0">
              <a:spAutoFit/>
            </a:bodyPr>
            <a:lstStyle/>
            <a:p>
              <a:r>
                <a:rPr lang="en-US" sz="2000" b="1">
                  <a:solidFill>
                    <a:srgbClr val="20E2D7"/>
                  </a:solidFill>
                  <a:latin typeface="Montserrat" pitchFamily="2" charset="0"/>
                </a:rPr>
                <a:t>02</a:t>
              </a:r>
            </a:p>
          </p:txBody>
        </p:sp>
      </p:grpSp>
      <p:sp>
        <p:nvSpPr>
          <p:cNvPr id="44" name="Freeform: Shape 43">
            <a:extLst>
              <a:ext uri="{FF2B5EF4-FFF2-40B4-BE49-F238E27FC236}">
                <a16:creationId xmlns:a16="http://schemas.microsoft.com/office/drawing/2014/main" id="{1AB5F868-90CF-41A7-808D-E1C93B536416}"/>
              </a:ext>
            </a:extLst>
          </p:cNvPr>
          <p:cNvSpPr/>
          <p:nvPr/>
        </p:nvSpPr>
        <p:spPr>
          <a:xfrm rot="10800000">
            <a:off x="2343582" y="1560442"/>
            <a:ext cx="1909961" cy="4393096"/>
          </a:xfrm>
          <a:custGeom>
            <a:avLst/>
            <a:gdLst>
              <a:gd name="connsiteX0" fmla="*/ 1909969 w 1909969"/>
              <a:gd name="connsiteY0" fmla="*/ 4393096 h 4393096"/>
              <a:gd name="connsiteX1" fmla="*/ 1703731 w 1909969"/>
              <a:gd name="connsiteY1" fmla="*/ 4393096 h 4393096"/>
              <a:gd name="connsiteX2" fmla="*/ 1703731 w 1909969"/>
              <a:gd name="connsiteY2" fmla="*/ 3977312 h 4393096"/>
              <a:gd name="connsiteX3" fmla="*/ 1523167 w 1909969"/>
              <a:gd name="connsiteY3" fmla="*/ 3796748 h 4393096"/>
              <a:gd name="connsiteX4" fmla="*/ 413304 w 1909969"/>
              <a:gd name="connsiteY4" fmla="*/ 3796748 h 4393096"/>
              <a:gd name="connsiteX5" fmla="*/ 232740 w 1909969"/>
              <a:gd name="connsiteY5" fmla="*/ 3977312 h 4393096"/>
              <a:gd name="connsiteX6" fmla="*/ 232740 w 1909969"/>
              <a:gd name="connsiteY6" fmla="*/ 4393096 h 4393096"/>
              <a:gd name="connsiteX7" fmla="*/ 0 w 1909969"/>
              <a:gd name="connsiteY7" fmla="*/ 4393096 h 4393096"/>
              <a:gd name="connsiteX8" fmla="*/ 0 w 1909969"/>
              <a:gd name="connsiteY8" fmla="*/ 318335 h 4393096"/>
              <a:gd name="connsiteX9" fmla="*/ 318335 w 1909969"/>
              <a:gd name="connsiteY9" fmla="*/ 0 h 4393096"/>
              <a:gd name="connsiteX10" fmla="*/ 1591634 w 1909969"/>
              <a:gd name="connsiteY10" fmla="*/ 0 h 4393096"/>
              <a:gd name="connsiteX11" fmla="*/ 1909969 w 1909969"/>
              <a:gd name="connsiteY11" fmla="*/ 318335 h 439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9969" h="4393096">
                <a:moveTo>
                  <a:pt x="1909969" y="4393096"/>
                </a:moveTo>
                <a:lnTo>
                  <a:pt x="1703731" y="4393096"/>
                </a:lnTo>
                <a:lnTo>
                  <a:pt x="1703731" y="3977312"/>
                </a:lnTo>
                <a:cubicBezTo>
                  <a:pt x="1703731" y="3877589"/>
                  <a:pt x="1622890" y="3796748"/>
                  <a:pt x="1523167" y="3796748"/>
                </a:cubicBezTo>
                <a:lnTo>
                  <a:pt x="413304" y="3796748"/>
                </a:lnTo>
                <a:cubicBezTo>
                  <a:pt x="313581" y="3796748"/>
                  <a:pt x="232740" y="3877589"/>
                  <a:pt x="232740" y="3977312"/>
                </a:cubicBezTo>
                <a:lnTo>
                  <a:pt x="232740" y="4393096"/>
                </a:lnTo>
                <a:lnTo>
                  <a:pt x="0" y="4393096"/>
                </a:lnTo>
                <a:lnTo>
                  <a:pt x="0" y="318335"/>
                </a:lnTo>
                <a:cubicBezTo>
                  <a:pt x="0" y="142523"/>
                  <a:pt x="142523" y="0"/>
                  <a:pt x="318335" y="0"/>
                </a:cubicBezTo>
                <a:lnTo>
                  <a:pt x="1591634" y="0"/>
                </a:lnTo>
                <a:cubicBezTo>
                  <a:pt x="1767446" y="0"/>
                  <a:pt x="1909969" y="142523"/>
                  <a:pt x="1909969" y="318335"/>
                </a:cubicBezTo>
                <a:close/>
              </a:path>
            </a:pathLst>
          </a:custGeom>
          <a:solidFill>
            <a:schemeClr val="bg1"/>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TextBox 44">
            <a:extLst>
              <a:ext uri="{FF2B5EF4-FFF2-40B4-BE49-F238E27FC236}">
                <a16:creationId xmlns:a16="http://schemas.microsoft.com/office/drawing/2014/main" id="{CDACDF5B-034D-4D1B-8CF1-113A9E373AE7}"/>
              </a:ext>
            </a:extLst>
          </p:cNvPr>
          <p:cNvSpPr txBox="1"/>
          <p:nvPr/>
        </p:nvSpPr>
        <p:spPr>
          <a:xfrm>
            <a:off x="2407714" y="2198664"/>
            <a:ext cx="1756395" cy="3385094"/>
          </a:xfrm>
          <a:prstGeom prst="rect">
            <a:avLst/>
          </a:prstGeom>
          <a:noFill/>
        </p:spPr>
        <p:txBody>
          <a:bodyPr wrap="square" rtlCol="0">
            <a:spAutoFit/>
          </a:bodyPr>
          <a:lstStyle/>
          <a:p>
            <a:pPr>
              <a:lnSpc>
                <a:spcPct val="150000"/>
              </a:lnSpc>
            </a:pPr>
            <a:r>
              <a:rPr lang="en-US" sz="1200" b="1">
                <a:solidFill>
                  <a:srgbClr val="384B5C"/>
                </a:solidFill>
                <a:latin typeface="Montserrat" pitchFamily="2" charset="0"/>
              </a:rPr>
              <a:t>Nội dung: </a:t>
            </a:r>
          </a:p>
          <a:p>
            <a:pPr>
              <a:lnSpc>
                <a:spcPct val="150000"/>
              </a:lnSpc>
            </a:pPr>
            <a:r>
              <a:rPr lang="en-US" sz="1200">
                <a:solidFill>
                  <a:srgbClr val="384B5C"/>
                </a:solidFill>
                <a:latin typeface="Montserrat" pitchFamily="2" charset="0"/>
              </a:rPr>
              <a:t>Các chỉ số kinh doanh chi tiết của kênh Reseller.</a:t>
            </a:r>
          </a:p>
          <a:p>
            <a:pPr>
              <a:lnSpc>
                <a:spcPct val="150000"/>
              </a:lnSpc>
            </a:pPr>
            <a:endParaRPr lang="en-US" sz="1200">
              <a:solidFill>
                <a:srgbClr val="384B5C"/>
              </a:solidFill>
              <a:latin typeface="Montserrat" pitchFamily="2" charset="0"/>
            </a:endParaRPr>
          </a:p>
          <a:p>
            <a:pPr>
              <a:lnSpc>
                <a:spcPct val="150000"/>
              </a:lnSpc>
            </a:pPr>
            <a:r>
              <a:rPr lang="en-US" sz="1200" b="1">
                <a:solidFill>
                  <a:srgbClr val="384B5C"/>
                </a:solidFill>
                <a:latin typeface="Montserrat" pitchFamily="2" charset="0"/>
              </a:rPr>
              <a:t>Người dùng cuối: </a:t>
            </a:r>
            <a:r>
              <a:rPr lang="en-US" sz="1200">
                <a:solidFill>
                  <a:srgbClr val="384B5C"/>
                </a:solidFill>
                <a:latin typeface="Montserrat" pitchFamily="2" charset="0"/>
              </a:rPr>
              <a:t>Cán bộ nhân viên bộ phận Reseller.</a:t>
            </a:r>
          </a:p>
          <a:p>
            <a:pPr>
              <a:lnSpc>
                <a:spcPct val="150000"/>
              </a:lnSpc>
            </a:pPr>
            <a:endParaRPr lang="en-US" sz="1200">
              <a:solidFill>
                <a:srgbClr val="384B5C"/>
              </a:solidFill>
              <a:latin typeface="Montserrat" pitchFamily="2" charset="0"/>
            </a:endParaRPr>
          </a:p>
          <a:p>
            <a:pPr>
              <a:lnSpc>
                <a:spcPct val="150000"/>
              </a:lnSpc>
            </a:pPr>
            <a:r>
              <a:rPr lang="en-US" sz="1200" b="1">
                <a:solidFill>
                  <a:srgbClr val="384B5C"/>
                </a:solidFill>
                <a:latin typeface="Montserrat" pitchFamily="2" charset="0"/>
              </a:rPr>
              <a:t>Loại Phân tích:</a:t>
            </a:r>
          </a:p>
          <a:p>
            <a:pPr>
              <a:lnSpc>
                <a:spcPct val="150000"/>
              </a:lnSpc>
            </a:pPr>
            <a:r>
              <a:rPr lang="en-US" sz="1200">
                <a:solidFill>
                  <a:srgbClr val="384B5C"/>
                </a:solidFill>
                <a:latin typeface="Montserrat" pitchFamily="2" charset="0"/>
              </a:rPr>
              <a:t>Phân tích chẩn đoán.</a:t>
            </a:r>
            <a:endParaRPr lang="en-US" sz="1300">
              <a:solidFill>
                <a:srgbClr val="384B5C"/>
              </a:solidFill>
              <a:latin typeface="Montserrat" pitchFamily="2" charset="0"/>
            </a:endParaRPr>
          </a:p>
        </p:txBody>
      </p:sp>
      <p:grpSp>
        <p:nvGrpSpPr>
          <p:cNvPr id="46" name="Group 45">
            <a:extLst>
              <a:ext uri="{FF2B5EF4-FFF2-40B4-BE49-F238E27FC236}">
                <a16:creationId xmlns:a16="http://schemas.microsoft.com/office/drawing/2014/main" id="{7D5E427B-BA94-47CD-864B-AA216F84BDA3}"/>
              </a:ext>
            </a:extLst>
          </p:cNvPr>
          <p:cNvGrpSpPr/>
          <p:nvPr/>
        </p:nvGrpSpPr>
        <p:grpSpPr>
          <a:xfrm>
            <a:off x="4426659" y="904460"/>
            <a:ext cx="1900024" cy="1560443"/>
            <a:chOff x="5180769" y="904461"/>
            <a:chExt cx="1900024" cy="1560443"/>
          </a:xfrm>
        </p:grpSpPr>
        <p:sp>
          <p:nvSpPr>
            <p:cNvPr id="47" name="Rectangle: Top Corners Rounded 46">
              <a:extLst>
                <a:ext uri="{FF2B5EF4-FFF2-40B4-BE49-F238E27FC236}">
                  <a16:creationId xmlns:a16="http://schemas.microsoft.com/office/drawing/2014/main" id="{3D0C9504-0623-4EAE-B8FA-9BAFCD332C32}"/>
                </a:ext>
              </a:extLst>
            </p:cNvPr>
            <p:cNvSpPr/>
            <p:nvPr/>
          </p:nvSpPr>
          <p:spPr>
            <a:xfrm>
              <a:off x="5180769" y="904461"/>
              <a:ext cx="1900024" cy="1560443"/>
            </a:xfrm>
            <a:prstGeom prst="round2SameRect">
              <a:avLst/>
            </a:prstGeom>
            <a:solidFill>
              <a:schemeClr val="tx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380D6C8C-0308-492F-A69F-F0D5D4084CBD}"/>
                </a:ext>
              </a:extLst>
            </p:cNvPr>
            <p:cNvSpPr txBox="1"/>
            <p:nvPr/>
          </p:nvSpPr>
          <p:spPr>
            <a:xfrm>
              <a:off x="5369180" y="1560441"/>
              <a:ext cx="1480930" cy="492443"/>
            </a:xfrm>
            <a:prstGeom prst="rect">
              <a:avLst/>
            </a:prstGeom>
            <a:noFill/>
          </p:spPr>
          <p:txBody>
            <a:bodyPr wrap="square" rtlCol="0">
              <a:spAutoFit/>
            </a:bodyPr>
            <a:lstStyle/>
            <a:p>
              <a:pPr algn="ctr"/>
              <a:r>
                <a:rPr lang="en-US" sz="1300" b="1">
                  <a:solidFill>
                    <a:srgbClr val="20E2D7"/>
                  </a:solidFill>
                  <a:latin typeface="Montserrat" pitchFamily="2" charset="0"/>
                </a:rPr>
                <a:t>ONLINE CHANNEL</a:t>
              </a:r>
            </a:p>
          </p:txBody>
        </p:sp>
        <p:sp>
          <p:nvSpPr>
            <p:cNvPr id="49" name="TextBox 48">
              <a:extLst>
                <a:ext uri="{FF2B5EF4-FFF2-40B4-BE49-F238E27FC236}">
                  <a16:creationId xmlns:a16="http://schemas.microsoft.com/office/drawing/2014/main" id="{FC9C49B3-84F6-48E7-AF14-462F27F47AEF}"/>
                </a:ext>
              </a:extLst>
            </p:cNvPr>
            <p:cNvSpPr txBox="1"/>
            <p:nvPr/>
          </p:nvSpPr>
          <p:spPr>
            <a:xfrm>
              <a:off x="5933662" y="1057389"/>
              <a:ext cx="546652" cy="400110"/>
            </a:xfrm>
            <a:prstGeom prst="rect">
              <a:avLst/>
            </a:prstGeom>
            <a:noFill/>
          </p:spPr>
          <p:txBody>
            <a:bodyPr wrap="square" rtlCol="0">
              <a:spAutoFit/>
            </a:bodyPr>
            <a:lstStyle/>
            <a:p>
              <a:r>
                <a:rPr lang="en-US" sz="2000" b="1">
                  <a:solidFill>
                    <a:srgbClr val="20E2D7"/>
                  </a:solidFill>
                  <a:latin typeface="Montserrat" pitchFamily="2" charset="0"/>
                </a:rPr>
                <a:t>03</a:t>
              </a:r>
            </a:p>
          </p:txBody>
        </p:sp>
      </p:grpSp>
      <p:sp>
        <p:nvSpPr>
          <p:cNvPr id="50" name="Freeform: Shape 49">
            <a:extLst>
              <a:ext uri="{FF2B5EF4-FFF2-40B4-BE49-F238E27FC236}">
                <a16:creationId xmlns:a16="http://schemas.microsoft.com/office/drawing/2014/main" id="{BAEFE3C5-5921-470E-B4EB-4FE1D2BE1EA1}"/>
              </a:ext>
            </a:extLst>
          </p:cNvPr>
          <p:cNvSpPr/>
          <p:nvPr/>
        </p:nvSpPr>
        <p:spPr>
          <a:xfrm rot="10800000">
            <a:off x="4426660" y="1560442"/>
            <a:ext cx="1909961" cy="4393096"/>
          </a:xfrm>
          <a:custGeom>
            <a:avLst/>
            <a:gdLst>
              <a:gd name="connsiteX0" fmla="*/ 1909969 w 1909969"/>
              <a:gd name="connsiteY0" fmla="*/ 4393096 h 4393096"/>
              <a:gd name="connsiteX1" fmla="*/ 1703731 w 1909969"/>
              <a:gd name="connsiteY1" fmla="*/ 4393096 h 4393096"/>
              <a:gd name="connsiteX2" fmla="*/ 1703731 w 1909969"/>
              <a:gd name="connsiteY2" fmla="*/ 3977312 h 4393096"/>
              <a:gd name="connsiteX3" fmla="*/ 1523167 w 1909969"/>
              <a:gd name="connsiteY3" fmla="*/ 3796748 h 4393096"/>
              <a:gd name="connsiteX4" fmla="*/ 413304 w 1909969"/>
              <a:gd name="connsiteY4" fmla="*/ 3796748 h 4393096"/>
              <a:gd name="connsiteX5" fmla="*/ 232740 w 1909969"/>
              <a:gd name="connsiteY5" fmla="*/ 3977312 h 4393096"/>
              <a:gd name="connsiteX6" fmla="*/ 232740 w 1909969"/>
              <a:gd name="connsiteY6" fmla="*/ 4393096 h 4393096"/>
              <a:gd name="connsiteX7" fmla="*/ 0 w 1909969"/>
              <a:gd name="connsiteY7" fmla="*/ 4393096 h 4393096"/>
              <a:gd name="connsiteX8" fmla="*/ 0 w 1909969"/>
              <a:gd name="connsiteY8" fmla="*/ 318335 h 4393096"/>
              <a:gd name="connsiteX9" fmla="*/ 318335 w 1909969"/>
              <a:gd name="connsiteY9" fmla="*/ 0 h 4393096"/>
              <a:gd name="connsiteX10" fmla="*/ 1591634 w 1909969"/>
              <a:gd name="connsiteY10" fmla="*/ 0 h 4393096"/>
              <a:gd name="connsiteX11" fmla="*/ 1909969 w 1909969"/>
              <a:gd name="connsiteY11" fmla="*/ 318335 h 439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9969" h="4393096">
                <a:moveTo>
                  <a:pt x="1909969" y="4393096"/>
                </a:moveTo>
                <a:lnTo>
                  <a:pt x="1703731" y="4393096"/>
                </a:lnTo>
                <a:lnTo>
                  <a:pt x="1703731" y="3977312"/>
                </a:lnTo>
                <a:cubicBezTo>
                  <a:pt x="1703731" y="3877589"/>
                  <a:pt x="1622890" y="3796748"/>
                  <a:pt x="1523167" y="3796748"/>
                </a:cubicBezTo>
                <a:lnTo>
                  <a:pt x="413304" y="3796748"/>
                </a:lnTo>
                <a:cubicBezTo>
                  <a:pt x="313581" y="3796748"/>
                  <a:pt x="232740" y="3877589"/>
                  <a:pt x="232740" y="3977312"/>
                </a:cubicBezTo>
                <a:lnTo>
                  <a:pt x="232740" y="4393096"/>
                </a:lnTo>
                <a:lnTo>
                  <a:pt x="0" y="4393096"/>
                </a:lnTo>
                <a:lnTo>
                  <a:pt x="0" y="318335"/>
                </a:lnTo>
                <a:cubicBezTo>
                  <a:pt x="0" y="142523"/>
                  <a:pt x="142523" y="0"/>
                  <a:pt x="318335" y="0"/>
                </a:cubicBezTo>
                <a:lnTo>
                  <a:pt x="1591634" y="0"/>
                </a:lnTo>
                <a:cubicBezTo>
                  <a:pt x="1767446" y="0"/>
                  <a:pt x="1909969" y="142523"/>
                  <a:pt x="1909969" y="318335"/>
                </a:cubicBezTo>
                <a:close/>
              </a:path>
            </a:pathLst>
          </a:custGeom>
          <a:solidFill>
            <a:schemeClr val="bg1"/>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TextBox 50">
            <a:extLst>
              <a:ext uri="{FF2B5EF4-FFF2-40B4-BE49-F238E27FC236}">
                <a16:creationId xmlns:a16="http://schemas.microsoft.com/office/drawing/2014/main" id="{FAF960CA-60E5-4DFF-B360-8E12C38F1872}"/>
              </a:ext>
            </a:extLst>
          </p:cNvPr>
          <p:cNvSpPr txBox="1"/>
          <p:nvPr/>
        </p:nvSpPr>
        <p:spPr>
          <a:xfrm>
            <a:off x="4466409" y="2198663"/>
            <a:ext cx="1802698" cy="3386248"/>
          </a:xfrm>
          <a:prstGeom prst="rect">
            <a:avLst/>
          </a:prstGeom>
          <a:noFill/>
        </p:spPr>
        <p:txBody>
          <a:bodyPr wrap="square" rtlCol="0">
            <a:spAutoFit/>
          </a:bodyPr>
          <a:lstStyle/>
          <a:p>
            <a:pPr>
              <a:lnSpc>
                <a:spcPct val="150000"/>
              </a:lnSpc>
            </a:pPr>
            <a:r>
              <a:rPr lang="en-US" sz="1200" b="1">
                <a:solidFill>
                  <a:srgbClr val="384B5C"/>
                </a:solidFill>
                <a:latin typeface="Montserrat" pitchFamily="2" charset="0"/>
              </a:rPr>
              <a:t>Nội dung: </a:t>
            </a:r>
          </a:p>
          <a:p>
            <a:pPr>
              <a:lnSpc>
                <a:spcPct val="150000"/>
              </a:lnSpc>
            </a:pPr>
            <a:r>
              <a:rPr lang="en-US" sz="1200">
                <a:solidFill>
                  <a:srgbClr val="384B5C"/>
                </a:solidFill>
                <a:latin typeface="Montserrat" pitchFamily="2" charset="0"/>
              </a:rPr>
              <a:t>Các chỉ số kinh doanh chi tiết của kênh Online.</a:t>
            </a:r>
          </a:p>
          <a:p>
            <a:pPr>
              <a:lnSpc>
                <a:spcPct val="150000"/>
              </a:lnSpc>
            </a:pPr>
            <a:endParaRPr lang="en-US" sz="1200">
              <a:solidFill>
                <a:srgbClr val="384B5C"/>
              </a:solidFill>
              <a:latin typeface="Montserrat" pitchFamily="2" charset="0"/>
            </a:endParaRPr>
          </a:p>
          <a:p>
            <a:pPr>
              <a:lnSpc>
                <a:spcPct val="150000"/>
              </a:lnSpc>
            </a:pPr>
            <a:r>
              <a:rPr lang="en-US" sz="1200" b="1">
                <a:solidFill>
                  <a:srgbClr val="384B5C"/>
                </a:solidFill>
                <a:latin typeface="Montserrat" pitchFamily="2" charset="0"/>
              </a:rPr>
              <a:t>Người dùng cuối: </a:t>
            </a:r>
            <a:r>
              <a:rPr lang="en-US" sz="1200">
                <a:solidFill>
                  <a:srgbClr val="384B5C"/>
                </a:solidFill>
                <a:latin typeface="Montserrat" pitchFamily="2" charset="0"/>
              </a:rPr>
              <a:t>Cán bộ nhân viên bộ phận Online.</a:t>
            </a:r>
          </a:p>
          <a:p>
            <a:pPr>
              <a:lnSpc>
                <a:spcPct val="150000"/>
              </a:lnSpc>
            </a:pPr>
            <a:endParaRPr lang="en-US" sz="1200">
              <a:solidFill>
                <a:srgbClr val="384B5C"/>
              </a:solidFill>
              <a:latin typeface="Montserrat" pitchFamily="2" charset="0"/>
            </a:endParaRPr>
          </a:p>
          <a:p>
            <a:pPr>
              <a:lnSpc>
                <a:spcPct val="150000"/>
              </a:lnSpc>
            </a:pPr>
            <a:r>
              <a:rPr lang="en-US" sz="1200" b="1">
                <a:solidFill>
                  <a:srgbClr val="384B5C"/>
                </a:solidFill>
                <a:latin typeface="Montserrat" pitchFamily="2" charset="0"/>
              </a:rPr>
              <a:t>Loại Phân tích:</a:t>
            </a:r>
          </a:p>
          <a:p>
            <a:pPr>
              <a:lnSpc>
                <a:spcPct val="150000"/>
              </a:lnSpc>
            </a:pPr>
            <a:r>
              <a:rPr lang="en-US" sz="1200">
                <a:solidFill>
                  <a:srgbClr val="384B5C"/>
                </a:solidFill>
                <a:latin typeface="Montserrat" pitchFamily="2" charset="0"/>
              </a:rPr>
              <a:t>Phân tích chẩn đoán.</a:t>
            </a:r>
            <a:endParaRPr lang="en-US" sz="1200">
              <a:solidFill>
                <a:srgbClr val="384B5C"/>
              </a:solidFill>
              <a:latin typeface="Tw Cen MT" panose="020B0602020104020603" pitchFamily="34" charset="0"/>
            </a:endParaRPr>
          </a:p>
        </p:txBody>
      </p:sp>
      <p:grpSp>
        <p:nvGrpSpPr>
          <p:cNvPr id="52" name="Group 51">
            <a:extLst>
              <a:ext uri="{FF2B5EF4-FFF2-40B4-BE49-F238E27FC236}">
                <a16:creationId xmlns:a16="http://schemas.microsoft.com/office/drawing/2014/main" id="{757BD877-9336-4AAF-8A4B-DB4EEBE8E0FA}"/>
              </a:ext>
            </a:extLst>
          </p:cNvPr>
          <p:cNvGrpSpPr/>
          <p:nvPr/>
        </p:nvGrpSpPr>
        <p:grpSpPr>
          <a:xfrm>
            <a:off x="6497544" y="904460"/>
            <a:ext cx="1900024" cy="1560443"/>
            <a:chOff x="5180769" y="904461"/>
            <a:chExt cx="1900024" cy="1560443"/>
          </a:xfrm>
        </p:grpSpPr>
        <p:sp>
          <p:nvSpPr>
            <p:cNvPr id="53" name="Rectangle: Top Corners Rounded 52">
              <a:extLst>
                <a:ext uri="{FF2B5EF4-FFF2-40B4-BE49-F238E27FC236}">
                  <a16:creationId xmlns:a16="http://schemas.microsoft.com/office/drawing/2014/main" id="{075AC79A-D92D-42DE-AE72-E3DC15EBFA35}"/>
                </a:ext>
              </a:extLst>
            </p:cNvPr>
            <p:cNvSpPr/>
            <p:nvPr/>
          </p:nvSpPr>
          <p:spPr>
            <a:xfrm>
              <a:off x="5180769" y="904461"/>
              <a:ext cx="1900024" cy="1560443"/>
            </a:xfrm>
            <a:prstGeom prst="round2SameRect">
              <a:avLst/>
            </a:prstGeom>
            <a:solidFill>
              <a:schemeClr val="tx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F0C62F0-CFEE-423A-9CD3-25F28C4F2E03}"/>
                </a:ext>
              </a:extLst>
            </p:cNvPr>
            <p:cNvSpPr txBox="1"/>
            <p:nvPr/>
          </p:nvSpPr>
          <p:spPr>
            <a:xfrm>
              <a:off x="5393635" y="1649894"/>
              <a:ext cx="1480930" cy="292388"/>
            </a:xfrm>
            <a:prstGeom prst="rect">
              <a:avLst/>
            </a:prstGeom>
            <a:noFill/>
          </p:spPr>
          <p:txBody>
            <a:bodyPr wrap="square" rtlCol="0">
              <a:spAutoFit/>
            </a:bodyPr>
            <a:lstStyle/>
            <a:p>
              <a:pPr algn="ctr"/>
              <a:r>
                <a:rPr lang="en-US" sz="1300" b="1">
                  <a:solidFill>
                    <a:srgbClr val="20E2D7"/>
                  </a:solidFill>
                  <a:latin typeface="Montserrat" pitchFamily="2" charset="0"/>
                </a:rPr>
                <a:t>PREDICTIONS</a:t>
              </a:r>
            </a:p>
          </p:txBody>
        </p:sp>
        <p:sp>
          <p:nvSpPr>
            <p:cNvPr id="56" name="TextBox 55">
              <a:extLst>
                <a:ext uri="{FF2B5EF4-FFF2-40B4-BE49-F238E27FC236}">
                  <a16:creationId xmlns:a16="http://schemas.microsoft.com/office/drawing/2014/main" id="{67F26FDA-0F00-4ED2-B700-64223A9DB54A}"/>
                </a:ext>
              </a:extLst>
            </p:cNvPr>
            <p:cNvSpPr txBox="1"/>
            <p:nvPr/>
          </p:nvSpPr>
          <p:spPr>
            <a:xfrm>
              <a:off x="5933662" y="1057389"/>
              <a:ext cx="546652" cy="400110"/>
            </a:xfrm>
            <a:prstGeom prst="rect">
              <a:avLst/>
            </a:prstGeom>
            <a:noFill/>
          </p:spPr>
          <p:txBody>
            <a:bodyPr wrap="square" rtlCol="0">
              <a:spAutoFit/>
            </a:bodyPr>
            <a:lstStyle/>
            <a:p>
              <a:r>
                <a:rPr lang="en-US" sz="2000" b="1">
                  <a:solidFill>
                    <a:srgbClr val="20E2D7"/>
                  </a:solidFill>
                  <a:latin typeface="Montserrat" pitchFamily="2" charset="0"/>
                </a:rPr>
                <a:t>04</a:t>
              </a:r>
            </a:p>
          </p:txBody>
        </p:sp>
      </p:grpSp>
      <p:sp>
        <p:nvSpPr>
          <p:cNvPr id="57" name="Freeform: Shape 56">
            <a:extLst>
              <a:ext uri="{FF2B5EF4-FFF2-40B4-BE49-F238E27FC236}">
                <a16:creationId xmlns:a16="http://schemas.microsoft.com/office/drawing/2014/main" id="{260307B6-882D-4B8F-840F-AC4C90D2D53D}"/>
              </a:ext>
            </a:extLst>
          </p:cNvPr>
          <p:cNvSpPr/>
          <p:nvPr/>
        </p:nvSpPr>
        <p:spPr>
          <a:xfrm rot="10800000">
            <a:off x="6497545" y="1560442"/>
            <a:ext cx="1909961" cy="4393096"/>
          </a:xfrm>
          <a:custGeom>
            <a:avLst/>
            <a:gdLst>
              <a:gd name="connsiteX0" fmla="*/ 1909969 w 1909969"/>
              <a:gd name="connsiteY0" fmla="*/ 4393096 h 4393096"/>
              <a:gd name="connsiteX1" fmla="*/ 1703731 w 1909969"/>
              <a:gd name="connsiteY1" fmla="*/ 4393096 h 4393096"/>
              <a:gd name="connsiteX2" fmla="*/ 1703731 w 1909969"/>
              <a:gd name="connsiteY2" fmla="*/ 3977312 h 4393096"/>
              <a:gd name="connsiteX3" fmla="*/ 1523167 w 1909969"/>
              <a:gd name="connsiteY3" fmla="*/ 3796748 h 4393096"/>
              <a:gd name="connsiteX4" fmla="*/ 413304 w 1909969"/>
              <a:gd name="connsiteY4" fmla="*/ 3796748 h 4393096"/>
              <a:gd name="connsiteX5" fmla="*/ 232740 w 1909969"/>
              <a:gd name="connsiteY5" fmla="*/ 3977312 h 4393096"/>
              <a:gd name="connsiteX6" fmla="*/ 232740 w 1909969"/>
              <a:gd name="connsiteY6" fmla="*/ 4393096 h 4393096"/>
              <a:gd name="connsiteX7" fmla="*/ 0 w 1909969"/>
              <a:gd name="connsiteY7" fmla="*/ 4393096 h 4393096"/>
              <a:gd name="connsiteX8" fmla="*/ 0 w 1909969"/>
              <a:gd name="connsiteY8" fmla="*/ 318335 h 4393096"/>
              <a:gd name="connsiteX9" fmla="*/ 318335 w 1909969"/>
              <a:gd name="connsiteY9" fmla="*/ 0 h 4393096"/>
              <a:gd name="connsiteX10" fmla="*/ 1591634 w 1909969"/>
              <a:gd name="connsiteY10" fmla="*/ 0 h 4393096"/>
              <a:gd name="connsiteX11" fmla="*/ 1909969 w 1909969"/>
              <a:gd name="connsiteY11" fmla="*/ 318335 h 439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9969" h="4393096">
                <a:moveTo>
                  <a:pt x="1909969" y="4393096"/>
                </a:moveTo>
                <a:lnTo>
                  <a:pt x="1703731" y="4393096"/>
                </a:lnTo>
                <a:lnTo>
                  <a:pt x="1703731" y="3977312"/>
                </a:lnTo>
                <a:cubicBezTo>
                  <a:pt x="1703731" y="3877589"/>
                  <a:pt x="1622890" y="3796748"/>
                  <a:pt x="1523167" y="3796748"/>
                </a:cubicBezTo>
                <a:lnTo>
                  <a:pt x="413304" y="3796748"/>
                </a:lnTo>
                <a:cubicBezTo>
                  <a:pt x="313581" y="3796748"/>
                  <a:pt x="232740" y="3877589"/>
                  <a:pt x="232740" y="3977312"/>
                </a:cubicBezTo>
                <a:lnTo>
                  <a:pt x="232740" y="4393096"/>
                </a:lnTo>
                <a:lnTo>
                  <a:pt x="0" y="4393096"/>
                </a:lnTo>
                <a:lnTo>
                  <a:pt x="0" y="318335"/>
                </a:lnTo>
                <a:cubicBezTo>
                  <a:pt x="0" y="142523"/>
                  <a:pt x="142523" y="0"/>
                  <a:pt x="318335" y="0"/>
                </a:cubicBezTo>
                <a:lnTo>
                  <a:pt x="1591634" y="0"/>
                </a:lnTo>
                <a:cubicBezTo>
                  <a:pt x="1767446" y="0"/>
                  <a:pt x="1909969" y="142523"/>
                  <a:pt x="1909969" y="318335"/>
                </a:cubicBezTo>
                <a:close/>
              </a:path>
            </a:pathLst>
          </a:custGeom>
          <a:solidFill>
            <a:schemeClr val="bg1"/>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TextBox 57">
            <a:extLst>
              <a:ext uri="{FF2B5EF4-FFF2-40B4-BE49-F238E27FC236}">
                <a16:creationId xmlns:a16="http://schemas.microsoft.com/office/drawing/2014/main" id="{E3ADF028-E0D0-4310-AC27-48803097F8AA}"/>
              </a:ext>
            </a:extLst>
          </p:cNvPr>
          <p:cNvSpPr txBox="1"/>
          <p:nvPr/>
        </p:nvSpPr>
        <p:spPr>
          <a:xfrm>
            <a:off x="6703772" y="2198663"/>
            <a:ext cx="1543113" cy="3662093"/>
          </a:xfrm>
          <a:prstGeom prst="rect">
            <a:avLst/>
          </a:prstGeom>
          <a:noFill/>
        </p:spPr>
        <p:txBody>
          <a:bodyPr wrap="square" rtlCol="0">
            <a:spAutoFit/>
          </a:bodyPr>
          <a:lstStyle/>
          <a:p>
            <a:pPr>
              <a:lnSpc>
                <a:spcPct val="150000"/>
              </a:lnSpc>
            </a:pPr>
            <a:r>
              <a:rPr lang="en-US" sz="1200" b="1">
                <a:solidFill>
                  <a:srgbClr val="384B5C"/>
                </a:solidFill>
                <a:latin typeface="Montserrat" pitchFamily="2" charset="0"/>
              </a:rPr>
              <a:t>Nội dung: </a:t>
            </a:r>
          </a:p>
          <a:p>
            <a:pPr>
              <a:lnSpc>
                <a:spcPct val="150000"/>
              </a:lnSpc>
            </a:pPr>
            <a:r>
              <a:rPr lang="en-US" sz="1200">
                <a:solidFill>
                  <a:srgbClr val="384B5C"/>
                </a:solidFill>
                <a:latin typeface="Montserrat" pitchFamily="2" charset="0"/>
              </a:rPr>
              <a:t>Dựa </a:t>
            </a:r>
            <a:r>
              <a:rPr lang="en-US" sz="1200" err="1">
                <a:solidFill>
                  <a:srgbClr val="384B5C"/>
                </a:solidFill>
                <a:latin typeface="Montserrat" pitchFamily="2" charset="0"/>
              </a:rPr>
              <a:t>vào</a:t>
            </a:r>
            <a:r>
              <a:rPr lang="en-US" sz="1200">
                <a:solidFill>
                  <a:srgbClr val="384B5C"/>
                </a:solidFill>
                <a:latin typeface="Montserrat" pitchFamily="2" charset="0"/>
              </a:rPr>
              <a:t> </a:t>
            </a:r>
            <a:r>
              <a:rPr lang="en-US" sz="1200" err="1">
                <a:solidFill>
                  <a:srgbClr val="384B5C"/>
                </a:solidFill>
                <a:latin typeface="Montserrat" pitchFamily="2" charset="0"/>
              </a:rPr>
              <a:t>những</a:t>
            </a:r>
            <a:r>
              <a:rPr lang="en-US" sz="1200">
                <a:solidFill>
                  <a:srgbClr val="384B5C"/>
                </a:solidFill>
                <a:latin typeface="Montserrat" pitchFamily="2" charset="0"/>
              </a:rPr>
              <a:t> </a:t>
            </a:r>
            <a:r>
              <a:rPr lang="en-US" sz="1200" err="1">
                <a:solidFill>
                  <a:srgbClr val="384B5C"/>
                </a:solidFill>
                <a:latin typeface="Montserrat" pitchFamily="2" charset="0"/>
              </a:rPr>
              <a:t>sự</a:t>
            </a:r>
            <a:r>
              <a:rPr lang="en-US" sz="1200">
                <a:solidFill>
                  <a:srgbClr val="384B5C"/>
                </a:solidFill>
                <a:latin typeface="Montserrat" pitchFamily="2" charset="0"/>
              </a:rPr>
              <a:t> </a:t>
            </a:r>
            <a:r>
              <a:rPr lang="en-US" sz="1200" err="1">
                <a:solidFill>
                  <a:srgbClr val="384B5C"/>
                </a:solidFill>
                <a:latin typeface="Montserrat" pitchFamily="2" charset="0"/>
              </a:rPr>
              <a:t>kiện</a:t>
            </a:r>
            <a:r>
              <a:rPr lang="en-US" sz="1200">
                <a:solidFill>
                  <a:srgbClr val="384B5C"/>
                </a:solidFill>
                <a:latin typeface="Montserrat" pitchFamily="2" charset="0"/>
              </a:rPr>
              <a:t> </a:t>
            </a:r>
            <a:r>
              <a:rPr lang="en-US" sz="1200" err="1">
                <a:solidFill>
                  <a:srgbClr val="384B5C"/>
                </a:solidFill>
                <a:latin typeface="Montserrat" pitchFamily="2" charset="0"/>
              </a:rPr>
              <a:t>đã</a:t>
            </a:r>
            <a:r>
              <a:rPr lang="en-US" sz="1200">
                <a:solidFill>
                  <a:srgbClr val="384B5C"/>
                </a:solidFill>
                <a:latin typeface="Montserrat" pitchFamily="2" charset="0"/>
              </a:rPr>
              <a:t> </a:t>
            </a:r>
            <a:r>
              <a:rPr lang="en-US" sz="1200" err="1">
                <a:solidFill>
                  <a:srgbClr val="384B5C"/>
                </a:solidFill>
                <a:latin typeface="Montserrat" pitchFamily="2" charset="0"/>
              </a:rPr>
              <a:t>xảy</a:t>
            </a:r>
            <a:r>
              <a:rPr lang="en-US" sz="1200">
                <a:solidFill>
                  <a:srgbClr val="384B5C"/>
                </a:solidFill>
                <a:latin typeface="Montserrat" pitchFamily="2" charset="0"/>
              </a:rPr>
              <a:t> ra </a:t>
            </a:r>
            <a:r>
              <a:rPr lang="en-US" sz="1200" err="1">
                <a:solidFill>
                  <a:srgbClr val="384B5C"/>
                </a:solidFill>
                <a:latin typeface="Montserrat" pitchFamily="2" charset="0"/>
              </a:rPr>
              <a:t>trong</a:t>
            </a:r>
            <a:r>
              <a:rPr lang="en-US" sz="1200">
                <a:solidFill>
                  <a:srgbClr val="384B5C"/>
                </a:solidFill>
                <a:latin typeface="Montserrat" pitchFamily="2" charset="0"/>
              </a:rPr>
              <a:t> 2 </a:t>
            </a:r>
            <a:r>
              <a:rPr lang="en-US" sz="1200" err="1">
                <a:solidFill>
                  <a:srgbClr val="384B5C"/>
                </a:solidFill>
                <a:latin typeface="Montserrat" pitchFamily="2" charset="0"/>
              </a:rPr>
              <a:t>năm</a:t>
            </a:r>
            <a:r>
              <a:rPr lang="en-US" sz="1200">
                <a:solidFill>
                  <a:srgbClr val="384B5C"/>
                </a:solidFill>
                <a:latin typeface="Montserrat" pitchFamily="2" charset="0"/>
              </a:rPr>
              <a:t> 2012-2013 </a:t>
            </a:r>
            <a:r>
              <a:rPr lang="en-US" sz="1200" err="1">
                <a:solidFill>
                  <a:srgbClr val="384B5C"/>
                </a:solidFill>
                <a:latin typeface="Montserrat" pitchFamily="2" charset="0"/>
              </a:rPr>
              <a:t>dự</a:t>
            </a:r>
            <a:r>
              <a:rPr lang="en-US" sz="1200">
                <a:solidFill>
                  <a:srgbClr val="384B5C"/>
                </a:solidFill>
                <a:latin typeface="Montserrat" pitchFamily="2" charset="0"/>
              </a:rPr>
              <a:t> </a:t>
            </a:r>
            <a:r>
              <a:rPr lang="en-US" sz="1200" err="1">
                <a:solidFill>
                  <a:srgbClr val="384B5C"/>
                </a:solidFill>
                <a:latin typeface="Montserrat" pitchFamily="2" charset="0"/>
              </a:rPr>
              <a:t>đoán</a:t>
            </a:r>
            <a:r>
              <a:rPr lang="en-US" sz="1200">
                <a:solidFill>
                  <a:srgbClr val="384B5C"/>
                </a:solidFill>
                <a:latin typeface="Montserrat" pitchFamily="2" charset="0"/>
              </a:rPr>
              <a:t> </a:t>
            </a:r>
            <a:r>
              <a:rPr lang="en-US" sz="1200" err="1">
                <a:solidFill>
                  <a:srgbClr val="384B5C"/>
                </a:solidFill>
                <a:latin typeface="Montserrat" pitchFamily="2" charset="0"/>
              </a:rPr>
              <a:t>những</a:t>
            </a:r>
            <a:r>
              <a:rPr lang="en-US" sz="1200">
                <a:solidFill>
                  <a:srgbClr val="384B5C"/>
                </a:solidFill>
                <a:latin typeface="Montserrat" pitchFamily="2" charset="0"/>
              </a:rPr>
              <a:t> </a:t>
            </a:r>
            <a:r>
              <a:rPr lang="en-US" sz="1200" err="1">
                <a:solidFill>
                  <a:srgbClr val="384B5C"/>
                </a:solidFill>
                <a:latin typeface="Montserrat" pitchFamily="2" charset="0"/>
              </a:rPr>
              <a:t>gì</a:t>
            </a:r>
            <a:r>
              <a:rPr lang="en-US" sz="1200">
                <a:solidFill>
                  <a:srgbClr val="384B5C"/>
                </a:solidFill>
                <a:latin typeface="Montserrat" pitchFamily="2" charset="0"/>
              </a:rPr>
              <a:t> </a:t>
            </a:r>
            <a:r>
              <a:rPr lang="en-US" sz="1200" err="1">
                <a:solidFill>
                  <a:srgbClr val="384B5C"/>
                </a:solidFill>
                <a:latin typeface="Montserrat" pitchFamily="2" charset="0"/>
              </a:rPr>
              <a:t>có</a:t>
            </a:r>
            <a:r>
              <a:rPr lang="en-US" sz="1200">
                <a:solidFill>
                  <a:srgbClr val="384B5C"/>
                </a:solidFill>
                <a:latin typeface="Montserrat" pitchFamily="2" charset="0"/>
              </a:rPr>
              <a:t> </a:t>
            </a:r>
            <a:r>
              <a:rPr lang="en-US" sz="1200" err="1">
                <a:solidFill>
                  <a:srgbClr val="384B5C"/>
                </a:solidFill>
                <a:latin typeface="Montserrat" pitchFamily="2" charset="0"/>
              </a:rPr>
              <a:t>thể</a:t>
            </a:r>
            <a:r>
              <a:rPr lang="en-US" sz="1200">
                <a:solidFill>
                  <a:srgbClr val="384B5C"/>
                </a:solidFill>
                <a:latin typeface="Montserrat" pitchFamily="2" charset="0"/>
              </a:rPr>
              <a:t> </a:t>
            </a:r>
            <a:r>
              <a:rPr lang="en-US" sz="1200" err="1">
                <a:solidFill>
                  <a:srgbClr val="384B5C"/>
                </a:solidFill>
                <a:latin typeface="Montserrat" pitchFamily="2" charset="0"/>
              </a:rPr>
              <a:t>xảy</a:t>
            </a:r>
            <a:r>
              <a:rPr lang="en-US" sz="1200">
                <a:solidFill>
                  <a:srgbClr val="384B5C"/>
                </a:solidFill>
                <a:latin typeface="Montserrat" pitchFamily="2" charset="0"/>
              </a:rPr>
              <a:t> ra </a:t>
            </a:r>
            <a:r>
              <a:rPr lang="en-US" sz="1200" err="1">
                <a:solidFill>
                  <a:srgbClr val="384B5C"/>
                </a:solidFill>
                <a:latin typeface="Montserrat" pitchFamily="2" charset="0"/>
              </a:rPr>
              <a:t>trong</a:t>
            </a:r>
            <a:r>
              <a:rPr lang="en-US" sz="1200">
                <a:solidFill>
                  <a:srgbClr val="384B5C"/>
                </a:solidFill>
                <a:latin typeface="Montserrat" pitchFamily="2" charset="0"/>
              </a:rPr>
              <a:t> </a:t>
            </a:r>
            <a:r>
              <a:rPr lang="en-US" sz="1200" err="1">
                <a:solidFill>
                  <a:srgbClr val="384B5C"/>
                </a:solidFill>
                <a:latin typeface="Montserrat" pitchFamily="2" charset="0"/>
              </a:rPr>
              <a:t>năm</a:t>
            </a:r>
            <a:r>
              <a:rPr lang="en-US" sz="1200">
                <a:solidFill>
                  <a:srgbClr val="384B5C"/>
                </a:solidFill>
                <a:latin typeface="Montserrat" pitchFamily="2" charset="0"/>
              </a:rPr>
              <a:t> 2014.</a:t>
            </a:r>
          </a:p>
          <a:p>
            <a:pPr>
              <a:lnSpc>
                <a:spcPct val="150000"/>
              </a:lnSpc>
            </a:pPr>
            <a:endParaRPr lang="en-US" sz="1200">
              <a:solidFill>
                <a:srgbClr val="384B5C"/>
              </a:solidFill>
              <a:latin typeface="Montserrat" pitchFamily="2" charset="0"/>
            </a:endParaRPr>
          </a:p>
          <a:p>
            <a:pPr>
              <a:lnSpc>
                <a:spcPct val="150000"/>
              </a:lnSpc>
            </a:pPr>
            <a:r>
              <a:rPr lang="en-US" sz="1200" b="1">
                <a:solidFill>
                  <a:srgbClr val="384B5C"/>
                </a:solidFill>
                <a:latin typeface="Montserrat" pitchFamily="2" charset="0"/>
              </a:rPr>
              <a:t>Loại Phân tích:</a:t>
            </a:r>
          </a:p>
          <a:p>
            <a:pPr>
              <a:lnSpc>
                <a:spcPct val="150000"/>
              </a:lnSpc>
            </a:pPr>
            <a:r>
              <a:rPr lang="en-US" sz="1200">
                <a:solidFill>
                  <a:srgbClr val="384B5C"/>
                </a:solidFill>
                <a:latin typeface="Montserrat" pitchFamily="2" charset="0"/>
              </a:rPr>
              <a:t>Phân tích dự đoán.</a:t>
            </a:r>
            <a:endParaRPr lang="en-US" sz="1300">
              <a:solidFill>
                <a:srgbClr val="384B5C"/>
              </a:solidFill>
              <a:latin typeface="Montserrat" pitchFamily="2" charset="0"/>
            </a:endParaRPr>
          </a:p>
          <a:p>
            <a:pPr>
              <a:lnSpc>
                <a:spcPct val="150000"/>
              </a:lnSpc>
            </a:pPr>
            <a:endParaRPr lang="en-US" sz="1200">
              <a:solidFill>
                <a:srgbClr val="384B5C"/>
              </a:solidFill>
              <a:latin typeface="Montserrat" pitchFamily="2" charset="0"/>
            </a:endParaRPr>
          </a:p>
        </p:txBody>
      </p:sp>
      <p:grpSp>
        <p:nvGrpSpPr>
          <p:cNvPr id="59" name="Group 58">
            <a:extLst>
              <a:ext uri="{FF2B5EF4-FFF2-40B4-BE49-F238E27FC236}">
                <a16:creationId xmlns:a16="http://schemas.microsoft.com/office/drawing/2014/main" id="{A711BC36-AFB3-4D1C-A75D-E20482C6960B}"/>
              </a:ext>
            </a:extLst>
          </p:cNvPr>
          <p:cNvGrpSpPr/>
          <p:nvPr/>
        </p:nvGrpSpPr>
        <p:grpSpPr>
          <a:xfrm>
            <a:off x="8595490" y="904460"/>
            <a:ext cx="1900024" cy="1560443"/>
            <a:chOff x="5180769" y="904461"/>
            <a:chExt cx="1900024" cy="1560443"/>
          </a:xfrm>
        </p:grpSpPr>
        <p:sp>
          <p:nvSpPr>
            <p:cNvPr id="60" name="Rectangle: Top Corners Rounded 59">
              <a:extLst>
                <a:ext uri="{FF2B5EF4-FFF2-40B4-BE49-F238E27FC236}">
                  <a16:creationId xmlns:a16="http://schemas.microsoft.com/office/drawing/2014/main" id="{6B4AADDA-CE89-4B53-B293-042D124FAAB2}"/>
                </a:ext>
              </a:extLst>
            </p:cNvPr>
            <p:cNvSpPr/>
            <p:nvPr/>
          </p:nvSpPr>
          <p:spPr>
            <a:xfrm>
              <a:off x="5180769" y="904461"/>
              <a:ext cx="1900024" cy="1560443"/>
            </a:xfrm>
            <a:prstGeom prst="round2SameRect">
              <a:avLst/>
            </a:prstGeom>
            <a:solidFill>
              <a:schemeClr val="tx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91601BEC-C475-4CF7-9939-6FFE98D5BB7B}"/>
                </a:ext>
              </a:extLst>
            </p:cNvPr>
            <p:cNvSpPr txBox="1"/>
            <p:nvPr/>
          </p:nvSpPr>
          <p:spPr>
            <a:xfrm>
              <a:off x="5390316" y="1560441"/>
              <a:ext cx="1480930" cy="492443"/>
            </a:xfrm>
            <a:prstGeom prst="rect">
              <a:avLst/>
            </a:prstGeom>
            <a:noFill/>
          </p:spPr>
          <p:txBody>
            <a:bodyPr wrap="square" rtlCol="0">
              <a:spAutoFit/>
            </a:bodyPr>
            <a:lstStyle/>
            <a:p>
              <a:pPr algn="ctr"/>
              <a:r>
                <a:rPr lang="en-US" sz="1300" b="1">
                  <a:solidFill>
                    <a:srgbClr val="20E2D7"/>
                  </a:solidFill>
                  <a:latin typeface="Montserrat" pitchFamily="2" charset="0"/>
                </a:rPr>
                <a:t>PRODUCT DETAIL</a:t>
              </a:r>
            </a:p>
          </p:txBody>
        </p:sp>
        <p:sp>
          <p:nvSpPr>
            <p:cNvPr id="62" name="TextBox 61">
              <a:extLst>
                <a:ext uri="{FF2B5EF4-FFF2-40B4-BE49-F238E27FC236}">
                  <a16:creationId xmlns:a16="http://schemas.microsoft.com/office/drawing/2014/main" id="{919E7A09-AECE-4D86-A63F-94E6002E9E8A}"/>
                </a:ext>
              </a:extLst>
            </p:cNvPr>
            <p:cNvSpPr txBox="1"/>
            <p:nvPr/>
          </p:nvSpPr>
          <p:spPr>
            <a:xfrm>
              <a:off x="5933662" y="1057389"/>
              <a:ext cx="546652" cy="400110"/>
            </a:xfrm>
            <a:prstGeom prst="rect">
              <a:avLst/>
            </a:prstGeom>
            <a:noFill/>
          </p:spPr>
          <p:txBody>
            <a:bodyPr wrap="square" rtlCol="0">
              <a:spAutoFit/>
            </a:bodyPr>
            <a:lstStyle/>
            <a:p>
              <a:r>
                <a:rPr lang="en-US" sz="2000" b="1">
                  <a:solidFill>
                    <a:srgbClr val="20E2D7"/>
                  </a:solidFill>
                  <a:latin typeface="Montserrat" pitchFamily="2" charset="0"/>
                </a:rPr>
                <a:t>05</a:t>
              </a:r>
            </a:p>
          </p:txBody>
        </p:sp>
      </p:grpSp>
      <p:sp>
        <p:nvSpPr>
          <p:cNvPr id="63" name="Freeform: Shape 62">
            <a:extLst>
              <a:ext uri="{FF2B5EF4-FFF2-40B4-BE49-F238E27FC236}">
                <a16:creationId xmlns:a16="http://schemas.microsoft.com/office/drawing/2014/main" id="{BC6AE8F6-E9F6-4EEA-8E34-969F2151CD88}"/>
              </a:ext>
            </a:extLst>
          </p:cNvPr>
          <p:cNvSpPr/>
          <p:nvPr/>
        </p:nvSpPr>
        <p:spPr>
          <a:xfrm rot="10800000">
            <a:off x="8595491" y="1560442"/>
            <a:ext cx="1909961" cy="4393096"/>
          </a:xfrm>
          <a:custGeom>
            <a:avLst/>
            <a:gdLst>
              <a:gd name="connsiteX0" fmla="*/ 1909969 w 1909969"/>
              <a:gd name="connsiteY0" fmla="*/ 4393096 h 4393096"/>
              <a:gd name="connsiteX1" fmla="*/ 1703731 w 1909969"/>
              <a:gd name="connsiteY1" fmla="*/ 4393096 h 4393096"/>
              <a:gd name="connsiteX2" fmla="*/ 1703731 w 1909969"/>
              <a:gd name="connsiteY2" fmla="*/ 3977312 h 4393096"/>
              <a:gd name="connsiteX3" fmla="*/ 1523167 w 1909969"/>
              <a:gd name="connsiteY3" fmla="*/ 3796748 h 4393096"/>
              <a:gd name="connsiteX4" fmla="*/ 413304 w 1909969"/>
              <a:gd name="connsiteY4" fmla="*/ 3796748 h 4393096"/>
              <a:gd name="connsiteX5" fmla="*/ 232740 w 1909969"/>
              <a:gd name="connsiteY5" fmla="*/ 3977312 h 4393096"/>
              <a:gd name="connsiteX6" fmla="*/ 232740 w 1909969"/>
              <a:gd name="connsiteY6" fmla="*/ 4393096 h 4393096"/>
              <a:gd name="connsiteX7" fmla="*/ 0 w 1909969"/>
              <a:gd name="connsiteY7" fmla="*/ 4393096 h 4393096"/>
              <a:gd name="connsiteX8" fmla="*/ 0 w 1909969"/>
              <a:gd name="connsiteY8" fmla="*/ 318335 h 4393096"/>
              <a:gd name="connsiteX9" fmla="*/ 318335 w 1909969"/>
              <a:gd name="connsiteY9" fmla="*/ 0 h 4393096"/>
              <a:gd name="connsiteX10" fmla="*/ 1591634 w 1909969"/>
              <a:gd name="connsiteY10" fmla="*/ 0 h 4393096"/>
              <a:gd name="connsiteX11" fmla="*/ 1909969 w 1909969"/>
              <a:gd name="connsiteY11" fmla="*/ 318335 h 439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9969" h="4393096">
                <a:moveTo>
                  <a:pt x="1909969" y="4393096"/>
                </a:moveTo>
                <a:lnTo>
                  <a:pt x="1703731" y="4393096"/>
                </a:lnTo>
                <a:lnTo>
                  <a:pt x="1703731" y="3977312"/>
                </a:lnTo>
                <a:cubicBezTo>
                  <a:pt x="1703731" y="3877589"/>
                  <a:pt x="1622890" y="3796748"/>
                  <a:pt x="1523167" y="3796748"/>
                </a:cubicBezTo>
                <a:lnTo>
                  <a:pt x="413304" y="3796748"/>
                </a:lnTo>
                <a:cubicBezTo>
                  <a:pt x="313581" y="3796748"/>
                  <a:pt x="232740" y="3877589"/>
                  <a:pt x="232740" y="3977312"/>
                </a:cubicBezTo>
                <a:lnTo>
                  <a:pt x="232740" y="4393096"/>
                </a:lnTo>
                <a:lnTo>
                  <a:pt x="0" y="4393096"/>
                </a:lnTo>
                <a:lnTo>
                  <a:pt x="0" y="318335"/>
                </a:lnTo>
                <a:cubicBezTo>
                  <a:pt x="0" y="142523"/>
                  <a:pt x="142523" y="0"/>
                  <a:pt x="318335" y="0"/>
                </a:cubicBezTo>
                <a:lnTo>
                  <a:pt x="1591634" y="0"/>
                </a:lnTo>
                <a:cubicBezTo>
                  <a:pt x="1767446" y="0"/>
                  <a:pt x="1909969" y="142523"/>
                  <a:pt x="1909969" y="318335"/>
                </a:cubicBezTo>
                <a:close/>
              </a:path>
            </a:pathLst>
          </a:custGeom>
          <a:solidFill>
            <a:schemeClr val="bg1"/>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TextBox 63">
            <a:extLst>
              <a:ext uri="{FF2B5EF4-FFF2-40B4-BE49-F238E27FC236}">
                <a16:creationId xmlns:a16="http://schemas.microsoft.com/office/drawing/2014/main" id="{A52B5051-DDCD-4415-86C4-839445658740}"/>
              </a:ext>
            </a:extLst>
          </p:cNvPr>
          <p:cNvSpPr txBox="1"/>
          <p:nvPr/>
        </p:nvSpPr>
        <p:spPr>
          <a:xfrm>
            <a:off x="8808356" y="2198663"/>
            <a:ext cx="1575494" cy="3682611"/>
          </a:xfrm>
          <a:prstGeom prst="rect">
            <a:avLst/>
          </a:prstGeom>
          <a:noFill/>
        </p:spPr>
        <p:txBody>
          <a:bodyPr wrap="square" rtlCol="0">
            <a:spAutoFit/>
          </a:bodyPr>
          <a:lstStyle/>
          <a:p>
            <a:pPr>
              <a:lnSpc>
                <a:spcPct val="150000"/>
              </a:lnSpc>
            </a:pPr>
            <a:r>
              <a:rPr lang="en-US" sz="1200" b="1">
                <a:solidFill>
                  <a:srgbClr val="384B5C"/>
                </a:solidFill>
                <a:latin typeface="Montserrat" pitchFamily="2" charset="0"/>
              </a:rPr>
              <a:t>Nội dung: </a:t>
            </a:r>
          </a:p>
          <a:p>
            <a:pPr>
              <a:lnSpc>
                <a:spcPct val="150000"/>
              </a:lnSpc>
            </a:pPr>
            <a:r>
              <a:rPr lang="en-US" sz="1200">
                <a:solidFill>
                  <a:srgbClr val="384B5C"/>
                </a:solidFill>
                <a:latin typeface="Montserrat" pitchFamily="2" charset="0"/>
              </a:rPr>
              <a:t>Tra cứu các thông tin về lợi nhuận, giá vốn và giá bán của từng sản phẩm.</a:t>
            </a:r>
            <a:br>
              <a:rPr lang="en-US" sz="1200">
                <a:solidFill>
                  <a:srgbClr val="384B5C"/>
                </a:solidFill>
                <a:latin typeface="Montserrat" pitchFamily="2" charset="0"/>
              </a:rPr>
            </a:br>
            <a:endParaRPr lang="en-US" sz="1200">
              <a:solidFill>
                <a:srgbClr val="384B5C"/>
              </a:solidFill>
              <a:latin typeface="Montserrat" pitchFamily="2" charset="0"/>
            </a:endParaRPr>
          </a:p>
          <a:p>
            <a:pPr>
              <a:lnSpc>
                <a:spcPct val="150000"/>
              </a:lnSpc>
            </a:pPr>
            <a:endParaRPr lang="en-US" sz="1200">
              <a:solidFill>
                <a:srgbClr val="384B5C"/>
              </a:solidFill>
              <a:latin typeface="Montserrat" pitchFamily="2" charset="0"/>
            </a:endParaRPr>
          </a:p>
          <a:p>
            <a:pPr>
              <a:lnSpc>
                <a:spcPct val="150000"/>
              </a:lnSpc>
            </a:pPr>
            <a:endParaRPr lang="en-US" sz="1200">
              <a:solidFill>
                <a:srgbClr val="384B5C"/>
              </a:solidFill>
              <a:latin typeface="Montserrat" pitchFamily="2" charset="0"/>
            </a:endParaRPr>
          </a:p>
          <a:p>
            <a:pPr>
              <a:lnSpc>
                <a:spcPct val="150000"/>
              </a:lnSpc>
            </a:pPr>
            <a:r>
              <a:rPr lang="en-US" sz="1200" b="1">
                <a:solidFill>
                  <a:srgbClr val="384B5C"/>
                </a:solidFill>
                <a:latin typeface="Montserrat" pitchFamily="2" charset="0"/>
              </a:rPr>
              <a:t>Loại Phân tích:</a:t>
            </a:r>
          </a:p>
          <a:p>
            <a:pPr>
              <a:lnSpc>
                <a:spcPct val="150000"/>
              </a:lnSpc>
            </a:pPr>
            <a:r>
              <a:rPr lang="en-US" sz="1200">
                <a:solidFill>
                  <a:srgbClr val="384B5C"/>
                </a:solidFill>
                <a:latin typeface="Montserrat" pitchFamily="2" charset="0"/>
              </a:rPr>
              <a:t>Phân tích chẩn đoán.</a:t>
            </a:r>
          </a:p>
          <a:p>
            <a:pPr>
              <a:lnSpc>
                <a:spcPct val="150000"/>
              </a:lnSpc>
            </a:pPr>
            <a:endParaRPr lang="en-US" sz="1300">
              <a:solidFill>
                <a:srgbClr val="384B5C"/>
              </a:solidFill>
              <a:latin typeface="Montserrat" pitchFamily="2" charset="0"/>
            </a:endParaRPr>
          </a:p>
        </p:txBody>
      </p:sp>
      <p:sp>
        <p:nvSpPr>
          <p:cNvPr id="65" name="Freeform: Shape 64">
            <a:extLst>
              <a:ext uri="{FF2B5EF4-FFF2-40B4-BE49-F238E27FC236}">
                <a16:creationId xmlns:a16="http://schemas.microsoft.com/office/drawing/2014/main" id="{55294401-D6C0-4845-8CE1-5A79656F36D9}"/>
              </a:ext>
            </a:extLst>
          </p:cNvPr>
          <p:cNvSpPr/>
          <p:nvPr/>
        </p:nvSpPr>
        <p:spPr>
          <a:xfrm>
            <a:off x="0" y="78021"/>
            <a:ext cx="3441700"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TextBox 65">
            <a:extLst>
              <a:ext uri="{FF2B5EF4-FFF2-40B4-BE49-F238E27FC236}">
                <a16:creationId xmlns:a16="http://schemas.microsoft.com/office/drawing/2014/main" id="{7D8CD36E-21E9-4A39-817C-1340B7BC8AA5}"/>
              </a:ext>
            </a:extLst>
          </p:cNvPr>
          <p:cNvSpPr txBox="1"/>
          <p:nvPr/>
        </p:nvSpPr>
        <p:spPr>
          <a:xfrm>
            <a:off x="188974" y="78022"/>
            <a:ext cx="29987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OVERVIEW</a:t>
            </a:r>
          </a:p>
        </p:txBody>
      </p:sp>
    </p:spTree>
    <p:extLst>
      <p:ext uri="{BB962C8B-B14F-4D97-AF65-F5344CB8AC3E}">
        <p14:creationId xmlns:p14="http://schemas.microsoft.com/office/powerpoint/2010/main" val="3065589676"/>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anim calcmode="lin" valueType="num">
                                      <p:cBhvr>
                                        <p:cTn id="8" dur="500" fill="hold"/>
                                        <p:tgtEl>
                                          <p:spTgt spid="34"/>
                                        </p:tgtEl>
                                        <p:attrNameLst>
                                          <p:attrName>ppt_x</p:attrName>
                                        </p:attrNameLst>
                                      </p:cBhvr>
                                      <p:tavLst>
                                        <p:tav tm="0">
                                          <p:val>
                                            <p:strVal val="#ppt_x"/>
                                          </p:val>
                                        </p:tav>
                                        <p:tav tm="100000">
                                          <p:val>
                                            <p:strVal val="#ppt_x"/>
                                          </p:val>
                                        </p:tav>
                                      </p:tavLst>
                                    </p:anim>
                                    <p:anim calcmode="lin" valueType="num">
                                      <p:cBhvr>
                                        <p:cTn id="9" dur="5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anim calcmode="lin" valueType="num">
                                      <p:cBhvr>
                                        <p:cTn id="22" dur="500" fill="hold"/>
                                        <p:tgtEl>
                                          <p:spTgt spid="40"/>
                                        </p:tgtEl>
                                        <p:attrNameLst>
                                          <p:attrName>ppt_x</p:attrName>
                                        </p:attrNameLst>
                                      </p:cBhvr>
                                      <p:tavLst>
                                        <p:tav tm="0">
                                          <p:val>
                                            <p:strVal val="#ppt_x"/>
                                          </p:val>
                                        </p:tav>
                                        <p:tav tm="100000">
                                          <p:val>
                                            <p:strVal val="#ppt_x"/>
                                          </p:val>
                                        </p:tav>
                                      </p:tavLst>
                                    </p:anim>
                                    <p:anim calcmode="lin" valueType="num">
                                      <p:cBhvr>
                                        <p:cTn id="23" dur="5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p:cTn id="28" dur="500" fill="hold"/>
                                        <p:tgtEl>
                                          <p:spTgt spid="45"/>
                                        </p:tgtEl>
                                        <p:attrNameLst>
                                          <p:attrName>ppt_w</p:attrName>
                                        </p:attrNameLst>
                                      </p:cBhvr>
                                      <p:tavLst>
                                        <p:tav tm="0">
                                          <p:val>
                                            <p:fltVal val="0"/>
                                          </p:val>
                                        </p:tav>
                                        <p:tav tm="100000">
                                          <p:val>
                                            <p:strVal val="#ppt_w"/>
                                          </p:val>
                                        </p:tav>
                                      </p:tavLst>
                                    </p:anim>
                                    <p:anim calcmode="lin" valueType="num">
                                      <p:cBhvr>
                                        <p:cTn id="29" dur="500" fill="hold"/>
                                        <p:tgtEl>
                                          <p:spTgt spid="45"/>
                                        </p:tgtEl>
                                        <p:attrNameLst>
                                          <p:attrName>ppt_h</p:attrName>
                                        </p:attrNameLst>
                                      </p:cBhvr>
                                      <p:tavLst>
                                        <p:tav tm="0">
                                          <p:val>
                                            <p:fltVal val="0"/>
                                          </p:val>
                                        </p:tav>
                                        <p:tav tm="100000">
                                          <p:val>
                                            <p:strVal val="#ppt_h"/>
                                          </p:val>
                                        </p:tav>
                                      </p:tavLst>
                                    </p:anim>
                                    <p:animEffect transition="in" filter="fade">
                                      <p:cBhvr>
                                        <p:cTn id="30" dur="5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anim calcmode="lin" valueType="num">
                                      <p:cBhvr>
                                        <p:cTn id="36" dur="500" fill="hold"/>
                                        <p:tgtEl>
                                          <p:spTgt spid="46"/>
                                        </p:tgtEl>
                                        <p:attrNameLst>
                                          <p:attrName>ppt_x</p:attrName>
                                        </p:attrNameLst>
                                      </p:cBhvr>
                                      <p:tavLst>
                                        <p:tav tm="0">
                                          <p:val>
                                            <p:strVal val="#ppt_x"/>
                                          </p:val>
                                        </p:tav>
                                        <p:tav tm="100000">
                                          <p:val>
                                            <p:strVal val="#ppt_x"/>
                                          </p:val>
                                        </p:tav>
                                      </p:tavLst>
                                    </p:anim>
                                    <p:anim calcmode="lin" valueType="num">
                                      <p:cBhvr>
                                        <p:cTn id="37"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p:cTn id="42" dur="500" fill="hold"/>
                                        <p:tgtEl>
                                          <p:spTgt spid="51"/>
                                        </p:tgtEl>
                                        <p:attrNameLst>
                                          <p:attrName>ppt_w</p:attrName>
                                        </p:attrNameLst>
                                      </p:cBhvr>
                                      <p:tavLst>
                                        <p:tav tm="0">
                                          <p:val>
                                            <p:fltVal val="0"/>
                                          </p:val>
                                        </p:tav>
                                        <p:tav tm="100000">
                                          <p:val>
                                            <p:strVal val="#ppt_w"/>
                                          </p:val>
                                        </p:tav>
                                      </p:tavLst>
                                    </p:anim>
                                    <p:anim calcmode="lin" valueType="num">
                                      <p:cBhvr>
                                        <p:cTn id="43" dur="500" fill="hold"/>
                                        <p:tgtEl>
                                          <p:spTgt spid="51"/>
                                        </p:tgtEl>
                                        <p:attrNameLst>
                                          <p:attrName>ppt_h</p:attrName>
                                        </p:attrNameLst>
                                      </p:cBhvr>
                                      <p:tavLst>
                                        <p:tav tm="0">
                                          <p:val>
                                            <p:fltVal val="0"/>
                                          </p:val>
                                        </p:tav>
                                        <p:tav tm="100000">
                                          <p:val>
                                            <p:strVal val="#ppt_h"/>
                                          </p:val>
                                        </p:tav>
                                      </p:tavLst>
                                    </p:anim>
                                    <p:animEffect transition="in" filter="fade">
                                      <p:cBhvr>
                                        <p:cTn id="44" dur="500"/>
                                        <p:tgtEl>
                                          <p:spTgt spid="51"/>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anim calcmode="lin" valueType="num">
                                      <p:cBhvr>
                                        <p:cTn id="50" dur="500" fill="hold"/>
                                        <p:tgtEl>
                                          <p:spTgt spid="52"/>
                                        </p:tgtEl>
                                        <p:attrNameLst>
                                          <p:attrName>ppt_x</p:attrName>
                                        </p:attrNameLst>
                                      </p:cBhvr>
                                      <p:tavLst>
                                        <p:tav tm="0">
                                          <p:val>
                                            <p:strVal val="#ppt_x"/>
                                          </p:val>
                                        </p:tav>
                                        <p:tav tm="100000">
                                          <p:val>
                                            <p:strVal val="#ppt_x"/>
                                          </p:val>
                                        </p:tav>
                                      </p:tavLst>
                                    </p:anim>
                                    <p:anim calcmode="lin" valueType="num">
                                      <p:cBhvr>
                                        <p:cTn id="51" dur="5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58"/>
                                        </p:tgtEl>
                                        <p:attrNameLst>
                                          <p:attrName>style.visibility</p:attrName>
                                        </p:attrNameLst>
                                      </p:cBhvr>
                                      <p:to>
                                        <p:strVal val="visible"/>
                                      </p:to>
                                    </p:set>
                                    <p:anim calcmode="lin" valueType="num">
                                      <p:cBhvr>
                                        <p:cTn id="56" dur="500" fill="hold"/>
                                        <p:tgtEl>
                                          <p:spTgt spid="58"/>
                                        </p:tgtEl>
                                        <p:attrNameLst>
                                          <p:attrName>ppt_w</p:attrName>
                                        </p:attrNameLst>
                                      </p:cBhvr>
                                      <p:tavLst>
                                        <p:tav tm="0">
                                          <p:val>
                                            <p:fltVal val="0"/>
                                          </p:val>
                                        </p:tav>
                                        <p:tav tm="100000">
                                          <p:val>
                                            <p:strVal val="#ppt_w"/>
                                          </p:val>
                                        </p:tav>
                                      </p:tavLst>
                                    </p:anim>
                                    <p:anim calcmode="lin" valueType="num">
                                      <p:cBhvr>
                                        <p:cTn id="57" dur="500" fill="hold"/>
                                        <p:tgtEl>
                                          <p:spTgt spid="58"/>
                                        </p:tgtEl>
                                        <p:attrNameLst>
                                          <p:attrName>ppt_h</p:attrName>
                                        </p:attrNameLst>
                                      </p:cBhvr>
                                      <p:tavLst>
                                        <p:tav tm="0">
                                          <p:val>
                                            <p:fltVal val="0"/>
                                          </p:val>
                                        </p:tav>
                                        <p:tav tm="100000">
                                          <p:val>
                                            <p:strVal val="#ppt_h"/>
                                          </p:val>
                                        </p:tav>
                                      </p:tavLst>
                                    </p:anim>
                                    <p:animEffect transition="in" filter="fade">
                                      <p:cBhvr>
                                        <p:cTn id="58" dur="500"/>
                                        <p:tgtEl>
                                          <p:spTgt spid="58"/>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anim calcmode="lin" valueType="num">
                                      <p:cBhvr>
                                        <p:cTn id="64" dur="500" fill="hold"/>
                                        <p:tgtEl>
                                          <p:spTgt spid="59"/>
                                        </p:tgtEl>
                                        <p:attrNameLst>
                                          <p:attrName>ppt_x</p:attrName>
                                        </p:attrNameLst>
                                      </p:cBhvr>
                                      <p:tavLst>
                                        <p:tav tm="0">
                                          <p:val>
                                            <p:strVal val="#ppt_x"/>
                                          </p:val>
                                        </p:tav>
                                        <p:tav tm="100000">
                                          <p:val>
                                            <p:strVal val="#ppt_x"/>
                                          </p:val>
                                        </p:tav>
                                      </p:tavLst>
                                    </p:anim>
                                    <p:anim calcmode="lin" valueType="num">
                                      <p:cBhvr>
                                        <p:cTn id="65"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64"/>
                                        </p:tgtEl>
                                        <p:attrNameLst>
                                          <p:attrName>style.visibility</p:attrName>
                                        </p:attrNameLst>
                                      </p:cBhvr>
                                      <p:to>
                                        <p:strVal val="visible"/>
                                      </p:to>
                                    </p:set>
                                    <p:anim calcmode="lin" valueType="num">
                                      <p:cBhvr>
                                        <p:cTn id="70" dur="500" fill="hold"/>
                                        <p:tgtEl>
                                          <p:spTgt spid="64"/>
                                        </p:tgtEl>
                                        <p:attrNameLst>
                                          <p:attrName>ppt_w</p:attrName>
                                        </p:attrNameLst>
                                      </p:cBhvr>
                                      <p:tavLst>
                                        <p:tav tm="0">
                                          <p:val>
                                            <p:fltVal val="0"/>
                                          </p:val>
                                        </p:tav>
                                        <p:tav tm="100000">
                                          <p:val>
                                            <p:strVal val="#ppt_w"/>
                                          </p:val>
                                        </p:tav>
                                      </p:tavLst>
                                    </p:anim>
                                    <p:anim calcmode="lin" valueType="num">
                                      <p:cBhvr>
                                        <p:cTn id="71" dur="500" fill="hold"/>
                                        <p:tgtEl>
                                          <p:spTgt spid="64"/>
                                        </p:tgtEl>
                                        <p:attrNameLst>
                                          <p:attrName>ppt_h</p:attrName>
                                        </p:attrNameLst>
                                      </p:cBhvr>
                                      <p:tavLst>
                                        <p:tav tm="0">
                                          <p:val>
                                            <p:fltVal val="0"/>
                                          </p:val>
                                        </p:tav>
                                        <p:tav tm="100000">
                                          <p:val>
                                            <p:strVal val="#ppt_h"/>
                                          </p:val>
                                        </p:tav>
                                      </p:tavLst>
                                    </p:anim>
                                    <p:animEffect transition="in" filter="fade">
                                      <p:cBhvr>
                                        <p:cTn id="7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5" grpId="0"/>
      <p:bldP spid="51" grpId="0"/>
      <p:bldP spid="58" grpId="0"/>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0668"/>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65" name="Freeform: Shape 64">
            <a:extLst>
              <a:ext uri="{FF2B5EF4-FFF2-40B4-BE49-F238E27FC236}">
                <a16:creationId xmlns:a16="http://schemas.microsoft.com/office/drawing/2014/main" id="{55294401-D6C0-4845-8CE1-5A79656F36D9}"/>
              </a:ext>
            </a:extLst>
          </p:cNvPr>
          <p:cNvSpPr/>
          <p:nvPr/>
        </p:nvSpPr>
        <p:spPr>
          <a:xfrm>
            <a:off x="0" y="78021"/>
            <a:ext cx="3403600"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TextBox 65">
            <a:extLst>
              <a:ext uri="{FF2B5EF4-FFF2-40B4-BE49-F238E27FC236}">
                <a16:creationId xmlns:a16="http://schemas.microsoft.com/office/drawing/2014/main" id="{7D8CD36E-21E9-4A39-817C-1340B7BC8AA5}"/>
              </a:ext>
            </a:extLst>
          </p:cNvPr>
          <p:cNvSpPr txBox="1"/>
          <p:nvPr/>
        </p:nvSpPr>
        <p:spPr>
          <a:xfrm>
            <a:off x="188975" y="78022"/>
            <a:ext cx="29987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OVERVIEW</a:t>
            </a:r>
          </a:p>
        </p:txBody>
      </p:sp>
      <p:pic>
        <p:nvPicPr>
          <p:cNvPr id="6" name="Picture 5">
            <a:extLst>
              <a:ext uri="{FF2B5EF4-FFF2-40B4-BE49-F238E27FC236}">
                <a16:creationId xmlns:a16="http://schemas.microsoft.com/office/drawing/2014/main" id="{2B3A7BBE-0851-4B39-9D03-EEB538AFE0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0889" y="894605"/>
            <a:ext cx="7619337" cy="4493053"/>
          </a:xfrm>
          <a:prstGeom prst="rect">
            <a:avLst/>
          </a:prstGeom>
        </p:spPr>
      </p:pic>
      <p:sp>
        <p:nvSpPr>
          <p:cNvPr id="4" name="TextBox 3">
            <a:extLst>
              <a:ext uri="{FF2B5EF4-FFF2-40B4-BE49-F238E27FC236}">
                <a16:creationId xmlns:a16="http://schemas.microsoft.com/office/drawing/2014/main" id="{8B454F17-83F4-4BA2-B4E8-CB30DDA0CBE9}"/>
              </a:ext>
            </a:extLst>
          </p:cNvPr>
          <p:cNvSpPr txBox="1"/>
          <p:nvPr/>
        </p:nvSpPr>
        <p:spPr>
          <a:xfrm>
            <a:off x="188974" y="5645775"/>
            <a:ext cx="8905329" cy="738664"/>
          </a:xfrm>
          <a:prstGeom prst="rect">
            <a:avLst/>
          </a:prstGeom>
          <a:noFill/>
        </p:spPr>
        <p:txBody>
          <a:bodyPr wrap="square" rtlCol="0">
            <a:spAutoFit/>
          </a:bodyPr>
          <a:lstStyle/>
          <a:p>
            <a:r>
              <a:rPr lang="en-US" sz="1400">
                <a:solidFill>
                  <a:srgbClr val="384B5C"/>
                </a:solidFill>
                <a:latin typeface="Montserrat" pitchFamily="2" charset="0"/>
              </a:rPr>
              <a:t>Màu xanh &amp; đen là 2 màu chủ đạo của DashBoard.</a:t>
            </a:r>
          </a:p>
          <a:p>
            <a:endParaRPr lang="en-US" sz="1400">
              <a:solidFill>
                <a:srgbClr val="384B5C"/>
              </a:solidFill>
              <a:latin typeface="Montserrat" pitchFamily="2" charset="0"/>
            </a:endParaRPr>
          </a:p>
          <a:p>
            <a:r>
              <a:rPr lang="en-US" sz="1400">
                <a:solidFill>
                  <a:srgbClr val="384B5C"/>
                </a:solidFill>
                <a:latin typeface="Montserrat" pitchFamily="2" charset="0"/>
              </a:rPr>
              <a:t>Tất cả màu sắc xuyên suốt trong tất cả các trang đều có ý nghĩa và đồng nhất.</a:t>
            </a:r>
          </a:p>
        </p:txBody>
      </p:sp>
    </p:spTree>
    <p:extLst>
      <p:ext uri="{BB962C8B-B14F-4D97-AF65-F5344CB8AC3E}">
        <p14:creationId xmlns:p14="http://schemas.microsoft.com/office/powerpoint/2010/main" val="2862488537"/>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0668"/>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65" name="Freeform: Shape 64">
            <a:extLst>
              <a:ext uri="{FF2B5EF4-FFF2-40B4-BE49-F238E27FC236}">
                <a16:creationId xmlns:a16="http://schemas.microsoft.com/office/drawing/2014/main" id="{55294401-D6C0-4845-8CE1-5A79656F36D9}"/>
              </a:ext>
            </a:extLst>
          </p:cNvPr>
          <p:cNvSpPr/>
          <p:nvPr/>
        </p:nvSpPr>
        <p:spPr>
          <a:xfrm>
            <a:off x="0" y="78021"/>
            <a:ext cx="3467100"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TextBox 65">
            <a:extLst>
              <a:ext uri="{FF2B5EF4-FFF2-40B4-BE49-F238E27FC236}">
                <a16:creationId xmlns:a16="http://schemas.microsoft.com/office/drawing/2014/main" id="{7D8CD36E-21E9-4A39-817C-1340B7BC8AA5}"/>
              </a:ext>
            </a:extLst>
          </p:cNvPr>
          <p:cNvSpPr txBox="1"/>
          <p:nvPr/>
        </p:nvSpPr>
        <p:spPr>
          <a:xfrm>
            <a:off x="188975" y="78022"/>
            <a:ext cx="2960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OVERVIEW</a:t>
            </a:r>
          </a:p>
        </p:txBody>
      </p:sp>
      <p:pic>
        <p:nvPicPr>
          <p:cNvPr id="7" name="Picture 6">
            <a:extLst>
              <a:ext uri="{FF2B5EF4-FFF2-40B4-BE49-F238E27FC236}">
                <a16:creationId xmlns:a16="http://schemas.microsoft.com/office/drawing/2014/main" id="{B18424B3-9A8B-4733-9BF0-A2DF6C7E35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8313" y="972782"/>
            <a:ext cx="7315374" cy="4315363"/>
          </a:xfrm>
          <a:prstGeom prst="rect">
            <a:avLst/>
          </a:prstGeom>
        </p:spPr>
      </p:pic>
      <p:sp>
        <p:nvSpPr>
          <p:cNvPr id="37" name="TextBox 36">
            <a:extLst>
              <a:ext uri="{FF2B5EF4-FFF2-40B4-BE49-F238E27FC236}">
                <a16:creationId xmlns:a16="http://schemas.microsoft.com/office/drawing/2014/main" id="{737E4793-4E6C-42AB-9E8B-B75898F96CEB}"/>
              </a:ext>
            </a:extLst>
          </p:cNvPr>
          <p:cNvSpPr txBox="1"/>
          <p:nvPr/>
        </p:nvSpPr>
        <p:spPr>
          <a:xfrm>
            <a:off x="188975" y="5703740"/>
            <a:ext cx="9564712" cy="738664"/>
          </a:xfrm>
          <a:prstGeom prst="rect">
            <a:avLst/>
          </a:prstGeom>
          <a:noFill/>
        </p:spPr>
        <p:txBody>
          <a:bodyPr wrap="square" rtlCol="0">
            <a:spAutoFit/>
          </a:bodyPr>
          <a:lstStyle/>
          <a:p>
            <a:r>
              <a:rPr lang="en-US" sz="1400">
                <a:solidFill>
                  <a:srgbClr val="384B5C"/>
                </a:solidFill>
                <a:latin typeface="Montserrat" pitchFamily="2" charset="0"/>
              </a:rPr>
              <a:t>Màu sắc theo quy luật nhất quán, xanh là giá trị dương, đỏ là giá trị âm.</a:t>
            </a:r>
          </a:p>
          <a:p>
            <a:endParaRPr lang="en-US" sz="1400">
              <a:solidFill>
                <a:srgbClr val="384B5C"/>
              </a:solidFill>
              <a:latin typeface="Montserrat" pitchFamily="2" charset="0"/>
            </a:endParaRPr>
          </a:p>
          <a:p>
            <a:r>
              <a:rPr lang="en-US" sz="1400">
                <a:solidFill>
                  <a:srgbClr val="384B5C"/>
                </a:solidFill>
                <a:latin typeface="Montserrat" pitchFamily="2" charset="0"/>
              </a:rPr>
              <a:t>Chức năng Filter Panel giúp người dùng có thể xem báo cáo theo cách mình muốn.</a:t>
            </a:r>
          </a:p>
        </p:txBody>
      </p:sp>
      <p:sp>
        <p:nvSpPr>
          <p:cNvPr id="47" name="Rectangle 46">
            <a:extLst>
              <a:ext uri="{FF2B5EF4-FFF2-40B4-BE49-F238E27FC236}">
                <a16:creationId xmlns:a16="http://schemas.microsoft.com/office/drawing/2014/main" id="{86C0D7DC-8602-4165-83E1-C687AF7F7287}"/>
              </a:ext>
            </a:extLst>
          </p:cNvPr>
          <p:cNvSpPr/>
          <p:nvPr/>
        </p:nvSpPr>
        <p:spPr>
          <a:xfrm>
            <a:off x="2374348" y="974527"/>
            <a:ext cx="337930" cy="199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7E8A6A5-6E48-4894-AC65-705A6AF5C099}"/>
              </a:ext>
            </a:extLst>
          </p:cNvPr>
          <p:cNvSpPr txBox="1"/>
          <p:nvPr/>
        </p:nvSpPr>
        <p:spPr>
          <a:xfrm>
            <a:off x="837945" y="907756"/>
            <a:ext cx="1542130" cy="307777"/>
          </a:xfrm>
          <a:prstGeom prst="rect">
            <a:avLst/>
          </a:prstGeom>
          <a:noFill/>
        </p:spPr>
        <p:txBody>
          <a:bodyPr wrap="square" rtlCol="0">
            <a:spAutoFit/>
          </a:bodyPr>
          <a:lstStyle/>
          <a:p>
            <a:r>
              <a:rPr lang="en-US" sz="1400">
                <a:solidFill>
                  <a:srgbClr val="384B5C"/>
                </a:solidFill>
                <a:latin typeface="Montserrat" pitchFamily="2" charset="0"/>
              </a:rPr>
              <a:t>Filter Panel</a:t>
            </a:r>
          </a:p>
        </p:txBody>
      </p:sp>
      <p:cxnSp>
        <p:nvCxnSpPr>
          <p:cNvPr id="49" name="Connector: Elbow 48">
            <a:extLst>
              <a:ext uri="{FF2B5EF4-FFF2-40B4-BE49-F238E27FC236}">
                <a16:creationId xmlns:a16="http://schemas.microsoft.com/office/drawing/2014/main" id="{E89A3610-A761-4B14-A3E2-2A1927B93B87}"/>
              </a:ext>
            </a:extLst>
          </p:cNvPr>
          <p:cNvCxnSpPr/>
          <p:nvPr/>
        </p:nvCxnSpPr>
        <p:spPr>
          <a:xfrm rot="10800000">
            <a:off x="2105991" y="985196"/>
            <a:ext cx="255046" cy="79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6B9B287D-2E7B-46F9-91E9-2A0981DCA6BD}"/>
              </a:ext>
            </a:extLst>
          </p:cNvPr>
          <p:cNvSpPr/>
          <p:nvPr/>
        </p:nvSpPr>
        <p:spPr>
          <a:xfrm>
            <a:off x="657922" y="900168"/>
            <a:ext cx="1426322" cy="307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439673"/>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8D7FEDB-EDA0-479B-A76A-71951B99C0B0}"/>
              </a:ext>
            </a:extLst>
          </p:cNvPr>
          <p:cNvSpPr/>
          <p:nvPr/>
        </p:nvSpPr>
        <p:spPr>
          <a:xfrm>
            <a:off x="785191" y="1013791"/>
            <a:ext cx="1192696" cy="37768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38100" y="78021"/>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65" name="Freeform: Shape 64">
            <a:extLst>
              <a:ext uri="{FF2B5EF4-FFF2-40B4-BE49-F238E27FC236}">
                <a16:creationId xmlns:a16="http://schemas.microsoft.com/office/drawing/2014/main" id="{55294401-D6C0-4845-8CE1-5A79656F36D9}"/>
              </a:ext>
            </a:extLst>
          </p:cNvPr>
          <p:cNvSpPr/>
          <p:nvPr/>
        </p:nvSpPr>
        <p:spPr>
          <a:xfrm>
            <a:off x="0" y="78021"/>
            <a:ext cx="3378200"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TextBox 65">
            <a:extLst>
              <a:ext uri="{FF2B5EF4-FFF2-40B4-BE49-F238E27FC236}">
                <a16:creationId xmlns:a16="http://schemas.microsoft.com/office/drawing/2014/main" id="{7D8CD36E-21E9-4A39-817C-1340B7BC8AA5}"/>
              </a:ext>
            </a:extLst>
          </p:cNvPr>
          <p:cNvSpPr txBox="1"/>
          <p:nvPr/>
        </p:nvSpPr>
        <p:spPr>
          <a:xfrm>
            <a:off x="188975" y="78022"/>
            <a:ext cx="2960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OVERVIEW</a:t>
            </a:r>
          </a:p>
        </p:txBody>
      </p:sp>
      <p:pic>
        <p:nvPicPr>
          <p:cNvPr id="6" name="Picture 5">
            <a:extLst>
              <a:ext uri="{FF2B5EF4-FFF2-40B4-BE49-F238E27FC236}">
                <a16:creationId xmlns:a16="http://schemas.microsoft.com/office/drawing/2014/main" id="{968242A9-C558-4596-BC20-4C6B620929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6242" y="1133422"/>
            <a:ext cx="7235716" cy="4278381"/>
          </a:xfrm>
          <a:prstGeom prst="rect">
            <a:avLst/>
          </a:prstGeom>
        </p:spPr>
      </p:pic>
      <p:sp>
        <p:nvSpPr>
          <p:cNvPr id="37" name="TextBox 36">
            <a:extLst>
              <a:ext uri="{FF2B5EF4-FFF2-40B4-BE49-F238E27FC236}">
                <a16:creationId xmlns:a16="http://schemas.microsoft.com/office/drawing/2014/main" id="{DF8A5EC9-E49F-4DBF-A6DA-758F169617E5}"/>
              </a:ext>
            </a:extLst>
          </p:cNvPr>
          <p:cNvSpPr txBox="1"/>
          <p:nvPr/>
        </p:nvSpPr>
        <p:spPr>
          <a:xfrm>
            <a:off x="188975" y="5703740"/>
            <a:ext cx="9564712" cy="738664"/>
          </a:xfrm>
          <a:prstGeom prst="rect">
            <a:avLst/>
          </a:prstGeom>
          <a:noFill/>
        </p:spPr>
        <p:txBody>
          <a:bodyPr wrap="square" rtlCol="0">
            <a:spAutoFit/>
          </a:bodyPr>
          <a:lstStyle/>
          <a:p>
            <a:r>
              <a:rPr lang="en-US" sz="1400">
                <a:solidFill>
                  <a:srgbClr val="384B5C"/>
                </a:solidFill>
                <a:latin typeface="Montserrat" pitchFamily="2" charset="0"/>
              </a:rPr>
              <a:t>Màu sắc theo quy luật nhất quán, xanh là giá trị dương, đỏ là giá trị âm.</a:t>
            </a:r>
          </a:p>
          <a:p>
            <a:endParaRPr lang="en-US" sz="1400">
              <a:solidFill>
                <a:srgbClr val="384B5C"/>
              </a:solidFill>
              <a:latin typeface="Montserrat" pitchFamily="2" charset="0"/>
            </a:endParaRPr>
          </a:p>
          <a:p>
            <a:r>
              <a:rPr lang="en-US" sz="1400">
                <a:solidFill>
                  <a:srgbClr val="384B5C"/>
                </a:solidFill>
                <a:latin typeface="Montserrat" pitchFamily="2" charset="0"/>
              </a:rPr>
              <a:t>Chức năng Filter Panel giúp người dùng có thể xem báo cáo theo cách mình muốn.</a:t>
            </a:r>
          </a:p>
        </p:txBody>
      </p:sp>
      <p:sp>
        <p:nvSpPr>
          <p:cNvPr id="34" name="Rectangle 33">
            <a:extLst>
              <a:ext uri="{FF2B5EF4-FFF2-40B4-BE49-F238E27FC236}">
                <a16:creationId xmlns:a16="http://schemas.microsoft.com/office/drawing/2014/main" id="{70188F3A-078B-4334-ACB8-5493CC343D4D}"/>
              </a:ext>
            </a:extLst>
          </p:cNvPr>
          <p:cNvSpPr/>
          <p:nvPr/>
        </p:nvSpPr>
        <p:spPr>
          <a:xfrm>
            <a:off x="2425148" y="1122754"/>
            <a:ext cx="337930" cy="199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DF086AF-C54B-4CE4-B3E0-7C98651C30C3}"/>
              </a:ext>
            </a:extLst>
          </p:cNvPr>
          <p:cNvSpPr txBox="1"/>
          <p:nvPr/>
        </p:nvSpPr>
        <p:spPr>
          <a:xfrm>
            <a:off x="913879" y="1038822"/>
            <a:ext cx="1480955" cy="307777"/>
          </a:xfrm>
          <a:prstGeom prst="rect">
            <a:avLst/>
          </a:prstGeom>
          <a:noFill/>
        </p:spPr>
        <p:txBody>
          <a:bodyPr wrap="square" rtlCol="0">
            <a:spAutoFit/>
          </a:bodyPr>
          <a:lstStyle/>
          <a:p>
            <a:r>
              <a:rPr lang="en-US" sz="1400">
                <a:solidFill>
                  <a:srgbClr val="384B5C"/>
                </a:solidFill>
                <a:latin typeface="Montserrat" pitchFamily="2" charset="0"/>
              </a:rPr>
              <a:t>Filter Panel</a:t>
            </a:r>
          </a:p>
        </p:txBody>
      </p:sp>
      <p:cxnSp>
        <p:nvCxnSpPr>
          <p:cNvPr id="38" name="Connector: Elbow 37">
            <a:extLst>
              <a:ext uri="{FF2B5EF4-FFF2-40B4-BE49-F238E27FC236}">
                <a16:creationId xmlns:a16="http://schemas.microsoft.com/office/drawing/2014/main" id="{26E04FCC-73D8-4ABF-8294-5FDA84531D7A}"/>
              </a:ext>
            </a:extLst>
          </p:cNvPr>
          <p:cNvCxnSpPr/>
          <p:nvPr/>
        </p:nvCxnSpPr>
        <p:spPr>
          <a:xfrm rot="10800000">
            <a:off x="2156791" y="1133423"/>
            <a:ext cx="255046" cy="795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73F7ED10-4208-4610-8F65-FD8C217DAF5D}"/>
              </a:ext>
            </a:extLst>
          </p:cNvPr>
          <p:cNvSpPr/>
          <p:nvPr/>
        </p:nvSpPr>
        <p:spPr>
          <a:xfrm>
            <a:off x="942348" y="1048395"/>
            <a:ext cx="1192696" cy="307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5286683"/>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0668"/>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65" name="Freeform: Shape 64">
            <a:extLst>
              <a:ext uri="{FF2B5EF4-FFF2-40B4-BE49-F238E27FC236}">
                <a16:creationId xmlns:a16="http://schemas.microsoft.com/office/drawing/2014/main" id="{55294401-D6C0-4845-8CE1-5A79656F36D9}"/>
              </a:ext>
            </a:extLst>
          </p:cNvPr>
          <p:cNvSpPr/>
          <p:nvPr/>
        </p:nvSpPr>
        <p:spPr>
          <a:xfrm>
            <a:off x="0" y="78021"/>
            <a:ext cx="3238500"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TextBox 65">
            <a:extLst>
              <a:ext uri="{FF2B5EF4-FFF2-40B4-BE49-F238E27FC236}">
                <a16:creationId xmlns:a16="http://schemas.microsoft.com/office/drawing/2014/main" id="{7D8CD36E-21E9-4A39-817C-1340B7BC8AA5}"/>
              </a:ext>
            </a:extLst>
          </p:cNvPr>
          <p:cNvSpPr txBox="1"/>
          <p:nvPr/>
        </p:nvSpPr>
        <p:spPr>
          <a:xfrm>
            <a:off x="188975" y="78022"/>
            <a:ext cx="27574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OVERVIEW</a:t>
            </a:r>
          </a:p>
        </p:txBody>
      </p:sp>
      <p:sp>
        <p:nvSpPr>
          <p:cNvPr id="40" name="TextBox 39">
            <a:extLst>
              <a:ext uri="{FF2B5EF4-FFF2-40B4-BE49-F238E27FC236}">
                <a16:creationId xmlns:a16="http://schemas.microsoft.com/office/drawing/2014/main" id="{4AC13C2F-3FD3-4CDC-8E98-FFD7128EBBD2}"/>
              </a:ext>
            </a:extLst>
          </p:cNvPr>
          <p:cNvSpPr txBox="1"/>
          <p:nvPr/>
        </p:nvSpPr>
        <p:spPr>
          <a:xfrm>
            <a:off x="747948" y="1091447"/>
            <a:ext cx="1192696" cy="307777"/>
          </a:xfrm>
          <a:prstGeom prst="rect">
            <a:avLst/>
          </a:prstGeom>
          <a:noFill/>
        </p:spPr>
        <p:txBody>
          <a:bodyPr wrap="square" rtlCol="0">
            <a:spAutoFit/>
          </a:bodyPr>
          <a:lstStyle/>
          <a:p>
            <a:r>
              <a:rPr lang="en-US" sz="1400">
                <a:solidFill>
                  <a:srgbClr val="384B5C"/>
                </a:solidFill>
              </a:rPr>
              <a:t>Filter Panel</a:t>
            </a:r>
          </a:p>
        </p:txBody>
      </p:sp>
      <p:cxnSp>
        <p:nvCxnSpPr>
          <p:cNvPr id="41" name="Connector: Elbow 40">
            <a:extLst>
              <a:ext uri="{FF2B5EF4-FFF2-40B4-BE49-F238E27FC236}">
                <a16:creationId xmlns:a16="http://schemas.microsoft.com/office/drawing/2014/main" id="{E5FD4743-FD25-4809-A8B7-DBD01AB1937E}"/>
              </a:ext>
            </a:extLst>
          </p:cNvPr>
          <p:cNvCxnSpPr>
            <a:cxnSpLocks/>
          </p:cNvCxnSpPr>
          <p:nvPr/>
        </p:nvCxnSpPr>
        <p:spPr>
          <a:xfrm rot="10800000">
            <a:off x="1770166" y="1245336"/>
            <a:ext cx="371205" cy="560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4EABA968-ABD9-40DB-8E7D-E52FF51746AA}"/>
              </a:ext>
            </a:extLst>
          </p:cNvPr>
          <p:cNvSpPr/>
          <p:nvPr/>
        </p:nvSpPr>
        <p:spPr>
          <a:xfrm>
            <a:off x="637020" y="1132276"/>
            <a:ext cx="1119832" cy="3077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5997BCD-1246-4BFD-A578-90456C964681}"/>
              </a:ext>
            </a:extLst>
          </p:cNvPr>
          <p:cNvSpPr txBox="1"/>
          <p:nvPr/>
        </p:nvSpPr>
        <p:spPr>
          <a:xfrm>
            <a:off x="288235" y="5943600"/>
            <a:ext cx="11042374" cy="307777"/>
          </a:xfrm>
          <a:prstGeom prst="rect">
            <a:avLst/>
          </a:prstGeom>
          <a:noFill/>
        </p:spPr>
        <p:txBody>
          <a:bodyPr wrap="square" rtlCol="0">
            <a:spAutoFit/>
          </a:bodyPr>
          <a:lstStyle/>
          <a:p>
            <a:r>
              <a:rPr lang="en-US" sz="1400">
                <a:solidFill>
                  <a:srgbClr val="384B5C"/>
                </a:solidFill>
                <a:latin typeface="Montserrat" pitchFamily="2" charset="0"/>
              </a:rPr>
              <a:t>Trang phụ Product Detail nội dung bao gồm lợi nhuận và giá cost, giá bán của từng sản phẩm theo xu hướng thời gian.</a:t>
            </a:r>
          </a:p>
        </p:txBody>
      </p:sp>
      <p:pic>
        <p:nvPicPr>
          <p:cNvPr id="36" name="Picture 35">
            <a:extLst>
              <a:ext uri="{FF2B5EF4-FFF2-40B4-BE49-F238E27FC236}">
                <a16:creationId xmlns:a16="http://schemas.microsoft.com/office/drawing/2014/main" id="{EDFB1332-45A1-4802-AD25-907396764F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5162" y="1199490"/>
            <a:ext cx="7356312" cy="4330527"/>
          </a:xfrm>
          <a:prstGeom prst="rect">
            <a:avLst/>
          </a:prstGeom>
        </p:spPr>
      </p:pic>
      <p:sp>
        <p:nvSpPr>
          <p:cNvPr id="44" name="Rectangle 43">
            <a:extLst>
              <a:ext uri="{FF2B5EF4-FFF2-40B4-BE49-F238E27FC236}">
                <a16:creationId xmlns:a16="http://schemas.microsoft.com/office/drawing/2014/main" id="{C08D3F96-ACD5-4D41-ABF9-0CF7026C3A36}"/>
              </a:ext>
            </a:extLst>
          </p:cNvPr>
          <p:cNvSpPr/>
          <p:nvPr/>
        </p:nvSpPr>
        <p:spPr>
          <a:xfrm>
            <a:off x="2266924" y="1201769"/>
            <a:ext cx="337930" cy="199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824807"/>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65" name="Freeform: Shape 64">
            <a:extLst>
              <a:ext uri="{FF2B5EF4-FFF2-40B4-BE49-F238E27FC236}">
                <a16:creationId xmlns:a16="http://schemas.microsoft.com/office/drawing/2014/main" id="{55294401-D6C0-4845-8CE1-5A79656F36D9}"/>
              </a:ext>
            </a:extLst>
          </p:cNvPr>
          <p:cNvSpPr/>
          <p:nvPr/>
        </p:nvSpPr>
        <p:spPr>
          <a:xfrm>
            <a:off x="0" y="78021"/>
            <a:ext cx="3619500"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TextBox 65">
            <a:extLst>
              <a:ext uri="{FF2B5EF4-FFF2-40B4-BE49-F238E27FC236}">
                <a16:creationId xmlns:a16="http://schemas.microsoft.com/office/drawing/2014/main" id="{7D8CD36E-21E9-4A39-817C-1340B7BC8AA5}"/>
              </a:ext>
            </a:extLst>
          </p:cNvPr>
          <p:cNvSpPr txBox="1"/>
          <p:nvPr/>
        </p:nvSpPr>
        <p:spPr>
          <a:xfrm>
            <a:off x="188975" y="78022"/>
            <a:ext cx="31511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OVERVIEW</a:t>
            </a:r>
          </a:p>
        </p:txBody>
      </p:sp>
      <p:pic>
        <p:nvPicPr>
          <p:cNvPr id="6" name="Picture 5">
            <a:extLst>
              <a:ext uri="{FF2B5EF4-FFF2-40B4-BE49-F238E27FC236}">
                <a16:creationId xmlns:a16="http://schemas.microsoft.com/office/drawing/2014/main" id="{F8C7B22A-52D3-421C-84FE-6A043740EE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87825" y="1092450"/>
            <a:ext cx="7842933" cy="4612273"/>
          </a:xfrm>
          <a:prstGeom prst="rect">
            <a:avLst/>
          </a:prstGeom>
        </p:spPr>
      </p:pic>
      <p:sp>
        <p:nvSpPr>
          <p:cNvPr id="4" name="TextBox 3">
            <a:extLst>
              <a:ext uri="{FF2B5EF4-FFF2-40B4-BE49-F238E27FC236}">
                <a16:creationId xmlns:a16="http://schemas.microsoft.com/office/drawing/2014/main" id="{409671B3-71A4-4BB1-91D7-77442C56CEDD}"/>
              </a:ext>
            </a:extLst>
          </p:cNvPr>
          <p:cNvSpPr txBox="1"/>
          <p:nvPr/>
        </p:nvSpPr>
        <p:spPr>
          <a:xfrm>
            <a:off x="188974" y="6132443"/>
            <a:ext cx="10698107" cy="307777"/>
          </a:xfrm>
          <a:prstGeom prst="rect">
            <a:avLst/>
          </a:prstGeom>
          <a:noFill/>
        </p:spPr>
        <p:txBody>
          <a:bodyPr wrap="square" rtlCol="0">
            <a:spAutoFit/>
          </a:bodyPr>
          <a:lstStyle/>
          <a:p>
            <a:r>
              <a:rPr lang="en-US" sz="1400">
                <a:solidFill>
                  <a:srgbClr val="384B5C"/>
                </a:solidFill>
                <a:latin typeface="Montserrat" pitchFamily="2" charset="0"/>
              </a:rPr>
              <a:t>Trang Predictions dự đoán doanh thu và biên lợi nhuận trên 2 kênh Reseller và Online trong năm 2014</a:t>
            </a:r>
          </a:p>
        </p:txBody>
      </p:sp>
    </p:spTree>
    <p:extLst>
      <p:ext uri="{BB962C8B-B14F-4D97-AF65-F5344CB8AC3E}">
        <p14:creationId xmlns:p14="http://schemas.microsoft.com/office/powerpoint/2010/main" val="3866952881"/>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5" name="Freeform: Shape 34">
            <a:extLst>
              <a:ext uri="{FF2B5EF4-FFF2-40B4-BE49-F238E27FC236}">
                <a16:creationId xmlns:a16="http://schemas.microsoft.com/office/drawing/2014/main" id="{6A5C36A8-9461-4BC2-8DE9-828940CE7FC2}"/>
              </a:ext>
            </a:extLst>
          </p:cNvPr>
          <p:cNvSpPr/>
          <p:nvPr/>
        </p:nvSpPr>
        <p:spPr>
          <a:xfrm>
            <a:off x="0" y="78021"/>
            <a:ext cx="56133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TextBox 35">
            <a:extLst>
              <a:ext uri="{FF2B5EF4-FFF2-40B4-BE49-F238E27FC236}">
                <a16:creationId xmlns:a16="http://schemas.microsoft.com/office/drawing/2014/main" id="{459DCA2D-B8B5-4DDB-B58F-975B92A491E8}"/>
              </a:ext>
            </a:extLst>
          </p:cNvPr>
          <p:cNvSpPr txBox="1"/>
          <p:nvPr/>
        </p:nvSpPr>
        <p:spPr>
          <a:xfrm>
            <a:off x="188975" y="78022"/>
            <a:ext cx="48148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SALES OVERVIEW</a:t>
            </a:r>
          </a:p>
        </p:txBody>
      </p:sp>
      <p:pic>
        <p:nvPicPr>
          <p:cNvPr id="37" name="Picture 36">
            <a:extLst>
              <a:ext uri="{FF2B5EF4-FFF2-40B4-BE49-F238E27FC236}">
                <a16:creationId xmlns:a16="http://schemas.microsoft.com/office/drawing/2014/main" id="{629ADED7-021F-49AF-8B04-5247DE0B37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1591" y="1519273"/>
            <a:ext cx="2419688" cy="1114581"/>
          </a:xfrm>
          <a:prstGeom prst="rect">
            <a:avLst/>
          </a:prstGeom>
        </p:spPr>
      </p:pic>
      <p:pic>
        <p:nvPicPr>
          <p:cNvPr id="38" name="Picture 37">
            <a:extLst>
              <a:ext uri="{FF2B5EF4-FFF2-40B4-BE49-F238E27FC236}">
                <a16:creationId xmlns:a16="http://schemas.microsoft.com/office/drawing/2014/main" id="{871980AA-67FA-462A-9C60-49D606C77D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2649" y="2820574"/>
            <a:ext cx="2419688" cy="1095528"/>
          </a:xfrm>
          <a:prstGeom prst="rect">
            <a:avLst/>
          </a:prstGeom>
        </p:spPr>
      </p:pic>
      <p:pic>
        <p:nvPicPr>
          <p:cNvPr id="39" name="Picture 38">
            <a:extLst>
              <a:ext uri="{FF2B5EF4-FFF2-40B4-BE49-F238E27FC236}">
                <a16:creationId xmlns:a16="http://schemas.microsoft.com/office/drawing/2014/main" id="{C706B8FF-168E-43C7-B838-1344DB9BBF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00165" y="2838373"/>
            <a:ext cx="2429214" cy="1105054"/>
          </a:xfrm>
          <a:prstGeom prst="rect">
            <a:avLst/>
          </a:prstGeom>
        </p:spPr>
      </p:pic>
      <p:pic>
        <p:nvPicPr>
          <p:cNvPr id="40" name="Picture 39">
            <a:extLst>
              <a:ext uri="{FF2B5EF4-FFF2-40B4-BE49-F238E27FC236}">
                <a16:creationId xmlns:a16="http://schemas.microsoft.com/office/drawing/2014/main" id="{C3A15561-4721-49F7-BBDC-E7A2DBEA84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31025" y="2782469"/>
            <a:ext cx="2438740" cy="1133633"/>
          </a:xfrm>
          <a:prstGeom prst="rect">
            <a:avLst/>
          </a:prstGeom>
        </p:spPr>
      </p:pic>
      <p:sp>
        <p:nvSpPr>
          <p:cNvPr id="41" name="TextBox 40">
            <a:extLst>
              <a:ext uri="{FF2B5EF4-FFF2-40B4-BE49-F238E27FC236}">
                <a16:creationId xmlns:a16="http://schemas.microsoft.com/office/drawing/2014/main" id="{5186DE0F-AE96-4C15-840B-4F16635607CF}"/>
              </a:ext>
            </a:extLst>
          </p:cNvPr>
          <p:cNvSpPr txBox="1"/>
          <p:nvPr/>
        </p:nvSpPr>
        <p:spPr>
          <a:xfrm>
            <a:off x="-20138" y="5421579"/>
            <a:ext cx="6961712" cy="704616"/>
          </a:xfrm>
          <a:prstGeom prst="rect">
            <a:avLst/>
          </a:prstGeom>
          <a:noFill/>
        </p:spPr>
        <p:txBody>
          <a:bodyPr wrap="square" rtlCol="0">
            <a:spAutoFit/>
          </a:bodyPr>
          <a:lstStyle/>
          <a:p>
            <a:pPr marL="285750" indent="-2857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Reseller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đang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có</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lợi</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nhuận</a:t>
            </a:r>
            <a:r>
              <a:rPr lang="en-US" sz="1400">
                <a:solidFill>
                  <a:srgbClr val="3A4A5B"/>
                </a:solidFill>
                <a:latin typeface="Montserrat" pitchFamily="2" charset="0"/>
                <a:ea typeface="Tahoma" panose="020B0604030504040204" pitchFamily="34" charset="0"/>
                <a:cs typeface="Times New Roman" panose="02020603050405020304" pitchFamily="18" charset="0"/>
              </a:rPr>
              <a:t> âm</a:t>
            </a:r>
          </a:p>
          <a:p>
            <a:pPr marL="285750" indent="-2857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Online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đang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bù</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lỗ</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cho</a:t>
            </a:r>
            <a:r>
              <a:rPr lang="en-US" sz="1400">
                <a:solidFill>
                  <a:srgbClr val="3A4A5B"/>
                </a:solidFill>
                <a:latin typeface="Montserrat" pitchFamily="2" charset="0"/>
                <a:ea typeface="Tahoma" panose="020B0604030504040204" pitchFamily="34" charset="0"/>
                <a:cs typeface="Times New Roman" panose="02020603050405020304" pitchFamily="18" charset="0"/>
              </a:rPr>
              <a:t> Reseller </a:t>
            </a:r>
            <a:r>
              <a:rPr lang="en-US" sz="1400" err="1">
                <a:solidFill>
                  <a:srgbClr val="3A4A5B"/>
                </a:solidFill>
                <a:latin typeface="Montserrat" pitchFamily="2" charset="0"/>
                <a:ea typeface="Tahoma" panose="020B0604030504040204" pitchFamily="34" charset="0"/>
                <a:cs typeface="Times New Roman" panose="02020603050405020304" pitchFamily="18" charset="0"/>
              </a:rPr>
              <a:t>và</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là</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nguồn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sống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của</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công</a:t>
            </a:r>
            <a:r>
              <a:rPr lang="en-US" sz="1400">
                <a:solidFill>
                  <a:srgbClr val="3A4A5B"/>
                </a:solidFill>
                <a:latin typeface="Montserrat" pitchFamily="2" charset="0"/>
                <a:ea typeface="Tahoma" panose="020B0604030504040204" pitchFamily="34" charset="0"/>
                <a:cs typeface="Times New Roman" panose="02020603050405020304" pitchFamily="18" charset="0"/>
              </a:rPr>
              <a:t> ty</a:t>
            </a:r>
            <a:r>
              <a:rPr lang="en-US" sz="1400">
                <a:solidFill>
                  <a:srgbClr val="3A4A5B"/>
                </a:solidFill>
                <a:ea typeface="Tahoma" panose="020B0604030504040204" pitchFamily="34" charset="0"/>
                <a:cs typeface="Times New Roman" panose="02020603050405020304" pitchFamily="18" charset="0"/>
              </a:rPr>
              <a:t>.</a:t>
            </a:r>
          </a:p>
        </p:txBody>
      </p:sp>
      <p:pic>
        <p:nvPicPr>
          <p:cNvPr id="42" name="Picture 41">
            <a:extLst>
              <a:ext uri="{FF2B5EF4-FFF2-40B4-BE49-F238E27FC236}">
                <a16:creationId xmlns:a16="http://schemas.microsoft.com/office/drawing/2014/main" id="{7ECC2A0F-F694-473A-96A7-6CA685C3016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00165" y="4147946"/>
            <a:ext cx="2429214" cy="1114580"/>
          </a:xfrm>
          <a:prstGeom prst="rect">
            <a:avLst/>
          </a:prstGeom>
        </p:spPr>
      </p:pic>
      <p:sp>
        <p:nvSpPr>
          <p:cNvPr id="43" name="Freeform: Shape 42">
            <a:extLst>
              <a:ext uri="{FF2B5EF4-FFF2-40B4-BE49-F238E27FC236}">
                <a16:creationId xmlns:a16="http://schemas.microsoft.com/office/drawing/2014/main" id="{00A9174D-ED49-4554-A0EB-5A84EAACFD68}"/>
              </a:ext>
            </a:extLst>
          </p:cNvPr>
          <p:cNvSpPr/>
          <p:nvPr/>
        </p:nvSpPr>
        <p:spPr>
          <a:xfrm>
            <a:off x="-1" y="870160"/>
            <a:ext cx="7892143" cy="312073"/>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TextBox 43">
            <a:extLst>
              <a:ext uri="{FF2B5EF4-FFF2-40B4-BE49-F238E27FC236}">
                <a16:creationId xmlns:a16="http://schemas.microsoft.com/office/drawing/2014/main" id="{3ED2A262-37EC-4E9D-87ED-2FABE7179488}"/>
              </a:ext>
            </a:extLst>
          </p:cNvPr>
          <p:cNvSpPr txBox="1"/>
          <p:nvPr/>
        </p:nvSpPr>
        <p:spPr>
          <a:xfrm>
            <a:off x="0" y="874456"/>
            <a:ext cx="7326086" cy="307777"/>
          </a:xfrm>
          <a:prstGeom prst="rect">
            <a:avLst/>
          </a:prstGeom>
          <a:noFill/>
        </p:spPr>
        <p:txBody>
          <a:bodyPr wrap="square" rtlCol="0">
            <a:spAutoFit/>
          </a:bodyPr>
          <a:lstStyle/>
          <a:p>
            <a:r>
              <a:rPr lang="en-US" sz="1400" err="1">
                <a:solidFill>
                  <a:srgbClr val="384B5C"/>
                </a:solidFill>
                <a:latin typeface="Montserrat" pitchFamily="2" charset="0"/>
              </a:rPr>
              <a:t>Tổng</a:t>
            </a:r>
            <a:r>
              <a:rPr lang="en-US" sz="1400">
                <a:solidFill>
                  <a:srgbClr val="384B5C"/>
                </a:solidFill>
                <a:latin typeface="Montserrat" pitchFamily="2" charset="0"/>
              </a:rPr>
              <a:t> </a:t>
            </a:r>
            <a:r>
              <a:rPr lang="en-US" sz="1400" err="1">
                <a:solidFill>
                  <a:srgbClr val="384B5C"/>
                </a:solidFill>
                <a:latin typeface="Montserrat" pitchFamily="2" charset="0"/>
              </a:rPr>
              <a:t>quan</a:t>
            </a:r>
            <a:r>
              <a:rPr lang="en-US" sz="1400">
                <a:solidFill>
                  <a:srgbClr val="384B5C"/>
                </a:solidFill>
                <a:latin typeface="Montserrat" pitchFamily="2" charset="0"/>
              </a:rPr>
              <a:t> </a:t>
            </a:r>
            <a:r>
              <a:rPr lang="en-US" sz="1400" err="1">
                <a:solidFill>
                  <a:srgbClr val="384B5C"/>
                </a:solidFill>
                <a:latin typeface="Montserrat" pitchFamily="2" charset="0"/>
              </a:rPr>
              <a:t>tình</a:t>
            </a:r>
            <a:r>
              <a:rPr lang="en-US" sz="1400">
                <a:solidFill>
                  <a:srgbClr val="384B5C"/>
                </a:solidFill>
                <a:latin typeface="Montserrat" pitchFamily="2" charset="0"/>
              </a:rPr>
              <a:t> </a:t>
            </a:r>
            <a:r>
              <a:rPr lang="en-US" sz="1400" err="1">
                <a:solidFill>
                  <a:srgbClr val="384B5C"/>
                </a:solidFill>
                <a:latin typeface="Montserrat" pitchFamily="2" charset="0"/>
              </a:rPr>
              <a:t>hình</a:t>
            </a:r>
            <a:r>
              <a:rPr lang="en-US" sz="1400">
                <a:solidFill>
                  <a:srgbClr val="384B5C"/>
                </a:solidFill>
                <a:latin typeface="Montserrat" pitchFamily="2" charset="0"/>
              </a:rPr>
              <a:t> </a:t>
            </a:r>
            <a:r>
              <a:rPr lang="en-US" sz="1400" err="1">
                <a:solidFill>
                  <a:srgbClr val="384B5C"/>
                </a:solidFill>
                <a:latin typeface="Montserrat" pitchFamily="2" charset="0"/>
              </a:rPr>
              <a:t>kinh</a:t>
            </a:r>
            <a:r>
              <a:rPr lang="en-US" sz="1400">
                <a:solidFill>
                  <a:srgbClr val="384B5C"/>
                </a:solidFill>
                <a:latin typeface="Montserrat" pitchFamily="2" charset="0"/>
              </a:rPr>
              <a:t> </a:t>
            </a:r>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của</a:t>
            </a:r>
            <a:r>
              <a:rPr lang="en-US" sz="1400">
                <a:solidFill>
                  <a:srgbClr val="384B5C"/>
                </a:solidFill>
                <a:latin typeface="Montserrat" pitchFamily="2" charset="0"/>
              </a:rPr>
              <a:t> </a:t>
            </a:r>
            <a:r>
              <a:rPr lang="en-US" sz="1400" err="1">
                <a:solidFill>
                  <a:srgbClr val="384B5C"/>
                </a:solidFill>
                <a:latin typeface="Montserrat" pitchFamily="2" charset="0"/>
              </a:rPr>
              <a:t>công</a:t>
            </a:r>
            <a:r>
              <a:rPr lang="en-US" sz="1400">
                <a:solidFill>
                  <a:srgbClr val="384B5C"/>
                </a:solidFill>
                <a:latin typeface="Montserrat" pitchFamily="2" charset="0"/>
              </a:rPr>
              <a:t> ty </a:t>
            </a:r>
            <a:r>
              <a:rPr lang="en-US" sz="1400" err="1">
                <a:solidFill>
                  <a:srgbClr val="384B5C"/>
                </a:solidFill>
                <a:latin typeface="Montserrat" pitchFamily="2" charset="0"/>
              </a:rPr>
              <a:t>trong</a:t>
            </a:r>
            <a:r>
              <a:rPr lang="en-US" sz="1400">
                <a:solidFill>
                  <a:srgbClr val="384B5C"/>
                </a:solidFill>
                <a:latin typeface="Montserrat" pitchFamily="2" charset="0"/>
              </a:rPr>
              <a:t> 2 </a:t>
            </a:r>
            <a:r>
              <a:rPr lang="en-US" sz="1400" err="1">
                <a:solidFill>
                  <a:srgbClr val="384B5C"/>
                </a:solidFill>
                <a:latin typeface="Montserrat" pitchFamily="2" charset="0"/>
              </a:rPr>
              <a:t>năm</a:t>
            </a:r>
            <a:r>
              <a:rPr lang="en-US" sz="1400">
                <a:solidFill>
                  <a:srgbClr val="384B5C"/>
                </a:solidFill>
                <a:latin typeface="Montserrat" pitchFamily="2" charset="0"/>
              </a:rPr>
              <a:t> 2012 &amp; 2013</a:t>
            </a:r>
          </a:p>
        </p:txBody>
      </p:sp>
    </p:spTree>
    <p:extLst>
      <p:ext uri="{BB962C8B-B14F-4D97-AF65-F5344CB8AC3E}">
        <p14:creationId xmlns:p14="http://schemas.microsoft.com/office/powerpoint/2010/main" val="4104731259"/>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45" name="Freeform: Shape 44">
            <a:extLst>
              <a:ext uri="{FF2B5EF4-FFF2-40B4-BE49-F238E27FC236}">
                <a16:creationId xmlns:a16="http://schemas.microsoft.com/office/drawing/2014/main" id="{F79E7BF0-4090-4941-BEA9-728517CFAD5B}"/>
              </a:ext>
            </a:extLst>
          </p:cNvPr>
          <p:cNvSpPr/>
          <p:nvPr/>
        </p:nvSpPr>
        <p:spPr>
          <a:xfrm>
            <a:off x="38100" y="846096"/>
            <a:ext cx="10695789" cy="312073"/>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14662EEE-785F-4475-8802-F91E3FC1FF6F}"/>
              </a:ext>
            </a:extLst>
          </p:cNvPr>
          <p:cNvSpPr/>
          <p:nvPr/>
        </p:nvSpPr>
        <p:spPr>
          <a:xfrm>
            <a:off x="0" y="70802"/>
            <a:ext cx="52704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TextBox 46">
            <a:extLst>
              <a:ext uri="{FF2B5EF4-FFF2-40B4-BE49-F238E27FC236}">
                <a16:creationId xmlns:a16="http://schemas.microsoft.com/office/drawing/2014/main" id="{10F92049-B803-4823-9A90-44F4A46D52F7}"/>
              </a:ext>
            </a:extLst>
          </p:cNvPr>
          <p:cNvSpPr txBox="1"/>
          <p:nvPr/>
        </p:nvSpPr>
        <p:spPr>
          <a:xfrm>
            <a:off x="188975" y="70803"/>
            <a:ext cx="4910089"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SALES OVERVIEW</a:t>
            </a:r>
          </a:p>
        </p:txBody>
      </p:sp>
      <p:sp>
        <p:nvSpPr>
          <p:cNvPr id="48" name="TextBox 47">
            <a:extLst>
              <a:ext uri="{FF2B5EF4-FFF2-40B4-BE49-F238E27FC236}">
                <a16:creationId xmlns:a16="http://schemas.microsoft.com/office/drawing/2014/main" id="{A0AE1579-E3A1-486A-A43A-91EE1BA654A3}"/>
              </a:ext>
            </a:extLst>
          </p:cNvPr>
          <p:cNvSpPr txBox="1"/>
          <p:nvPr/>
        </p:nvSpPr>
        <p:spPr>
          <a:xfrm>
            <a:off x="188975" y="5302992"/>
            <a:ext cx="9394003" cy="704616"/>
          </a:xfrm>
          <a:prstGeom prst="rect">
            <a:avLst/>
          </a:prstGeom>
          <a:noFill/>
        </p:spPr>
        <p:txBody>
          <a:bodyPr wrap="square" rtlCol="0">
            <a:spAutoFit/>
          </a:bodyPr>
          <a:lstStyle/>
          <a:p>
            <a:pPr>
              <a:lnSpc>
                <a:spcPct val="150000"/>
              </a:lnSpc>
            </a:pPr>
            <a:r>
              <a:rPr lang="en-US" sz="1400">
                <a:solidFill>
                  <a:srgbClr val="3A4A5B"/>
                </a:solidFill>
                <a:latin typeface="Montserrat" pitchFamily="2" charset="0"/>
                <a:ea typeface="Tahoma" panose="020B0604030504040204" pitchFamily="34" charset="0"/>
                <a:cs typeface="Times New Roman" panose="02020603050405020304" pitchFamily="18" charset="0"/>
              </a:rPr>
              <a:t>- Mặt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hàng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xe</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đạp</a:t>
            </a:r>
            <a:r>
              <a:rPr lang="en-US" sz="1400">
                <a:solidFill>
                  <a:srgbClr val="3A4A5B"/>
                </a:solidFill>
                <a:latin typeface="Montserrat" pitchFamily="2" charset="0"/>
                <a:ea typeface="Tahoma" panose="020B0604030504040204" pitchFamily="34" charset="0"/>
                <a:cs typeface="Times New Roman" panose="02020603050405020304" pitchFamily="18" charset="0"/>
              </a:rPr>
              <a:t> chiếm </a:t>
            </a:r>
            <a:r>
              <a:rPr lang="en-US" sz="1400" err="1">
                <a:solidFill>
                  <a:srgbClr val="3A4A5B"/>
                </a:solidFill>
                <a:latin typeface="Montserrat" pitchFamily="2" charset="0"/>
                <a:ea typeface="Tahoma" panose="020B0604030504040204" pitchFamily="34" charset="0"/>
                <a:cs typeface="Times New Roman" panose="02020603050405020304" pitchFamily="18" charset="0"/>
              </a:rPr>
              <a:t>khoảng</a:t>
            </a:r>
            <a:r>
              <a:rPr lang="en-US" sz="1400">
                <a:solidFill>
                  <a:srgbClr val="3A4A5B"/>
                </a:solidFill>
                <a:latin typeface="Montserrat" pitchFamily="2" charset="0"/>
                <a:ea typeface="Tahoma" panose="020B0604030504040204" pitchFamily="34" charset="0"/>
                <a:cs typeface="Times New Roman" panose="02020603050405020304" pitchFamily="18" charset="0"/>
              </a:rPr>
              <a:t> 84%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tổng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doanh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số</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của</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công</a:t>
            </a:r>
            <a:r>
              <a:rPr lang="en-US" sz="1400">
                <a:solidFill>
                  <a:srgbClr val="3A4A5B"/>
                </a:solidFill>
                <a:latin typeface="Montserrat" pitchFamily="2" charset="0"/>
                <a:ea typeface="Tahoma" panose="020B0604030504040204" pitchFamily="34" charset="0"/>
                <a:cs typeface="Times New Roman" panose="02020603050405020304" pitchFamily="18" charset="0"/>
              </a:rPr>
              <a:t> ty.</a:t>
            </a:r>
          </a:p>
          <a:p>
            <a:pPr>
              <a:lnSpc>
                <a:spcPct val="150000"/>
              </a:lnSpc>
            </a:pPr>
            <a:r>
              <a:rPr lang="en-US" sz="1400">
                <a:solidFill>
                  <a:srgbClr val="3A4A5B"/>
                </a:solidFill>
                <a:latin typeface="Montserrat" pitchFamily="2" charset="0"/>
                <a:ea typeface="Tahoma" panose="020B0604030504040204" pitchFamily="34" charset="0"/>
                <a:cs typeface="Times New Roman" panose="02020603050405020304" pitchFamily="18" charset="0"/>
              </a:rPr>
              <a:t>- Xếp sau là mặt hàng linh kiện xe đạp chiếm 12%.</a:t>
            </a:r>
            <a:endParaRPr lang="en-US" sz="1400">
              <a:solidFill>
                <a:srgbClr val="3A4A5B"/>
              </a:solidFill>
              <a:ea typeface="Tahoma" panose="020B0604030504040204" pitchFamily="34" charset="0"/>
              <a:cs typeface="Times New Roman" panose="02020603050405020304" pitchFamily="18" charset="0"/>
            </a:endParaRPr>
          </a:p>
        </p:txBody>
      </p:sp>
      <p:pic>
        <p:nvPicPr>
          <p:cNvPr id="49" name="Picture 48">
            <a:extLst>
              <a:ext uri="{FF2B5EF4-FFF2-40B4-BE49-F238E27FC236}">
                <a16:creationId xmlns:a16="http://schemas.microsoft.com/office/drawing/2014/main" id="{5A732BE0-4E71-48B5-B883-CE2E257036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461" y="3585990"/>
            <a:ext cx="514422" cy="161948"/>
          </a:xfrm>
          <a:prstGeom prst="rect">
            <a:avLst/>
          </a:prstGeom>
        </p:spPr>
      </p:pic>
      <p:pic>
        <p:nvPicPr>
          <p:cNvPr id="50" name="Picture 49">
            <a:extLst>
              <a:ext uri="{FF2B5EF4-FFF2-40B4-BE49-F238E27FC236}">
                <a16:creationId xmlns:a16="http://schemas.microsoft.com/office/drawing/2014/main" id="{C34AF8F0-85DC-484B-BAC9-A0A1885D7B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2637" y="2232685"/>
            <a:ext cx="4496427" cy="2486372"/>
          </a:xfrm>
          <a:prstGeom prst="rect">
            <a:avLst/>
          </a:prstGeom>
        </p:spPr>
      </p:pic>
      <p:pic>
        <p:nvPicPr>
          <p:cNvPr id="51" name="Picture 50">
            <a:extLst>
              <a:ext uri="{FF2B5EF4-FFF2-40B4-BE49-F238E27FC236}">
                <a16:creationId xmlns:a16="http://schemas.microsoft.com/office/drawing/2014/main" id="{89AC625B-FDB0-4590-8823-95FE6F8BBF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83227" y="2240812"/>
            <a:ext cx="4515480" cy="2495898"/>
          </a:xfrm>
          <a:prstGeom prst="rect">
            <a:avLst/>
          </a:prstGeom>
        </p:spPr>
      </p:pic>
      <p:sp>
        <p:nvSpPr>
          <p:cNvPr id="52" name="TextBox 51">
            <a:extLst>
              <a:ext uri="{FF2B5EF4-FFF2-40B4-BE49-F238E27FC236}">
                <a16:creationId xmlns:a16="http://schemas.microsoft.com/office/drawing/2014/main" id="{09502635-0920-4CCA-A0DA-614942E83B90}"/>
              </a:ext>
            </a:extLst>
          </p:cNvPr>
          <p:cNvSpPr txBox="1"/>
          <p:nvPr/>
        </p:nvSpPr>
        <p:spPr>
          <a:xfrm>
            <a:off x="0" y="850392"/>
            <a:ext cx="9764486" cy="307777"/>
          </a:xfrm>
          <a:prstGeom prst="rect">
            <a:avLst/>
          </a:prstGeom>
          <a:noFill/>
        </p:spPr>
        <p:txBody>
          <a:bodyPr wrap="square" rtlCol="0">
            <a:spAutoFit/>
          </a:bodyPr>
          <a:lstStyle/>
          <a:p>
            <a:r>
              <a:rPr lang="en-US" sz="1400">
                <a:solidFill>
                  <a:srgbClr val="384B5C"/>
                </a:solidFill>
                <a:latin typeface="Montserrat" pitchFamily="2" charset="0"/>
              </a:rPr>
              <a:t>Công ty đang có những phân loại hàng hóa nào? Doanh thu là bao nhiêu?</a:t>
            </a:r>
          </a:p>
        </p:txBody>
      </p:sp>
      <p:pic>
        <p:nvPicPr>
          <p:cNvPr id="53" name="Picture 52">
            <a:extLst>
              <a:ext uri="{FF2B5EF4-FFF2-40B4-BE49-F238E27FC236}">
                <a16:creationId xmlns:a16="http://schemas.microsoft.com/office/drawing/2014/main" id="{BA93E20A-82CC-44B6-AA86-BAF262D42C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08008" y="1367984"/>
            <a:ext cx="2191056" cy="562053"/>
          </a:xfrm>
          <a:prstGeom prst="rect">
            <a:avLst/>
          </a:prstGeom>
        </p:spPr>
      </p:pic>
      <p:pic>
        <p:nvPicPr>
          <p:cNvPr id="54" name="Picture 53">
            <a:extLst>
              <a:ext uri="{FF2B5EF4-FFF2-40B4-BE49-F238E27FC236}">
                <a16:creationId xmlns:a16="http://schemas.microsoft.com/office/drawing/2014/main" id="{97526C94-DCC9-4772-9913-0909DB906C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83227" y="1371528"/>
            <a:ext cx="2191056" cy="562053"/>
          </a:xfrm>
          <a:prstGeom prst="rect">
            <a:avLst/>
          </a:prstGeom>
        </p:spPr>
      </p:pic>
    </p:spTree>
    <p:extLst>
      <p:ext uri="{BB962C8B-B14F-4D97-AF65-F5344CB8AC3E}">
        <p14:creationId xmlns:p14="http://schemas.microsoft.com/office/powerpoint/2010/main" val="242169405"/>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16725" y="-38100"/>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B90DA2A0-B8E6-49AA-9A7B-42AE414FE912}"/>
              </a:ext>
            </a:extLst>
          </p:cNvPr>
          <p:cNvSpPr/>
          <p:nvPr/>
        </p:nvSpPr>
        <p:spPr>
          <a:xfrm>
            <a:off x="-25399" y="923637"/>
            <a:ext cx="7209972" cy="39471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3F6F8AB0-5F64-47CE-B0AD-31A2708CDE93}"/>
              </a:ext>
            </a:extLst>
          </p:cNvPr>
          <p:cNvSpPr/>
          <p:nvPr/>
        </p:nvSpPr>
        <p:spPr>
          <a:xfrm>
            <a:off x="1" y="70802"/>
            <a:ext cx="5231314"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TextBox 35">
            <a:extLst>
              <a:ext uri="{FF2B5EF4-FFF2-40B4-BE49-F238E27FC236}">
                <a16:creationId xmlns:a16="http://schemas.microsoft.com/office/drawing/2014/main" id="{4C678CE4-312C-4433-A5B8-6429F48D79B2}"/>
              </a:ext>
            </a:extLst>
          </p:cNvPr>
          <p:cNvSpPr txBox="1"/>
          <p:nvPr/>
        </p:nvSpPr>
        <p:spPr>
          <a:xfrm>
            <a:off x="188975" y="70803"/>
            <a:ext cx="4738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SALES OVERVIEW</a:t>
            </a:r>
          </a:p>
        </p:txBody>
      </p:sp>
      <p:sp>
        <p:nvSpPr>
          <p:cNvPr id="37" name="TextBox 36">
            <a:extLst>
              <a:ext uri="{FF2B5EF4-FFF2-40B4-BE49-F238E27FC236}">
                <a16:creationId xmlns:a16="http://schemas.microsoft.com/office/drawing/2014/main" id="{7ECC6EAE-8B93-4370-AE39-5AD4F2F53CB0}"/>
              </a:ext>
            </a:extLst>
          </p:cNvPr>
          <p:cNvSpPr txBox="1"/>
          <p:nvPr/>
        </p:nvSpPr>
        <p:spPr>
          <a:xfrm>
            <a:off x="236251" y="5052826"/>
            <a:ext cx="10637520" cy="704616"/>
          </a:xfrm>
          <a:prstGeom prst="rect">
            <a:avLst/>
          </a:prstGeom>
          <a:noFill/>
        </p:spPr>
        <p:txBody>
          <a:bodyPr wrap="square" rtlCol="0">
            <a:spAutoFit/>
          </a:bodyPr>
          <a:lstStyle/>
          <a:p>
            <a:pPr>
              <a:lnSpc>
                <a:spcPct val="150000"/>
              </a:lnSpc>
            </a:pPr>
            <a:r>
              <a:rPr lang="en-US" sz="1400">
                <a:solidFill>
                  <a:srgbClr val="3A4A5B"/>
                </a:solidFill>
                <a:latin typeface="Montserrat" pitchFamily="2" charset="0"/>
                <a:ea typeface="Tahoma" panose="020B0604030504040204" pitchFamily="34" charset="0"/>
                <a:cs typeface="Times New Roman" panose="02020603050405020304" pitchFamily="18" charset="0"/>
              </a:rPr>
              <a:t>Năm 2012 công ty có 3162 khách hàng, và 57% trong số đó đã quay lại mua hàng vào năm 2013. Mặc </a:t>
            </a:r>
            <a:r>
              <a:rPr lang="en-US" sz="1400" err="1">
                <a:solidFill>
                  <a:srgbClr val="3A4A5B"/>
                </a:solidFill>
                <a:latin typeface="Montserrat" pitchFamily="2" charset="0"/>
                <a:ea typeface="Tahoma" panose="020B0604030504040204" pitchFamily="34" charset="0"/>
                <a:cs typeface="Times New Roman" panose="02020603050405020304" pitchFamily="18" charset="0"/>
              </a:rPr>
              <a:t>dù</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chỉ</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chiếm</a:t>
            </a:r>
            <a:r>
              <a:rPr lang="en-US" sz="1400">
                <a:solidFill>
                  <a:srgbClr val="3A4A5B"/>
                </a:solidFill>
                <a:latin typeface="Montserrat" pitchFamily="2" charset="0"/>
                <a:ea typeface="Tahoma" panose="020B0604030504040204" pitchFamily="34" charset="0"/>
                <a:cs typeface="Times New Roman" panose="02020603050405020304" pitchFamily="18" charset="0"/>
              </a:rPr>
              <a:t> 16%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tổng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số</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khách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hàng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trong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năm</a:t>
            </a:r>
            <a:r>
              <a:rPr lang="en-US" sz="1400">
                <a:solidFill>
                  <a:srgbClr val="3A4A5B"/>
                </a:solidFill>
                <a:latin typeface="Montserrat" pitchFamily="2" charset="0"/>
                <a:ea typeface="Tahoma" panose="020B0604030504040204" pitchFamily="34" charset="0"/>
                <a:cs typeface="Times New Roman" panose="02020603050405020304" pitchFamily="18" charset="0"/>
              </a:rPr>
              <a:t> 2013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tuy</a:t>
            </a:r>
            <a:r>
              <a:rPr lang="en-US" sz="1400">
                <a:solidFill>
                  <a:srgbClr val="3A4A5B"/>
                </a:solidFill>
                <a:latin typeface="Montserrat" pitchFamily="2" charset="0"/>
                <a:ea typeface="Tahoma" panose="020B0604030504040204" pitchFamily="34" charset="0"/>
                <a:cs typeface="Times New Roman" panose="02020603050405020304" pitchFamily="18" charset="0"/>
              </a:rPr>
              <a:t> nhiên </a:t>
            </a:r>
            <a:r>
              <a:rPr lang="en-US" sz="1400" err="1">
                <a:solidFill>
                  <a:srgbClr val="3A4A5B"/>
                </a:solidFill>
                <a:latin typeface="Montserrat" pitchFamily="2" charset="0"/>
                <a:ea typeface="Tahoma" panose="020B0604030504040204" pitchFamily="34" charset="0"/>
                <a:cs typeface="Times New Roman" panose="02020603050405020304" pitchFamily="18" charset="0"/>
              </a:rPr>
              <a:t>doanh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thu</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của</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nhóm</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này</a:t>
            </a:r>
            <a:r>
              <a:rPr lang="en-US" sz="1400">
                <a:solidFill>
                  <a:srgbClr val="3A4A5B"/>
                </a:solidFill>
                <a:latin typeface="Montserrat" pitchFamily="2" charset="0"/>
                <a:ea typeface="Tahoma" panose="020B0604030504040204" pitchFamily="34" charset="0"/>
                <a:cs typeface="Times New Roman" panose="02020603050405020304" pitchFamily="18" charset="0"/>
              </a:rPr>
              <a:t> chiếm </a:t>
            </a:r>
            <a:r>
              <a:rPr lang="en-US" sz="1400" err="1">
                <a:solidFill>
                  <a:srgbClr val="3A4A5B"/>
                </a:solidFill>
                <a:latin typeface="Montserrat" pitchFamily="2" charset="0"/>
                <a:ea typeface="Tahoma" panose="020B0604030504040204" pitchFamily="34" charset="0"/>
                <a:cs typeface="Times New Roman" panose="02020603050405020304" pitchFamily="18" charset="0"/>
              </a:rPr>
              <a:t>gần</a:t>
            </a:r>
            <a:r>
              <a:rPr lang="en-US" sz="1400">
                <a:solidFill>
                  <a:srgbClr val="3A4A5B"/>
                </a:solidFill>
                <a:latin typeface="Montserrat" pitchFamily="2" charset="0"/>
                <a:ea typeface="Tahoma" panose="020B0604030504040204" pitchFamily="34" charset="0"/>
                <a:cs typeface="Times New Roman" panose="02020603050405020304" pitchFamily="18" charset="0"/>
              </a:rPr>
              <a:t> 60% </a:t>
            </a:r>
            <a:r>
              <a:rPr lang="en-US" sz="1400" err="1">
                <a:solidFill>
                  <a:srgbClr val="3A4A5B"/>
                </a:solidFill>
                <a:latin typeface="Montserrat" pitchFamily="2" charset="0"/>
                <a:ea typeface="Tahoma" panose="020B0604030504040204" pitchFamily="34" charset="0"/>
                <a:cs typeface="Times New Roman" panose="02020603050405020304" pitchFamily="18" charset="0"/>
              </a:rPr>
              <a:t>doanh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thu</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của</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năm</a:t>
            </a:r>
            <a:r>
              <a:rPr lang="en-US" sz="1400">
                <a:solidFill>
                  <a:srgbClr val="3A4A5B"/>
                </a:solidFill>
                <a:latin typeface="Montserrat" pitchFamily="2" charset="0"/>
                <a:ea typeface="Tahoma" panose="020B0604030504040204" pitchFamily="34" charset="0"/>
                <a:cs typeface="Times New Roman" panose="02020603050405020304" pitchFamily="18" charset="0"/>
              </a:rPr>
              <a:t> 2013.</a:t>
            </a:r>
            <a:endParaRPr lang="en-US" sz="1400">
              <a:solidFill>
                <a:srgbClr val="3A4A5B"/>
              </a:solidFill>
              <a:ea typeface="Tahoma" panose="020B060403050404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EE49F9A3-8C64-4F90-9DA9-73C8F31626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461" y="3585990"/>
            <a:ext cx="514422" cy="161948"/>
          </a:xfrm>
          <a:prstGeom prst="rect">
            <a:avLst/>
          </a:prstGeom>
        </p:spPr>
      </p:pic>
      <p:sp>
        <p:nvSpPr>
          <p:cNvPr id="39" name="TextBox 38">
            <a:extLst>
              <a:ext uri="{FF2B5EF4-FFF2-40B4-BE49-F238E27FC236}">
                <a16:creationId xmlns:a16="http://schemas.microsoft.com/office/drawing/2014/main" id="{C38B5D1E-83E2-4DA9-BE7D-F1F1CC7A07D3}"/>
              </a:ext>
            </a:extLst>
          </p:cNvPr>
          <p:cNvSpPr txBox="1"/>
          <p:nvPr/>
        </p:nvSpPr>
        <p:spPr>
          <a:xfrm>
            <a:off x="-9468" y="886586"/>
            <a:ext cx="6557839" cy="379078"/>
          </a:xfrm>
          <a:prstGeom prst="rect">
            <a:avLst/>
          </a:prstGeom>
          <a:noFill/>
        </p:spPr>
        <p:txBody>
          <a:bodyPr wrap="square" rtlCol="0">
            <a:spAutoFit/>
          </a:bodyPr>
          <a:lstStyle/>
          <a:p>
            <a:pPr>
              <a:lnSpc>
                <a:spcPct val="150000"/>
              </a:lnSpc>
            </a:pPr>
            <a:r>
              <a:rPr lang="en-US" sz="1400">
                <a:solidFill>
                  <a:srgbClr val="384B5C"/>
                </a:solidFill>
                <a:latin typeface="Montserrat" pitchFamily="2" charset="0"/>
              </a:rPr>
              <a:t>Khách hàng mới, khách hàng trung thành trong năm 2013.</a:t>
            </a:r>
          </a:p>
        </p:txBody>
      </p:sp>
      <p:pic>
        <p:nvPicPr>
          <p:cNvPr id="40" name="Picture 39">
            <a:extLst>
              <a:ext uri="{FF2B5EF4-FFF2-40B4-BE49-F238E27FC236}">
                <a16:creationId xmlns:a16="http://schemas.microsoft.com/office/drawing/2014/main" id="{5CA8F962-BF39-48FE-9A69-3FC69F9139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975" y="1776472"/>
            <a:ext cx="4942942" cy="2427985"/>
          </a:xfrm>
          <a:prstGeom prst="rect">
            <a:avLst/>
          </a:prstGeom>
        </p:spPr>
      </p:pic>
      <p:pic>
        <p:nvPicPr>
          <p:cNvPr id="41" name="Picture 40">
            <a:extLst>
              <a:ext uri="{FF2B5EF4-FFF2-40B4-BE49-F238E27FC236}">
                <a16:creationId xmlns:a16="http://schemas.microsoft.com/office/drawing/2014/main" id="{A347D904-68CA-4692-B20E-6EE86F0CE5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1315" y="2007617"/>
            <a:ext cx="2146922" cy="1656400"/>
          </a:xfrm>
          <a:prstGeom prst="rect">
            <a:avLst/>
          </a:prstGeom>
        </p:spPr>
      </p:pic>
      <p:pic>
        <p:nvPicPr>
          <p:cNvPr id="42" name="Picture 41">
            <a:extLst>
              <a:ext uri="{FF2B5EF4-FFF2-40B4-BE49-F238E27FC236}">
                <a16:creationId xmlns:a16="http://schemas.microsoft.com/office/drawing/2014/main" id="{C3E467D7-5994-4D93-A673-C1CC32B904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51549" y="2007616"/>
            <a:ext cx="2146923" cy="1656401"/>
          </a:xfrm>
          <a:prstGeom prst="rect">
            <a:avLst/>
          </a:prstGeom>
        </p:spPr>
      </p:pic>
      <p:cxnSp>
        <p:nvCxnSpPr>
          <p:cNvPr id="43" name="Straight Arrow Connector 42">
            <a:extLst>
              <a:ext uri="{FF2B5EF4-FFF2-40B4-BE49-F238E27FC236}">
                <a16:creationId xmlns:a16="http://schemas.microsoft.com/office/drawing/2014/main" id="{8B3E2014-D103-4F8E-ACF9-216BC2F6C284}"/>
              </a:ext>
            </a:extLst>
          </p:cNvPr>
          <p:cNvCxnSpPr>
            <a:cxnSpLocks/>
          </p:cNvCxnSpPr>
          <p:nvPr/>
        </p:nvCxnSpPr>
        <p:spPr>
          <a:xfrm>
            <a:off x="6727226" y="2522974"/>
            <a:ext cx="2364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1ECB516-B1E7-4272-86B5-615905E88E9C}"/>
              </a:ext>
            </a:extLst>
          </p:cNvPr>
          <p:cNvCxnSpPr>
            <a:cxnSpLocks/>
          </p:cNvCxnSpPr>
          <p:nvPr/>
        </p:nvCxnSpPr>
        <p:spPr>
          <a:xfrm>
            <a:off x="6738112" y="3315024"/>
            <a:ext cx="2349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F9AFB8E7-6FE6-4489-8277-6692DFBB3F8F}"/>
              </a:ext>
            </a:extLst>
          </p:cNvPr>
          <p:cNvSpPr/>
          <p:nvPr/>
        </p:nvSpPr>
        <p:spPr>
          <a:xfrm>
            <a:off x="1273493" y="4023101"/>
            <a:ext cx="534988" cy="21818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3100DE8-F8DB-449E-9221-ACC0FC6F3004}"/>
              </a:ext>
            </a:extLst>
          </p:cNvPr>
          <p:cNvSpPr/>
          <p:nvPr/>
        </p:nvSpPr>
        <p:spPr>
          <a:xfrm>
            <a:off x="6548371" y="2228780"/>
            <a:ext cx="837597" cy="26139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2091323-9607-437B-918C-2B6195A061A4}"/>
              </a:ext>
            </a:extLst>
          </p:cNvPr>
          <p:cNvSpPr/>
          <p:nvPr/>
        </p:nvSpPr>
        <p:spPr>
          <a:xfrm>
            <a:off x="9400410" y="2167820"/>
            <a:ext cx="1077217" cy="324936"/>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3AF8219-5637-412C-9D89-EA05B82EA71D}"/>
              </a:ext>
            </a:extLst>
          </p:cNvPr>
          <p:cNvSpPr/>
          <p:nvPr/>
        </p:nvSpPr>
        <p:spPr>
          <a:xfrm>
            <a:off x="8473818" y="3406563"/>
            <a:ext cx="1077217" cy="226105"/>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A1FFD5A-1F53-470B-A4EF-AC271EE701FB}"/>
              </a:ext>
            </a:extLst>
          </p:cNvPr>
          <p:cNvSpPr/>
          <p:nvPr/>
        </p:nvSpPr>
        <p:spPr>
          <a:xfrm>
            <a:off x="5422425" y="3332939"/>
            <a:ext cx="733116" cy="319393"/>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656CFB7-156B-454A-B327-231CB1A8042D}"/>
              </a:ext>
            </a:extLst>
          </p:cNvPr>
          <p:cNvSpPr/>
          <p:nvPr/>
        </p:nvSpPr>
        <p:spPr>
          <a:xfrm>
            <a:off x="2013072" y="4004687"/>
            <a:ext cx="1328841" cy="236595"/>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C549566-3ED8-4A19-B62E-D05460B0E1BB}"/>
              </a:ext>
            </a:extLst>
          </p:cNvPr>
          <p:cNvSpPr/>
          <p:nvPr/>
        </p:nvSpPr>
        <p:spPr>
          <a:xfrm>
            <a:off x="3546504" y="4004687"/>
            <a:ext cx="992839" cy="236595"/>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9071812"/>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139" name="TextBox 138">
            <a:extLst>
              <a:ext uri="{FF2B5EF4-FFF2-40B4-BE49-F238E27FC236}">
                <a16:creationId xmlns:a16="http://schemas.microsoft.com/office/drawing/2014/main" id="{C70613F9-D82E-4A4A-AC3C-E892128E461E}"/>
              </a:ext>
            </a:extLst>
          </p:cNvPr>
          <p:cNvSpPr txBox="1"/>
          <p:nvPr/>
        </p:nvSpPr>
        <p:spPr>
          <a:xfrm>
            <a:off x="312073" y="910664"/>
            <a:ext cx="4224691" cy="1707519"/>
          </a:xfrm>
          <a:prstGeom prst="rect">
            <a:avLst/>
          </a:prstGeom>
          <a:noFill/>
        </p:spPr>
        <p:txBody>
          <a:bodyPr wrap="square" rtlCol="0">
            <a:spAutoFit/>
          </a:bodyPr>
          <a:lstStyle/>
          <a:p>
            <a:pPr>
              <a:lnSpc>
                <a:spcPct val="150000"/>
              </a:lnSpc>
            </a:pPr>
            <a:r>
              <a:rPr lang="en-US" i="0" u="none" strike="noStrike">
                <a:solidFill>
                  <a:srgbClr val="384B5C"/>
                </a:solidFill>
                <a:effectLst/>
                <a:latin typeface="Montserrat Bold" pitchFamily="2" charset="0"/>
              </a:rPr>
              <a:t>“Phân tích tình hình kinh doanh: So sánh hiệu suất bán hàng trên kênh Reseller và kênh Online của AdventureWorks”</a:t>
            </a:r>
            <a:endParaRPr lang="en-US">
              <a:solidFill>
                <a:srgbClr val="384B5C"/>
              </a:solidFill>
              <a:latin typeface="Montserrat Bold" pitchFamily="2" charset="0"/>
            </a:endParaRPr>
          </a:p>
        </p:txBody>
      </p:sp>
      <p:grpSp>
        <p:nvGrpSpPr>
          <p:cNvPr id="153" name="Group 152">
            <a:extLst>
              <a:ext uri="{FF2B5EF4-FFF2-40B4-BE49-F238E27FC236}">
                <a16:creationId xmlns:a16="http://schemas.microsoft.com/office/drawing/2014/main" id="{F4E1ED6C-8E59-47A0-BA59-C5B02C8934DE}"/>
              </a:ext>
            </a:extLst>
          </p:cNvPr>
          <p:cNvGrpSpPr/>
          <p:nvPr/>
        </p:nvGrpSpPr>
        <p:grpSpPr>
          <a:xfrm>
            <a:off x="2774714" y="178905"/>
            <a:ext cx="9314579" cy="6261652"/>
            <a:chOff x="2834349" y="-8900"/>
            <a:chExt cx="9314579" cy="6911376"/>
          </a:xfrm>
          <a:blipFill>
            <a:blip r:embed="rId4"/>
            <a:stretch>
              <a:fillRect/>
            </a:stretch>
          </a:blipFill>
        </p:grpSpPr>
        <p:sp>
          <p:nvSpPr>
            <p:cNvPr id="154" name="Hexagon 153">
              <a:extLst>
                <a:ext uri="{FF2B5EF4-FFF2-40B4-BE49-F238E27FC236}">
                  <a16:creationId xmlns:a16="http://schemas.microsoft.com/office/drawing/2014/main" id="{BBF5DE8A-1281-427B-9203-4779B558515F}"/>
                </a:ext>
              </a:extLst>
            </p:cNvPr>
            <p:cNvSpPr/>
            <p:nvPr/>
          </p:nvSpPr>
          <p:spPr>
            <a:xfrm>
              <a:off x="11453678" y="-890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Hexagon 154">
              <a:extLst>
                <a:ext uri="{FF2B5EF4-FFF2-40B4-BE49-F238E27FC236}">
                  <a16:creationId xmlns:a16="http://schemas.microsoft.com/office/drawing/2014/main" id="{BE79D365-297F-4FD4-B75D-BA6C57AE260F}"/>
                </a:ext>
              </a:extLst>
            </p:cNvPr>
            <p:cNvSpPr/>
            <p:nvPr/>
          </p:nvSpPr>
          <p:spPr>
            <a:xfrm>
              <a:off x="10301469" y="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Hexagon 155">
              <a:extLst>
                <a:ext uri="{FF2B5EF4-FFF2-40B4-BE49-F238E27FC236}">
                  <a16:creationId xmlns:a16="http://schemas.microsoft.com/office/drawing/2014/main" id="{8A630AC5-32F2-4ACD-B884-B8BCD1593107}"/>
                </a:ext>
              </a:extLst>
            </p:cNvPr>
            <p:cNvSpPr/>
            <p:nvPr/>
          </p:nvSpPr>
          <p:spPr>
            <a:xfrm>
              <a:off x="5136674" y="490839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Hexagon 156">
              <a:extLst>
                <a:ext uri="{FF2B5EF4-FFF2-40B4-BE49-F238E27FC236}">
                  <a16:creationId xmlns:a16="http://schemas.microsoft.com/office/drawing/2014/main" id="{2188833A-33DB-4528-9449-59F5BED3831C}"/>
                </a:ext>
              </a:extLst>
            </p:cNvPr>
            <p:cNvSpPr/>
            <p:nvPr/>
          </p:nvSpPr>
          <p:spPr>
            <a:xfrm>
              <a:off x="5119860" y="318366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Hexagon 157">
              <a:extLst>
                <a:ext uri="{FF2B5EF4-FFF2-40B4-BE49-F238E27FC236}">
                  <a16:creationId xmlns:a16="http://schemas.microsoft.com/office/drawing/2014/main" id="{D147F8A0-AC9D-453C-872F-EED4A33C30F8}"/>
                </a:ext>
              </a:extLst>
            </p:cNvPr>
            <p:cNvSpPr/>
            <p:nvPr/>
          </p:nvSpPr>
          <p:spPr>
            <a:xfrm>
              <a:off x="5119860" y="375961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Hexagon 158">
              <a:extLst>
                <a:ext uri="{FF2B5EF4-FFF2-40B4-BE49-F238E27FC236}">
                  <a16:creationId xmlns:a16="http://schemas.microsoft.com/office/drawing/2014/main" id="{05C7F9BD-58A2-4FB2-9910-F62765DEF6B0}"/>
                </a:ext>
              </a:extLst>
            </p:cNvPr>
            <p:cNvSpPr/>
            <p:nvPr/>
          </p:nvSpPr>
          <p:spPr>
            <a:xfrm>
              <a:off x="5119860" y="433556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Hexagon 159">
              <a:extLst>
                <a:ext uri="{FF2B5EF4-FFF2-40B4-BE49-F238E27FC236}">
                  <a16:creationId xmlns:a16="http://schemas.microsoft.com/office/drawing/2014/main" id="{ADA826E9-600F-44DD-8608-771B0A978992}"/>
                </a:ext>
              </a:extLst>
            </p:cNvPr>
            <p:cNvSpPr/>
            <p:nvPr/>
          </p:nvSpPr>
          <p:spPr>
            <a:xfrm>
              <a:off x="4557126" y="345672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Hexagon 160">
              <a:extLst>
                <a:ext uri="{FF2B5EF4-FFF2-40B4-BE49-F238E27FC236}">
                  <a16:creationId xmlns:a16="http://schemas.microsoft.com/office/drawing/2014/main" id="{C9019CDF-D5C9-4E40-96C6-A904A1626378}"/>
                </a:ext>
              </a:extLst>
            </p:cNvPr>
            <p:cNvSpPr/>
            <p:nvPr/>
          </p:nvSpPr>
          <p:spPr>
            <a:xfrm>
              <a:off x="4557126" y="403267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a:extLst>
                <a:ext uri="{FF2B5EF4-FFF2-40B4-BE49-F238E27FC236}">
                  <a16:creationId xmlns:a16="http://schemas.microsoft.com/office/drawing/2014/main" id="{0187FB82-A005-429F-B171-358625C51011}"/>
                </a:ext>
              </a:extLst>
            </p:cNvPr>
            <p:cNvSpPr/>
            <p:nvPr/>
          </p:nvSpPr>
          <p:spPr>
            <a:xfrm>
              <a:off x="5136674" y="548433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Hexagon 162">
              <a:extLst>
                <a:ext uri="{FF2B5EF4-FFF2-40B4-BE49-F238E27FC236}">
                  <a16:creationId xmlns:a16="http://schemas.microsoft.com/office/drawing/2014/main" id="{B6C8818F-C075-4625-BFDF-427E94E78F5B}"/>
                </a:ext>
              </a:extLst>
            </p:cNvPr>
            <p:cNvSpPr/>
            <p:nvPr/>
          </p:nvSpPr>
          <p:spPr>
            <a:xfrm>
              <a:off x="4563517" y="461491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Hexagon 163">
              <a:extLst>
                <a:ext uri="{FF2B5EF4-FFF2-40B4-BE49-F238E27FC236}">
                  <a16:creationId xmlns:a16="http://schemas.microsoft.com/office/drawing/2014/main" id="{714CB9E2-EB97-41F1-A476-30B46D1A08CE}"/>
                </a:ext>
              </a:extLst>
            </p:cNvPr>
            <p:cNvSpPr/>
            <p:nvPr/>
          </p:nvSpPr>
          <p:spPr>
            <a:xfrm>
              <a:off x="4563517" y="519086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Hexagon 164">
              <a:extLst>
                <a:ext uri="{FF2B5EF4-FFF2-40B4-BE49-F238E27FC236}">
                  <a16:creationId xmlns:a16="http://schemas.microsoft.com/office/drawing/2014/main" id="{1337CAD3-4066-4341-AF57-323507DA531D}"/>
                </a:ext>
              </a:extLst>
            </p:cNvPr>
            <p:cNvSpPr/>
            <p:nvPr/>
          </p:nvSpPr>
          <p:spPr>
            <a:xfrm>
              <a:off x="4549382" y="576052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Hexagon 165">
              <a:extLst>
                <a:ext uri="{FF2B5EF4-FFF2-40B4-BE49-F238E27FC236}">
                  <a16:creationId xmlns:a16="http://schemas.microsoft.com/office/drawing/2014/main" id="{B820DC67-05DB-462D-9B81-B06D33E3B8A9}"/>
                </a:ext>
              </a:extLst>
            </p:cNvPr>
            <p:cNvSpPr/>
            <p:nvPr/>
          </p:nvSpPr>
          <p:spPr>
            <a:xfrm>
              <a:off x="5129806" y="607599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Hexagon 166">
              <a:extLst>
                <a:ext uri="{FF2B5EF4-FFF2-40B4-BE49-F238E27FC236}">
                  <a16:creationId xmlns:a16="http://schemas.microsoft.com/office/drawing/2014/main" id="{DFEECB75-A2E8-47A5-B8B1-2A466DEADE96}"/>
                </a:ext>
              </a:extLst>
            </p:cNvPr>
            <p:cNvSpPr/>
            <p:nvPr/>
          </p:nvSpPr>
          <p:spPr>
            <a:xfrm>
              <a:off x="3407506" y="459978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Hexagon 167">
              <a:extLst>
                <a:ext uri="{FF2B5EF4-FFF2-40B4-BE49-F238E27FC236}">
                  <a16:creationId xmlns:a16="http://schemas.microsoft.com/office/drawing/2014/main" id="{9EF49B65-C793-489C-89F0-4B54729FA040}"/>
                </a:ext>
              </a:extLst>
            </p:cNvPr>
            <p:cNvSpPr/>
            <p:nvPr/>
          </p:nvSpPr>
          <p:spPr>
            <a:xfrm>
              <a:off x="11453678" y="56704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Hexagon 168">
              <a:extLst>
                <a:ext uri="{FF2B5EF4-FFF2-40B4-BE49-F238E27FC236}">
                  <a16:creationId xmlns:a16="http://schemas.microsoft.com/office/drawing/2014/main" id="{994F9BC9-A0F1-4668-9F6A-1DBFDDED4BAD}"/>
                </a:ext>
              </a:extLst>
            </p:cNvPr>
            <p:cNvSpPr/>
            <p:nvPr/>
          </p:nvSpPr>
          <p:spPr>
            <a:xfrm>
              <a:off x="11453678" y="114299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Hexagon 169">
              <a:extLst>
                <a:ext uri="{FF2B5EF4-FFF2-40B4-BE49-F238E27FC236}">
                  <a16:creationId xmlns:a16="http://schemas.microsoft.com/office/drawing/2014/main" id="{BFCA369C-06BE-4426-BBA6-4A8E2C8B739E}"/>
                </a:ext>
              </a:extLst>
            </p:cNvPr>
            <p:cNvSpPr/>
            <p:nvPr/>
          </p:nvSpPr>
          <p:spPr>
            <a:xfrm>
              <a:off x="11453678" y="171894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Hexagon 171">
              <a:extLst>
                <a:ext uri="{FF2B5EF4-FFF2-40B4-BE49-F238E27FC236}">
                  <a16:creationId xmlns:a16="http://schemas.microsoft.com/office/drawing/2014/main" id="{230FF0F3-C9E0-4ACC-A0E3-73911FA0B7F5}"/>
                </a:ext>
              </a:extLst>
            </p:cNvPr>
            <p:cNvSpPr/>
            <p:nvPr/>
          </p:nvSpPr>
          <p:spPr>
            <a:xfrm>
              <a:off x="11453678" y="287084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Hexagon 172">
              <a:extLst>
                <a:ext uri="{FF2B5EF4-FFF2-40B4-BE49-F238E27FC236}">
                  <a16:creationId xmlns:a16="http://schemas.microsoft.com/office/drawing/2014/main" id="{DCE0B515-5085-4A7D-82BB-360AE8C76BFB}"/>
                </a:ext>
              </a:extLst>
            </p:cNvPr>
            <p:cNvSpPr/>
            <p:nvPr/>
          </p:nvSpPr>
          <p:spPr>
            <a:xfrm>
              <a:off x="11453678" y="344678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Hexagon 173">
              <a:extLst>
                <a:ext uri="{FF2B5EF4-FFF2-40B4-BE49-F238E27FC236}">
                  <a16:creationId xmlns:a16="http://schemas.microsoft.com/office/drawing/2014/main" id="{F81EC12B-CBBB-49BF-A657-C8A359D23A12}"/>
                </a:ext>
              </a:extLst>
            </p:cNvPr>
            <p:cNvSpPr/>
            <p:nvPr/>
          </p:nvSpPr>
          <p:spPr>
            <a:xfrm>
              <a:off x="11453678" y="402273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Hexagon 174">
              <a:extLst>
                <a:ext uri="{FF2B5EF4-FFF2-40B4-BE49-F238E27FC236}">
                  <a16:creationId xmlns:a16="http://schemas.microsoft.com/office/drawing/2014/main" id="{F8BCF92B-C9EC-4E5B-8A8A-E03857999B22}"/>
                </a:ext>
              </a:extLst>
            </p:cNvPr>
            <p:cNvSpPr/>
            <p:nvPr/>
          </p:nvSpPr>
          <p:spPr>
            <a:xfrm>
              <a:off x="11453678" y="229489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a:extLst>
                <a:ext uri="{FF2B5EF4-FFF2-40B4-BE49-F238E27FC236}">
                  <a16:creationId xmlns:a16="http://schemas.microsoft.com/office/drawing/2014/main" id="{104796B2-2A98-4AD9-81A5-17000779D938}"/>
                </a:ext>
              </a:extLst>
            </p:cNvPr>
            <p:cNvSpPr/>
            <p:nvPr/>
          </p:nvSpPr>
          <p:spPr>
            <a:xfrm>
              <a:off x="11453678" y="51746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Hexagon 176">
              <a:extLst>
                <a:ext uri="{FF2B5EF4-FFF2-40B4-BE49-F238E27FC236}">
                  <a16:creationId xmlns:a16="http://schemas.microsoft.com/office/drawing/2014/main" id="{B4603CB1-54A0-495A-84CC-036586C891FD}"/>
                </a:ext>
              </a:extLst>
            </p:cNvPr>
            <p:cNvSpPr/>
            <p:nvPr/>
          </p:nvSpPr>
          <p:spPr>
            <a:xfrm>
              <a:off x="11453678" y="57505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Hexagon 177">
              <a:extLst>
                <a:ext uri="{FF2B5EF4-FFF2-40B4-BE49-F238E27FC236}">
                  <a16:creationId xmlns:a16="http://schemas.microsoft.com/office/drawing/2014/main" id="{FD1A4E76-DB51-42E4-83AA-B05EDDE6F5A8}"/>
                </a:ext>
              </a:extLst>
            </p:cNvPr>
            <p:cNvSpPr/>
            <p:nvPr/>
          </p:nvSpPr>
          <p:spPr>
            <a:xfrm>
              <a:off x="11453678" y="6326528"/>
              <a:ext cx="695250" cy="531472"/>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Hexagon 178">
              <a:extLst>
                <a:ext uri="{FF2B5EF4-FFF2-40B4-BE49-F238E27FC236}">
                  <a16:creationId xmlns:a16="http://schemas.microsoft.com/office/drawing/2014/main" id="{93D765D1-C608-4A3F-A83C-15C507DFF0B8}"/>
                </a:ext>
              </a:extLst>
            </p:cNvPr>
            <p:cNvSpPr/>
            <p:nvPr/>
          </p:nvSpPr>
          <p:spPr>
            <a:xfrm>
              <a:off x="11453678" y="45986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Hexagon 179">
              <a:extLst>
                <a:ext uri="{FF2B5EF4-FFF2-40B4-BE49-F238E27FC236}">
                  <a16:creationId xmlns:a16="http://schemas.microsoft.com/office/drawing/2014/main" id="{3D558073-C776-46D8-9154-8491A6BB8D17}"/>
                </a:ext>
              </a:extLst>
            </p:cNvPr>
            <p:cNvSpPr/>
            <p:nvPr/>
          </p:nvSpPr>
          <p:spPr>
            <a:xfrm>
              <a:off x="10870582" y="85999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Hexagon 180">
              <a:extLst>
                <a:ext uri="{FF2B5EF4-FFF2-40B4-BE49-F238E27FC236}">
                  <a16:creationId xmlns:a16="http://schemas.microsoft.com/office/drawing/2014/main" id="{4F7C2934-0940-4C09-B790-280D1E9DEC2B}"/>
                </a:ext>
              </a:extLst>
            </p:cNvPr>
            <p:cNvSpPr/>
            <p:nvPr/>
          </p:nvSpPr>
          <p:spPr>
            <a:xfrm>
              <a:off x="10870582" y="143594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Hexagon 181">
              <a:extLst>
                <a:ext uri="{FF2B5EF4-FFF2-40B4-BE49-F238E27FC236}">
                  <a16:creationId xmlns:a16="http://schemas.microsoft.com/office/drawing/2014/main" id="{EC8CA847-7078-48E5-A95E-8D471BAD1AC0}"/>
                </a:ext>
              </a:extLst>
            </p:cNvPr>
            <p:cNvSpPr/>
            <p:nvPr/>
          </p:nvSpPr>
          <p:spPr>
            <a:xfrm>
              <a:off x="10870582" y="201188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Hexagon 182">
              <a:extLst>
                <a:ext uri="{FF2B5EF4-FFF2-40B4-BE49-F238E27FC236}">
                  <a16:creationId xmlns:a16="http://schemas.microsoft.com/office/drawing/2014/main" id="{D15850F8-7C16-4DDD-B394-CB47B3984DE1}"/>
                </a:ext>
              </a:extLst>
            </p:cNvPr>
            <p:cNvSpPr/>
            <p:nvPr/>
          </p:nvSpPr>
          <p:spPr>
            <a:xfrm>
              <a:off x="10870582" y="28404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Hexagon 183">
              <a:extLst>
                <a:ext uri="{FF2B5EF4-FFF2-40B4-BE49-F238E27FC236}">
                  <a16:creationId xmlns:a16="http://schemas.microsoft.com/office/drawing/2014/main" id="{C6100EED-8643-469B-A8EA-B0BF22053493}"/>
                </a:ext>
              </a:extLst>
            </p:cNvPr>
            <p:cNvSpPr/>
            <p:nvPr/>
          </p:nvSpPr>
          <p:spPr>
            <a:xfrm>
              <a:off x="10870582" y="31637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Hexagon 184">
              <a:extLst>
                <a:ext uri="{FF2B5EF4-FFF2-40B4-BE49-F238E27FC236}">
                  <a16:creationId xmlns:a16="http://schemas.microsoft.com/office/drawing/2014/main" id="{BF31DF63-C98A-43C9-AABE-1ED75EA42FFB}"/>
                </a:ext>
              </a:extLst>
            </p:cNvPr>
            <p:cNvSpPr/>
            <p:nvPr/>
          </p:nvSpPr>
          <p:spPr>
            <a:xfrm>
              <a:off x="10870582" y="37397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Hexagon 185">
              <a:extLst>
                <a:ext uri="{FF2B5EF4-FFF2-40B4-BE49-F238E27FC236}">
                  <a16:creationId xmlns:a16="http://schemas.microsoft.com/office/drawing/2014/main" id="{518CDB34-9FB2-4837-8996-399D14549684}"/>
                </a:ext>
              </a:extLst>
            </p:cNvPr>
            <p:cNvSpPr/>
            <p:nvPr/>
          </p:nvSpPr>
          <p:spPr>
            <a:xfrm>
              <a:off x="10870582" y="43156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Hexagon 186">
              <a:extLst>
                <a:ext uri="{FF2B5EF4-FFF2-40B4-BE49-F238E27FC236}">
                  <a16:creationId xmlns:a16="http://schemas.microsoft.com/office/drawing/2014/main" id="{A4A8CE63-F5CE-4EB1-964D-3F02E6FD7F31}"/>
                </a:ext>
              </a:extLst>
            </p:cNvPr>
            <p:cNvSpPr/>
            <p:nvPr/>
          </p:nvSpPr>
          <p:spPr>
            <a:xfrm>
              <a:off x="10870582" y="258783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Hexagon 187">
              <a:extLst>
                <a:ext uri="{FF2B5EF4-FFF2-40B4-BE49-F238E27FC236}">
                  <a16:creationId xmlns:a16="http://schemas.microsoft.com/office/drawing/2014/main" id="{BE636910-ABD9-47D9-B8D4-A08D684B2592}"/>
                </a:ext>
              </a:extLst>
            </p:cNvPr>
            <p:cNvSpPr/>
            <p:nvPr/>
          </p:nvSpPr>
          <p:spPr>
            <a:xfrm>
              <a:off x="10870582" y="546757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Hexagon 188">
              <a:extLst>
                <a:ext uri="{FF2B5EF4-FFF2-40B4-BE49-F238E27FC236}">
                  <a16:creationId xmlns:a16="http://schemas.microsoft.com/office/drawing/2014/main" id="{72A5F940-6E0B-4F21-9923-DD74BF23AF29}"/>
                </a:ext>
              </a:extLst>
            </p:cNvPr>
            <p:cNvSpPr/>
            <p:nvPr/>
          </p:nvSpPr>
          <p:spPr>
            <a:xfrm>
              <a:off x="10870582" y="604352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Hexagon 189">
              <a:extLst>
                <a:ext uri="{FF2B5EF4-FFF2-40B4-BE49-F238E27FC236}">
                  <a16:creationId xmlns:a16="http://schemas.microsoft.com/office/drawing/2014/main" id="{15A5D194-9574-40A3-817C-A846ADAF9CF2}"/>
                </a:ext>
              </a:extLst>
            </p:cNvPr>
            <p:cNvSpPr/>
            <p:nvPr/>
          </p:nvSpPr>
          <p:spPr>
            <a:xfrm>
              <a:off x="10870582" y="489162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Hexagon 190">
              <a:extLst>
                <a:ext uri="{FF2B5EF4-FFF2-40B4-BE49-F238E27FC236}">
                  <a16:creationId xmlns:a16="http://schemas.microsoft.com/office/drawing/2014/main" id="{A7B2D898-4935-481E-A158-41B38212D122}"/>
                </a:ext>
              </a:extLst>
            </p:cNvPr>
            <p:cNvSpPr/>
            <p:nvPr/>
          </p:nvSpPr>
          <p:spPr>
            <a:xfrm>
              <a:off x="10297425" y="115293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Hexagon 191">
              <a:extLst>
                <a:ext uri="{FF2B5EF4-FFF2-40B4-BE49-F238E27FC236}">
                  <a16:creationId xmlns:a16="http://schemas.microsoft.com/office/drawing/2014/main" id="{AFFF9D61-AC52-47F1-A172-CFB40C1F8802}"/>
                </a:ext>
              </a:extLst>
            </p:cNvPr>
            <p:cNvSpPr/>
            <p:nvPr/>
          </p:nvSpPr>
          <p:spPr>
            <a:xfrm>
              <a:off x="10297425" y="17288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Hexagon 192">
              <a:extLst>
                <a:ext uri="{FF2B5EF4-FFF2-40B4-BE49-F238E27FC236}">
                  <a16:creationId xmlns:a16="http://schemas.microsoft.com/office/drawing/2014/main" id="{671A3D55-234A-43B8-B2E4-D9CB90BF82F5}"/>
                </a:ext>
              </a:extLst>
            </p:cNvPr>
            <p:cNvSpPr/>
            <p:nvPr/>
          </p:nvSpPr>
          <p:spPr>
            <a:xfrm>
              <a:off x="10297425" y="23048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Hexagon 193">
              <a:extLst>
                <a:ext uri="{FF2B5EF4-FFF2-40B4-BE49-F238E27FC236}">
                  <a16:creationId xmlns:a16="http://schemas.microsoft.com/office/drawing/2014/main" id="{957D9D0E-F993-43A6-9639-4303EDBD243C}"/>
                </a:ext>
              </a:extLst>
            </p:cNvPr>
            <p:cNvSpPr/>
            <p:nvPr/>
          </p:nvSpPr>
          <p:spPr>
            <a:xfrm>
              <a:off x="10297425" y="57698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Hexagon 194">
              <a:extLst>
                <a:ext uri="{FF2B5EF4-FFF2-40B4-BE49-F238E27FC236}">
                  <a16:creationId xmlns:a16="http://schemas.microsoft.com/office/drawing/2014/main" id="{23980ED6-3F38-4EFE-8F05-C860B9870BBB}"/>
                </a:ext>
              </a:extLst>
            </p:cNvPr>
            <p:cNvSpPr/>
            <p:nvPr/>
          </p:nvSpPr>
          <p:spPr>
            <a:xfrm>
              <a:off x="10297425" y="345672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Hexagon 195">
              <a:extLst>
                <a:ext uri="{FF2B5EF4-FFF2-40B4-BE49-F238E27FC236}">
                  <a16:creationId xmlns:a16="http://schemas.microsoft.com/office/drawing/2014/main" id="{4177F80E-2BC2-4F2D-A736-60596E90CC0B}"/>
                </a:ext>
              </a:extLst>
            </p:cNvPr>
            <p:cNvSpPr/>
            <p:nvPr/>
          </p:nvSpPr>
          <p:spPr>
            <a:xfrm>
              <a:off x="10297425" y="403267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Hexagon 196">
              <a:extLst>
                <a:ext uri="{FF2B5EF4-FFF2-40B4-BE49-F238E27FC236}">
                  <a16:creationId xmlns:a16="http://schemas.microsoft.com/office/drawing/2014/main" id="{FDC6ADBB-8317-4B66-9612-B993355182CC}"/>
                </a:ext>
              </a:extLst>
            </p:cNvPr>
            <p:cNvSpPr/>
            <p:nvPr/>
          </p:nvSpPr>
          <p:spPr>
            <a:xfrm>
              <a:off x="10297425" y="460862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Hexagon 197">
              <a:extLst>
                <a:ext uri="{FF2B5EF4-FFF2-40B4-BE49-F238E27FC236}">
                  <a16:creationId xmlns:a16="http://schemas.microsoft.com/office/drawing/2014/main" id="{6DF01F2C-1E14-4401-8AC9-F45119522548}"/>
                </a:ext>
              </a:extLst>
            </p:cNvPr>
            <p:cNvSpPr/>
            <p:nvPr/>
          </p:nvSpPr>
          <p:spPr>
            <a:xfrm>
              <a:off x="10297425" y="28807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Hexagon 198">
              <a:extLst>
                <a:ext uri="{FF2B5EF4-FFF2-40B4-BE49-F238E27FC236}">
                  <a16:creationId xmlns:a16="http://schemas.microsoft.com/office/drawing/2014/main" id="{D026FDC9-3882-4014-ABCC-46520C0D18BC}"/>
                </a:ext>
              </a:extLst>
            </p:cNvPr>
            <p:cNvSpPr/>
            <p:nvPr/>
          </p:nvSpPr>
          <p:spPr>
            <a:xfrm>
              <a:off x="10297425" y="576052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Hexagon 199">
              <a:extLst>
                <a:ext uri="{FF2B5EF4-FFF2-40B4-BE49-F238E27FC236}">
                  <a16:creationId xmlns:a16="http://schemas.microsoft.com/office/drawing/2014/main" id="{2449006F-8A72-4BB9-933B-72F0DF90E2D0}"/>
                </a:ext>
              </a:extLst>
            </p:cNvPr>
            <p:cNvSpPr/>
            <p:nvPr/>
          </p:nvSpPr>
          <p:spPr>
            <a:xfrm>
              <a:off x="10297425" y="633646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Hexagon 204">
              <a:extLst>
                <a:ext uri="{FF2B5EF4-FFF2-40B4-BE49-F238E27FC236}">
                  <a16:creationId xmlns:a16="http://schemas.microsoft.com/office/drawing/2014/main" id="{EB35A0E1-754C-4C05-BC7F-6A9D064DF9E0}"/>
                </a:ext>
              </a:extLst>
            </p:cNvPr>
            <p:cNvSpPr/>
            <p:nvPr/>
          </p:nvSpPr>
          <p:spPr>
            <a:xfrm>
              <a:off x="10297425" y="518457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Hexagon 205">
              <a:extLst>
                <a:ext uri="{FF2B5EF4-FFF2-40B4-BE49-F238E27FC236}">
                  <a16:creationId xmlns:a16="http://schemas.microsoft.com/office/drawing/2014/main" id="{F013D298-A0CA-44D0-A65A-3A596951EA3B}"/>
                </a:ext>
              </a:extLst>
            </p:cNvPr>
            <p:cNvSpPr/>
            <p:nvPr/>
          </p:nvSpPr>
          <p:spPr>
            <a:xfrm>
              <a:off x="9724268" y="8699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Hexagon 206">
              <a:extLst>
                <a:ext uri="{FF2B5EF4-FFF2-40B4-BE49-F238E27FC236}">
                  <a16:creationId xmlns:a16="http://schemas.microsoft.com/office/drawing/2014/main" id="{12A3F32A-4BAC-4D45-8AE5-420EAA346134}"/>
                </a:ext>
              </a:extLst>
            </p:cNvPr>
            <p:cNvSpPr/>
            <p:nvPr/>
          </p:nvSpPr>
          <p:spPr>
            <a:xfrm>
              <a:off x="9724268" y="14458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Hexagon 207">
              <a:extLst>
                <a:ext uri="{FF2B5EF4-FFF2-40B4-BE49-F238E27FC236}">
                  <a16:creationId xmlns:a16="http://schemas.microsoft.com/office/drawing/2014/main" id="{AC901B09-AF97-454D-860D-27A038E280BA}"/>
                </a:ext>
              </a:extLst>
            </p:cNvPr>
            <p:cNvSpPr/>
            <p:nvPr/>
          </p:nvSpPr>
          <p:spPr>
            <a:xfrm>
              <a:off x="9724268" y="202182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Hexagon 208">
              <a:extLst>
                <a:ext uri="{FF2B5EF4-FFF2-40B4-BE49-F238E27FC236}">
                  <a16:creationId xmlns:a16="http://schemas.microsoft.com/office/drawing/2014/main" id="{7C80E5A8-643D-4896-83D7-A4F036E68A86}"/>
                </a:ext>
              </a:extLst>
            </p:cNvPr>
            <p:cNvSpPr/>
            <p:nvPr/>
          </p:nvSpPr>
          <p:spPr>
            <a:xfrm>
              <a:off x="9724268" y="2939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Hexagon 209">
              <a:extLst>
                <a:ext uri="{FF2B5EF4-FFF2-40B4-BE49-F238E27FC236}">
                  <a16:creationId xmlns:a16="http://schemas.microsoft.com/office/drawing/2014/main" id="{4B772A0F-670C-47AC-BE8D-FA02235C98BD}"/>
                </a:ext>
              </a:extLst>
            </p:cNvPr>
            <p:cNvSpPr/>
            <p:nvPr/>
          </p:nvSpPr>
          <p:spPr>
            <a:xfrm>
              <a:off x="9724268" y="317372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Hexagon 210">
              <a:extLst>
                <a:ext uri="{FF2B5EF4-FFF2-40B4-BE49-F238E27FC236}">
                  <a16:creationId xmlns:a16="http://schemas.microsoft.com/office/drawing/2014/main" id="{55586BE2-7BB7-4207-A9A6-E2A827DAB7E0}"/>
                </a:ext>
              </a:extLst>
            </p:cNvPr>
            <p:cNvSpPr/>
            <p:nvPr/>
          </p:nvSpPr>
          <p:spPr>
            <a:xfrm>
              <a:off x="9724268" y="374967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Hexagon 211">
              <a:extLst>
                <a:ext uri="{FF2B5EF4-FFF2-40B4-BE49-F238E27FC236}">
                  <a16:creationId xmlns:a16="http://schemas.microsoft.com/office/drawing/2014/main" id="{CB70CA76-C330-402D-91F7-BCE1AB6CF72A}"/>
                </a:ext>
              </a:extLst>
            </p:cNvPr>
            <p:cNvSpPr/>
            <p:nvPr/>
          </p:nvSpPr>
          <p:spPr>
            <a:xfrm>
              <a:off x="9724268" y="432562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Hexagon 212">
              <a:extLst>
                <a:ext uri="{FF2B5EF4-FFF2-40B4-BE49-F238E27FC236}">
                  <a16:creationId xmlns:a16="http://schemas.microsoft.com/office/drawing/2014/main" id="{30DDD82D-3DB1-4C3E-B1AC-FF546B9E05C4}"/>
                </a:ext>
              </a:extLst>
            </p:cNvPr>
            <p:cNvSpPr/>
            <p:nvPr/>
          </p:nvSpPr>
          <p:spPr>
            <a:xfrm>
              <a:off x="9724268" y="259777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Hexagon 213">
              <a:extLst>
                <a:ext uri="{FF2B5EF4-FFF2-40B4-BE49-F238E27FC236}">
                  <a16:creationId xmlns:a16="http://schemas.microsoft.com/office/drawing/2014/main" id="{65EC8911-DC54-4BA9-BD48-8F1FD3CC54CB}"/>
                </a:ext>
              </a:extLst>
            </p:cNvPr>
            <p:cNvSpPr/>
            <p:nvPr/>
          </p:nvSpPr>
          <p:spPr>
            <a:xfrm>
              <a:off x="9724268" y="547751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Hexagon 214">
              <a:extLst>
                <a:ext uri="{FF2B5EF4-FFF2-40B4-BE49-F238E27FC236}">
                  <a16:creationId xmlns:a16="http://schemas.microsoft.com/office/drawing/2014/main" id="{A2A9DB68-C465-4BBE-ABF5-796E896006E8}"/>
                </a:ext>
              </a:extLst>
            </p:cNvPr>
            <p:cNvSpPr/>
            <p:nvPr/>
          </p:nvSpPr>
          <p:spPr>
            <a:xfrm>
              <a:off x="9724268" y="605346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Hexagon 215">
              <a:extLst>
                <a:ext uri="{FF2B5EF4-FFF2-40B4-BE49-F238E27FC236}">
                  <a16:creationId xmlns:a16="http://schemas.microsoft.com/office/drawing/2014/main" id="{C04CE44D-0BB6-4A87-ADEB-0969302DD6FD}"/>
                </a:ext>
              </a:extLst>
            </p:cNvPr>
            <p:cNvSpPr/>
            <p:nvPr/>
          </p:nvSpPr>
          <p:spPr>
            <a:xfrm>
              <a:off x="9724268" y="490156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Hexagon 216">
              <a:extLst>
                <a:ext uri="{FF2B5EF4-FFF2-40B4-BE49-F238E27FC236}">
                  <a16:creationId xmlns:a16="http://schemas.microsoft.com/office/drawing/2014/main" id="{2B1809FA-3BFA-4838-A433-60E5301311A1}"/>
                </a:ext>
              </a:extLst>
            </p:cNvPr>
            <p:cNvSpPr/>
            <p:nvPr/>
          </p:nvSpPr>
          <p:spPr>
            <a:xfrm>
              <a:off x="9141172" y="59739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Hexagon 217">
              <a:extLst>
                <a:ext uri="{FF2B5EF4-FFF2-40B4-BE49-F238E27FC236}">
                  <a16:creationId xmlns:a16="http://schemas.microsoft.com/office/drawing/2014/main" id="{E83E00E7-30A6-487D-8112-43D44C3C51BA}"/>
                </a:ext>
              </a:extLst>
            </p:cNvPr>
            <p:cNvSpPr/>
            <p:nvPr/>
          </p:nvSpPr>
          <p:spPr>
            <a:xfrm>
              <a:off x="9141172" y="117334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Hexagon 218">
              <a:extLst>
                <a:ext uri="{FF2B5EF4-FFF2-40B4-BE49-F238E27FC236}">
                  <a16:creationId xmlns:a16="http://schemas.microsoft.com/office/drawing/2014/main" id="{BFCD8E9D-90EE-4864-B528-C4063933649A}"/>
                </a:ext>
              </a:extLst>
            </p:cNvPr>
            <p:cNvSpPr/>
            <p:nvPr/>
          </p:nvSpPr>
          <p:spPr>
            <a:xfrm>
              <a:off x="9141172" y="174929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Hexagon 219">
              <a:extLst>
                <a:ext uri="{FF2B5EF4-FFF2-40B4-BE49-F238E27FC236}">
                  <a16:creationId xmlns:a16="http://schemas.microsoft.com/office/drawing/2014/main" id="{883E13E5-87C6-44C8-9459-95F164A7B60E}"/>
                </a:ext>
              </a:extLst>
            </p:cNvPr>
            <p:cNvSpPr/>
            <p:nvPr/>
          </p:nvSpPr>
          <p:spPr>
            <a:xfrm>
              <a:off x="9141172" y="2144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Hexagon 220">
              <a:extLst>
                <a:ext uri="{FF2B5EF4-FFF2-40B4-BE49-F238E27FC236}">
                  <a16:creationId xmlns:a16="http://schemas.microsoft.com/office/drawing/2014/main" id="{BA0C670E-0591-4971-A6BF-6BA5BD1E5A57}"/>
                </a:ext>
              </a:extLst>
            </p:cNvPr>
            <p:cNvSpPr/>
            <p:nvPr/>
          </p:nvSpPr>
          <p:spPr>
            <a:xfrm>
              <a:off x="9141172" y="290118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Hexagon 221">
              <a:extLst>
                <a:ext uri="{FF2B5EF4-FFF2-40B4-BE49-F238E27FC236}">
                  <a16:creationId xmlns:a16="http://schemas.microsoft.com/office/drawing/2014/main" id="{ACE2B328-B125-4340-998A-FB26694333A4}"/>
                </a:ext>
              </a:extLst>
            </p:cNvPr>
            <p:cNvSpPr/>
            <p:nvPr/>
          </p:nvSpPr>
          <p:spPr>
            <a:xfrm>
              <a:off x="9141172" y="347713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Hexagon 222">
              <a:extLst>
                <a:ext uri="{FF2B5EF4-FFF2-40B4-BE49-F238E27FC236}">
                  <a16:creationId xmlns:a16="http://schemas.microsoft.com/office/drawing/2014/main" id="{D5D365AF-4F48-4FE4-BBC1-A736FD31BC69}"/>
                </a:ext>
              </a:extLst>
            </p:cNvPr>
            <p:cNvSpPr/>
            <p:nvPr/>
          </p:nvSpPr>
          <p:spPr>
            <a:xfrm>
              <a:off x="9141172" y="40530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Hexagon 223">
              <a:extLst>
                <a:ext uri="{FF2B5EF4-FFF2-40B4-BE49-F238E27FC236}">
                  <a16:creationId xmlns:a16="http://schemas.microsoft.com/office/drawing/2014/main" id="{BCAFEE8F-B156-4E1D-A242-D10941DADE90}"/>
                </a:ext>
              </a:extLst>
            </p:cNvPr>
            <p:cNvSpPr/>
            <p:nvPr/>
          </p:nvSpPr>
          <p:spPr>
            <a:xfrm>
              <a:off x="9141172" y="232524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Hexagon 224">
              <a:extLst>
                <a:ext uri="{FF2B5EF4-FFF2-40B4-BE49-F238E27FC236}">
                  <a16:creationId xmlns:a16="http://schemas.microsoft.com/office/drawing/2014/main" id="{076BC323-FC7E-4024-8580-65D9F14ADE00}"/>
                </a:ext>
              </a:extLst>
            </p:cNvPr>
            <p:cNvSpPr/>
            <p:nvPr/>
          </p:nvSpPr>
          <p:spPr>
            <a:xfrm>
              <a:off x="9141172" y="52049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Hexagon 225">
              <a:extLst>
                <a:ext uri="{FF2B5EF4-FFF2-40B4-BE49-F238E27FC236}">
                  <a16:creationId xmlns:a16="http://schemas.microsoft.com/office/drawing/2014/main" id="{EEE315BA-CB40-4F49-9A01-B941EF84FAB0}"/>
                </a:ext>
              </a:extLst>
            </p:cNvPr>
            <p:cNvSpPr/>
            <p:nvPr/>
          </p:nvSpPr>
          <p:spPr>
            <a:xfrm>
              <a:off x="9141172" y="578092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Hexagon 226">
              <a:extLst>
                <a:ext uri="{FF2B5EF4-FFF2-40B4-BE49-F238E27FC236}">
                  <a16:creationId xmlns:a16="http://schemas.microsoft.com/office/drawing/2014/main" id="{C51A88D5-DE34-4D3D-901B-325BA88F2B52}"/>
                </a:ext>
              </a:extLst>
            </p:cNvPr>
            <p:cNvSpPr/>
            <p:nvPr/>
          </p:nvSpPr>
          <p:spPr>
            <a:xfrm>
              <a:off x="9141172" y="6356876"/>
              <a:ext cx="695250" cy="531472"/>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a:extLst>
                <a:ext uri="{FF2B5EF4-FFF2-40B4-BE49-F238E27FC236}">
                  <a16:creationId xmlns:a16="http://schemas.microsoft.com/office/drawing/2014/main" id="{9AF9EF65-4513-4C42-A246-D57FCA35E387}"/>
                </a:ext>
              </a:extLst>
            </p:cNvPr>
            <p:cNvSpPr/>
            <p:nvPr/>
          </p:nvSpPr>
          <p:spPr>
            <a:xfrm>
              <a:off x="9141172" y="46290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Hexagon 228">
              <a:extLst>
                <a:ext uri="{FF2B5EF4-FFF2-40B4-BE49-F238E27FC236}">
                  <a16:creationId xmlns:a16="http://schemas.microsoft.com/office/drawing/2014/main" id="{F927CFA0-615B-4732-9591-34CD00DD5C55}"/>
                </a:ext>
              </a:extLst>
            </p:cNvPr>
            <p:cNvSpPr/>
            <p:nvPr/>
          </p:nvSpPr>
          <p:spPr>
            <a:xfrm>
              <a:off x="8568015" y="90027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Hexagon 229">
              <a:extLst>
                <a:ext uri="{FF2B5EF4-FFF2-40B4-BE49-F238E27FC236}">
                  <a16:creationId xmlns:a16="http://schemas.microsoft.com/office/drawing/2014/main" id="{38264A2C-ECB2-4264-999A-394096A4092D}"/>
                </a:ext>
              </a:extLst>
            </p:cNvPr>
            <p:cNvSpPr/>
            <p:nvPr/>
          </p:nvSpPr>
          <p:spPr>
            <a:xfrm>
              <a:off x="8568015" y="147622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Hexagon 230">
              <a:extLst>
                <a:ext uri="{FF2B5EF4-FFF2-40B4-BE49-F238E27FC236}">
                  <a16:creationId xmlns:a16="http://schemas.microsoft.com/office/drawing/2014/main" id="{566737CE-BD38-46B4-9D07-E5151130344D}"/>
                </a:ext>
              </a:extLst>
            </p:cNvPr>
            <p:cNvSpPr/>
            <p:nvPr/>
          </p:nvSpPr>
          <p:spPr>
            <a:xfrm>
              <a:off x="8568015" y="205217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Hexagon 231">
              <a:extLst>
                <a:ext uri="{FF2B5EF4-FFF2-40B4-BE49-F238E27FC236}">
                  <a16:creationId xmlns:a16="http://schemas.microsoft.com/office/drawing/2014/main" id="{B5E35DD1-04F9-4B52-8399-BBA929025AF6}"/>
                </a:ext>
              </a:extLst>
            </p:cNvPr>
            <p:cNvSpPr/>
            <p:nvPr/>
          </p:nvSpPr>
          <p:spPr>
            <a:xfrm>
              <a:off x="8568015" y="32433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exagon 232">
              <a:extLst>
                <a:ext uri="{FF2B5EF4-FFF2-40B4-BE49-F238E27FC236}">
                  <a16:creationId xmlns:a16="http://schemas.microsoft.com/office/drawing/2014/main" id="{581F17C5-8607-473D-8BE9-1EEA0BCDE677}"/>
                </a:ext>
              </a:extLst>
            </p:cNvPr>
            <p:cNvSpPr/>
            <p:nvPr/>
          </p:nvSpPr>
          <p:spPr>
            <a:xfrm>
              <a:off x="8568015" y="320407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a:extLst>
                <a:ext uri="{FF2B5EF4-FFF2-40B4-BE49-F238E27FC236}">
                  <a16:creationId xmlns:a16="http://schemas.microsoft.com/office/drawing/2014/main" id="{263C81A9-2241-447C-8596-0650796BED68}"/>
                </a:ext>
              </a:extLst>
            </p:cNvPr>
            <p:cNvSpPr/>
            <p:nvPr/>
          </p:nvSpPr>
          <p:spPr>
            <a:xfrm>
              <a:off x="8568015" y="378001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xagon 234">
              <a:extLst>
                <a:ext uri="{FF2B5EF4-FFF2-40B4-BE49-F238E27FC236}">
                  <a16:creationId xmlns:a16="http://schemas.microsoft.com/office/drawing/2014/main" id="{745EE741-008A-40FE-9873-B62DDB0A093F}"/>
                </a:ext>
              </a:extLst>
            </p:cNvPr>
            <p:cNvSpPr/>
            <p:nvPr/>
          </p:nvSpPr>
          <p:spPr>
            <a:xfrm>
              <a:off x="8568015" y="435596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Hexagon 235">
              <a:extLst>
                <a:ext uri="{FF2B5EF4-FFF2-40B4-BE49-F238E27FC236}">
                  <a16:creationId xmlns:a16="http://schemas.microsoft.com/office/drawing/2014/main" id="{F9E5F129-3E96-489A-8723-0706A2D501A5}"/>
                </a:ext>
              </a:extLst>
            </p:cNvPr>
            <p:cNvSpPr/>
            <p:nvPr/>
          </p:nvSpPr>
          <p:spPr>
            <a:xfrm>
              <a:off x="8568015" y="262812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Hexagon 236">
              <a:extLst>
                <a:ext uri="{FF2B5EF4-FFF2-40B4-BE49-F238E27FC236}">
                  <a16:creationId xmlns:a16="http://schemas.microsoft.com/office/drawing/2014/main" id="{A4D7AB9B-5CE3-41FF-8C9E-3376D3568FBB}"/>
                </a:ext>
              </a:extLst>
            </p:cNvPr>
            <p:cNvSpPr/>
            <p:nvPr/>
          </p:nvSpPr>
          <p:spPr>
            <a:xfrm>
              <a:off x="8568015" y="550786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Hexagon 237">
              <a:extLst>
                <a:ext uri="{FF2B5EF4-FFF2-40B4-BE49-F238E27FC236}">
                  <a16:creationId xmlns:a16="http://schemas.microsoft.com/office/drawing/2014/main" id="{3B459677-0A13-472E-9C9C-00A3AD5A04CD}"/>
                </a:ext>
              </a:extLst>
            </p:cNvPr>
            <p:cNvSpPr/>
            <p:nvPr/>
          </p:nvSpPr>
          <p:spPr>
            <a:xfrm>
              <a:off x="8568015" y="608381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Hexagon 238">
              <a:extLst>
                <a:ext uri="{FF2B5EF4-FFF2-40B4-BE49-F238E27FC236}">
                  <a16:creationId xmlns:a16="http://schemas.microsoft.com/office/drawing/2014/main" id="{825830B6-95F8-4518-B9E3-3F1350FBD41D}"/>
                </a:ext>
              </a:extLst>
            </p:cNvPr>
            <p:cNvSpPr/>
            <p:nvPr/>
          </p:nvSpPr>
          <p:spPr>
            <a:xfrm>
              <a:off x="8568015" y="493191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Hexagon 239">
              <a:extLst>
                <a:ext uri="{FF2B5EF4-FFF2-40B4-BE49-F238E27FC236}">
                  <a16:creationId xmlns:a16="http://schemas.microsoft.com/office/drawing/2014/main" id="{CD8657AA-33F6-4566-BD16-4AEB9B986E8B}"/>
                </a:ext>
              </a:extLst>
            </p:cNvPr>
            <p:cNvSpPr/>
            <p:nvPr/>
          </p:nvSpPr>
          <p:spPr>
            <a:xfrm>
              <a:off x="7994858" y="61780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Hexagon 240">
              <a:extLst>
                <a:ext uri="{FF2B5EF4-FFF2-40B4-BE49-F238E27FC236}">
                  <a16:creationId xmlns:a16="http://schemas.microsoft.com/office/drawing/2014/main" id="{AE9014C5-99B3-4F1C-B098-A4E782264C2C}"/>
                </a:ext>
              </a:extLst>
            </p:cNvPr>
            <p:cNvSpPr/>
            <p:nvPr/>
          </p:nvSpPr>
          <p:spPr>
            <a:xfrm>
              <a:off x="7994858" y="119375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Hexagon 241">
              <a:extLst>
                <a:ext uri="{FF2B5EF4-FFF2-40B4-BE49-F238E27FC236}">
                  <a16:creationId xmlns:a16="http://schemas.microsoft.com/office/drawing/2014/main" id="{2547C732-8A12-422B-B379-19CDA6D82F94}"/>
                </a:ext>
              </a:extLst>
            </p:cNvPr>
            <p:cNvSpPr/>
            <p:nvPr/>
          </p:nvSpPr>
          <p:spPr>
            <a:xfrm>
              <a:off x="7994858" y="176970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Hexagon 242">
              <a:extLst>
                <a:ext uri="{FF2B5EF4-FFF2-40B4-BE49-F238E27FC236}">
                  <a16:creationId xmlns:a16="http://schemas.microsoft.com/office/drawing/2014/main" id="{01029FC7-02FA-4CD5-9F2C-C899ED249D55}"/>
                </a:ext>
              </a:extLst>
            </p:cNvPr>
            <p:cNvSpPr/>
            <p:nvPr/>
          </p:nvSpPr>
          <p:spPr>
            <a:xfrm>
              <a:off x="7994858" y="292159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Hexagon 243">
              <a:extLst>
                <a:ext uri="{FF2B5EF4-FFF2-40B4-BE49-F238E27FC236}">
                  <a16:creationId xmlns:a16="http://schemas.microsoft.com/office/drawing/2014/main" id="{0ADB8D4F-C4F8-4190-BE3E-D98DF5434BCC}"/>
                </a:ext>
              </a:extLst>
            </p:cNvPr>
            <p:cNvSpPr/>
            <p:nvPr/>
          </p:nvSpPr>
          <p:spPr>
            <a:xfrm>
              <a:off x="7994858" y="349754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Hexagon 244">
              <a:extLst>
                <a:ext uri="{FF2B5EF4-FFF2-40B4-BE49-F238E27FC236}">
                  <a16:creationId xmlns:a16="http://schemas.microsoft.com/office/drawing/2014/main" id="{437F1507-36CA-48B1-942B-7522817BBF6A}"/>
                </a:ext>
              </a:extLst>
            </p:cNvPr>
            <p:cNvSpPr/>
            <p:nvPr/>
          </p:nvSpPr>
          <p:spPr>
            <a:xfrm>
              <a:off x="7994858" y="407349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Hexagon 245">
              <a:extLst>
                <a:ext uri="{FF2B5EF4-FFF2-40B4-BE49-F238E27FC236}">
                  <a16:creationId xmlns:a16="http://schemas.microsoft.com/office/drawing/2014/main" id="{B475C55E-520D-4CBE-AEF9-CD5FCFB0A713}"/>
                </a:ext>
              </a:extLst>
            </p:cNvPr>
            <p:cNvSpPr/>
            <p:nvPr/>
          </p:nvSpPr>
          <p:spPr>
            <a:xfrm>
              <a:off x="7994858" y="234564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Hexagon 246">
              <a:extLst>
                <a:ext uri="{FF2B5EF4-FFF2-40B4-BE49-F238E27FC236}">
                  <a16:creationId xmlns:a16="http://schemas.microsoft.com/office/drawing/2014/main" id="{4BB75400-2EEF-4B03-9DA8-1CB81807A6AF}"/>
                </a:ext>
              </a:extLst>
            </p:cNvPr>
            <p:cNvSpPr/>
            <p:nvPr/>
          </p:nvSpPr>
          <p:spPr>
            <a:xfrm>
              <a:off x="7994858" y="522538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Hexagon 247">
              <a:extLst>
                <a:ext uri="{FF2B5EF4-FFF2-40B4-BE49-F238E27FC236}">
                  <a16:creationId xmlns:a16="http://schemas.microsoft.com/office/drawing/2014/main" id="{02105022-AD04-4900-B852-A896D2800526}"/>
                </a:ext>
              </a:extLst>
            </p:cNvPr>
            <p:cNvSpPr/>
            <p:nvPr/>
          </p:nvSpPr>
          <p:spPr>
            <a:xfrm>
              <a:off x="7994858" y="580133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Hexagon 248">
              <a:extLst>
                <a:ext uri="{FF2B5EF4-FFF2-40B4-BE49-F238E27FC236}">
                  <a16:creationId xmlns:a16="http://schemas.microsoft.com/office/drawing/2014/main" id="{10D4A6DC-A6E3-41C4-921D-8E756C73D8D0}"/>
                </a:ext>
              </a:extLst>
            </p:cNvPr>
            <p:cNvSpPr/>
            <p:nvPr/>
          </p:nvSpPr>
          <p:spPr>
            <a:xfrm>
              <a:off x="7994858" y="464944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Hexagon 249">
              <a:extLst>
                <a:ext uri="{FF2B5EF4-FFF2-40B4-BE49-F238E27FC236}">
                  <a16:creationId xmlns:a16="http://schemas.microsoft.com/office/drawing/2014/main" id="{1ACF7B2D-E76D-4513-BF9C-D159080CF2DC}"/>
                </a:ext>
              </a:extLst>
            </p:cNvPr>
            <p:cNvSpPr/>
            <p:nvPr/>
          </p:nvSpPr>
          <p:spPr>
            <a:xfrm>
              <a:off x="7411762" y="91074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Hexagon 250">
              <a:extLst>
                <a:ext uri="{FF2B5EF4-FFF2-40B4-BE49-F238E27FC236}">
                  <a16:creationId xmlns:a16="http://schemas.microsoft.com/office/drawing/2014/main" id="{FC0AB65B-8230-4E97-8773-A3D052424859}"/>
                </a:ext>
              </a:extLst>
            </p:cNvPr>
            <p:cNvSpPr/>
            <p:nvPr/>
          </p:nvSpPr>
          <p:spPr>
            <a:xfrm>
              <a:off x="7411762" y="148669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Hexagon 251">
              <a:extLst>
                <a:ext uri="{FF2B5EF4-FFF2-40B4-BE49-F238E27FC236}">
                  <a16:creationId xmlns:a16="http://schemas.microsoft.com/office/drawing/2014/main" id="{4C44CDEA-B792-459C-92B2-618788AD4A4A}"/>
                </a:ext>
              </a:extLst>
            </p:cNvPr>
            <p:cNvSpPr/>
            <p:nvPr/>
          </p:nvSpPr>
          <p:spPr>
            <a:xfrm>
              <a:off x="7411762" y="206264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Hexagon 252">
              <a:extLst>
                <a:ext uri="{FF2B5EF4-FFF2-40B4-BE49-F238E27FC236}">
                  <a16:creationId xmlns:a16="http://schemas.microsoft.com/office/drawing/2014/main" id="{1418DFE8-8535-4D51-ABC4-A73A6DDEFB06}"/>
                </a:ext>
              </a:extLst>
            </p:cNvPr>
            <p:cNvSpPr/>
            <p:nvPr/>
          </p:nvSpPr>
          <p:spPr>
            <a:xfrm>
              <a:off x="7411762" y="321454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Hexagon 253">
              <a:extLst>
                <a:ext uri="{FF2B5EF4-FFF2-40B4-BE49-F238E27FC236}">
                  <a16:creationId xmlns:a16="http://schemas.microsoft.com/office/drawing/2014/main" id="{DAAA6259-2124-484A-BC02-40F273690786}"/>
                </a:ext>
              </a:extLst>
            </p:cNvPr>
            <p:cNvSpPr/>
            <p:nvPr/>
          </p:nvSpPr>
          <p:spPr>
            <a:xfrm>
              <a:off x="7411762" y="379048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Hexagon 254">
              <a:extLst>
                <a:ext uri="{FF2B5EF4-FFF2-40B4-BE49-F238E27FC236}">
                  <a16:creationId xmlns:a16="http://schemas.microsoft.com/office/drawing/2014/main" id="{0BE9A60D-FFCF-4DB9-9C1D-A9E6CE5112B8}"/>
                </a:ext>
              </a:extLst>
            </p:cNvPr>
            <p:cNvSpPr/>
            <p:nvPr/>
          </p:nvSpPr>
          <p:spPr>
            <a:xfrm>
              <a:off x="7411762" y="436643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Hexagon 255">
              <a:extLst>
                <a:ext uri="{FF2B5EF4-FFF2-40B4-BE49-F238E27FC236}">
                  <a16:creationId xmlns:a16="http://schemas.microsoft.com/office/drawing/2014/main" id="{DFF6C056-143D-460B-B1BF-9395BB14D86C}"/>
                </a:ext>
              </a:extLst>
            </p:cNvPr>
            <p:cNvSpPr/>
            <p:nvPr/>
          </p:nvSpPr>
          <p:spPr>
            <a:xfrm>
              <a:off x="7411762" y="263859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Hexagon 256">
              <a:extLst>
                <a:ext uri="{FF2B5EF4-FFF2-40B4-BE49-F238E27FC236}">
                  <a16:creationId xmlns:a16="http://schemas.microsoft.com/office/drawing/2014/main" id="{637E1597-7443-4447-AE6E-1577B59690B0}"/>
                </a:ext>
              </a:extLst>
            </p:cNvPr>
            <p:cNvSpPr/>
            <p:nvPr/>
          </p:nvSpPr>
          <p:spPr>
            <a:xfrm>
              <a:off x="7411762" y="55183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Hexagon 257">
              <a:extLst>
                <a:ext uri="{FF2B5EF4-FFF2-40B4-BE49-F238E27FC236}">
                  <a16:creationId xmlns:a16="http://schemas.microsoft.com/office/drawing/2014/main" id="{175FA2AC-7484-467A-9412-5C61A867447E}"/>
                </a:ext>
              </a:extLst>
            </p:cNvPr>
            <p:cNvSpPr/>
            <p:nvPr/>
          </p:nvSpPr>
          <p:spPr>
            <a:xfrm>
              <a:off x="7411762" y="49423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Hexagon 258">
              <a:extLst>
                <a:ext uri="{FF2B5EF4-FFF2-40B4-BE49-F238E27FC236}">
                  <a16:creationId xmlns:a16="http://schemas.microsoft.com/office/drawing/2014/main" id="{AACB9D44-7C69-4D33-9FA7-FCD0FA567F1C}"/>
                </a:ext>
              </a:extLst>
            </p:cNvPr>
            <p:cNvSpPr/>
            <p:nvPr/>
          </p:nvSpPr>
          <p:spPr>
            <a:xfrm>
              <a:off x="6838605" y="119322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Hexagon 259">
              <a:extLst>
                <a:ext uri="{FF2B5EF4-FFF2-40B4-BE49-F238E27FC236}">
                  <a16:creationId xmlns:a16="http://schemas.microsoft.com/office/drawing/2014/main" id="{C5A1BB20-52C2-4C61-873B-5A3DEAEEEDED}"/>
                </a:ext>
              </a:extLst>
            </p:cNvPr>
            <p:cNvSpPr/>
            <p:nvPr/>
          </p:nvSpPr>
          <p:spPr>
            <a:xfrm>
              <a:off x="6838605" y="176917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Hexagon 260">
              <a:extLst>
                <a:ext uri="{FF2B5EF4-FFF2-40B4-BE49-F238E27FC236}">
                  <a16:creationId xmlns:a16="http://schemas.microsoft.com/office/drawing/2014/main" id="{BD2A732D-9409-490F-AC06-59BFDFA7C902}"/>
                </a:ext>
              </a:extLst>
            </p:cNvPr>
            <p:cNvSpPr/>
            <p:nvPr/>
          </p:nvSpPr>
          <p:spPr>
            <a:xfrm>
              <a:off x="6838605" y="292106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Hexagon 261">
              <a:extLst>
                <a:ext uri="{FF2B5EF4-FFF2-40B4-BE49-F238E27FC236}">
                  <a16:creationId xmlns:a16="http://schemas.microsoft.com/office/drawing/2014/main" id="{A1D0FDED-3E56-4024-8201-AE0FEE300C04}"/>
                </a:ext>
              </a:extLst>
            </p:cNvPr>
            <p:cNvSpPr/>
            <p:nvPr/>
          </p:nvSpPr>
          <p:spPr>
            <a:xfrm>
              <a:off x="6838605" y="349701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Hexagon 262">
              <a:extLst>
                <a:ext uri="{FF2B5EF4-FFF2-40B4-BE49-F238E27FC236}">
                  <a16:creationId xmlns:a16="http://schemas.microsoft.com/office/drawing/2014/main" id="{507FCD22-59B4-4E14-97A5-876638D7BFB0}"/>
                </a:ext>
              </a:extLst>
            </p:cNvPr>
            <p:cNvSpPr/>
            <p:nvPr/>
          </p:nvSpPr>
          <p:spPr>
            <a:xfrm>
              <a:off x="6838605" y="407296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Hexagon 263">
              <a:extLst>
                <a:ext uri="{FF2B5EF4-FFF2-40B4-BE49-F238E27FC236}">
                  <a16:creationId xmlns:a16="http://schemas.microsoft.com/office/drawing/2014/main" id="{D4675E9E-F2D4-46A6-B086-808EAC37A9EE}"/>
                </a:ext>
              </a:extLst>
            </p:cNvPr>
            <p:cNvSpPr/>
            <p:nvPr/>
          </p:nvSpPr>
          <p:spPr>
            <a:xfrm>
              <a:off x="6838605" y="234511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Hexagon 264">
              <a:extLst>
                <a:ext uri="{FF2B5EF4-FFF2-40B4-BE49-F238E27FC236}">
                  <a16:creationId xmlns:a16="http://schemas.microsoft.com/office/drawing/2014/main" id="{D55D1B90-B392-408A-AD93-2EF6D51C52A2}"/>
                </a:ext>
              </a:extLst>
            </p:cNvPr>
            <p:cNvSpPr/>
            <p:nvPr/>
          </p:nvSpPr>
          <p:spPr>
            <a:xfrm>
              <a:off x="6838605" y="522485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Hexagon 265">
              <a:extLst>
                <a:ext uri="{FF2B5EF4-FFF2-40B4-BE49-F238E27FC236}">
                  <a16:creationId xmlns:a16="http://schemas.microsoft.com/office/drawing/2014/main" id="{AF10DB1B-28A8-4E58-8711-C8A8DC46C876}"/>
                </a:ext>
              </a:extLst>
            </p:cNvPr>
            <p:cNvSpPr/>
            <p:nvPr/>
          </p:nvSpPr>
          <p:spPr>
            <a:xfrm>
              <a:off x="6838605" y="464891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Hexagon 266">
              <a:extLst>
                <a:ext uri="{FF2B5EF4-FFF2-40B4-BE49-F238E27FC236}">
                  <a16:creationId xmlns:a16="http://schemas.microsoft.com/office/drawing/2014/main" id="{73FBC4A9-E308-4E3D-9FFB-5B1780664654}"/>
                </a:ext>
              </a:extLst>
            </p:cNvPr>
            <p:cNvSpPr/>
            <p:nvPr/>
          </p:nvSpPr>
          <p:spPr>
            <a:xfrm>
              <a:off x="6275871" y="146628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Hexagon 267">
              <a:extLst>
                <a:ext uri="{FF2B5EF4-FFF2-40B4-BE49-F238E27FC236}">
                  <a16:creationId xmlns:a16="http://schemas.microsoft.com/office/drawing/2014/main" id="{C069B515-8E49-4608-96F0-C01B6C881DA5}"/>
                </a:ext>
              </a:extLst>
            </p:cNvPr>
            <p:cNvSpPr/>
            <p:nvPr/>
          </p:nvSpPr>
          <p:spPr>
            <a:xfrm>
              <a:off x="6275871" y="204223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Hexagon 268">
              <a:extLst>
                <a:ext uri="{FF2B5EF4-FFF2-40B4-BE49-F238E27FC236}">
                  <a16:creationId xmlns:a16="http://schemas.microsoft.com/office/drawing/2014/main" id="{5AA917A5-39DC-4BA8-85D8-C29B7E6F6752}"/>
                </a:ext>
              </a:extLst>
            </p:cNvPr>
            <p:cNvSpPr/>
            <p:nvPr/>
          </p:nvSpPr>
          <p:spPr>
            <a:xfrm>
              <a:off x="6275871" y="31941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Hexagon 269">
              <a:extLst>
                <a:ext uri="{FF2B5EF4-FFF2-40B4-BE49-F238E27FC236}">
                  <a16:creationId xmlns:a16="http://schemas.microsoft.com/office/drawing/2014/main" id="{12162A83-43A1-4E05-B4ED-438EA7559F71}"/>
                </a:ext>
              </a:extLst>
            </p:cNvPr>
            <p:cNvSpPr/>
            <p:nvPr/>
          </p:nvSpPr>
          <p:spPr>
            <a:xfrm>
              <a:off x="6275871" y="37700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Hexagon 270">
              <a:extLst>
                <a:ext uri="{FF2B5EF4-FFF2-40B4-BE49-F238E27FC236}">
                  <a16:creationId xmlns:a16="http://schemas.microsoft.com/office/drawing/2014/main" id="{F9C6BDAF-EA7D-4DAE-8047-4B0DCFB9059E}"/>
                </a:ext>
              </a:extLst>
            </p:cNvPr>
            <p:cNvSpPr/>
            <p:nvPr/>
          </p:nvSpPr>
          <p:spPr>
            <a:xfrm>
              <a:off x="6275871" y="434602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Hexagon 271">
              <a:extLst>
                <a:ext uri="{FF2B5EF4-FFF2-40B4-BE49-F238E27FC236}">
                  <a16:creationId xmlns:a16="http://schemas.microsoft.com/office/drawing/2014/main" id="{79DF0D86-965E-4880-B5BB-A07CCD3386BA}"/>
                </a:ext>
              </a:extLst>
            </p:cNvPr>
            <p:cNvSpPr/>
            <p:nvPr/>
          </p:nvSpPr>
          <p:spPr>
            <a:xfrm>
              <a:off x="6275871" y="26181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Hexagon 272">
              <a:extLst>
                <a:ext uri="{FF2B5EF4-FFF2-40B4-BE49-F238E27FC236}">
                  <a16:creationId xmlns:a16="http://schemas.microsoft.com/office/drawing/2014/main" id="{AD662308-41F6-4C7B-A34B-163AEA1BDBDE}"/>
                </a:ext>
              </a:extLst>
            </p:cNvPr>
            <p:cNvSpPr/>
            <p:nvPr/>
          </p:nvSpPr>
          <p:spPr>
            <a:xfrm>
              <a:off x="6275871" y="492197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Hexagon 273">
              <a:extLst>
                <a:ext uri="{FF2B5EF4-FFF2-40B4-BE49-F238E27FC236}">
                  <a16:creationId xmlns:a16="http://schemas.microsoft.com/office/drawing/2014/main" id="{A121C977-1037-4F1D-A4CA-B764B1B7752E}"/>
                </a:ext>
              </a:extLst>
            </p:cNvPr>
            <p:cNvSpPr/>
            <p:nvPr/>
          </p:nvSpPr>
          <p:spPr>
            <a:xfrm>
              <a:off x="5693017" y="174929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Hexagon 274">
              <a:extLst>
                <a:ext uri="{FF2B5EF4-FFF2-40B4-BE49-F238E27FC236}">
                  <a16:creationId xmlns:a16="http://schemas.microsoft.com/office/drawing/2014/main" id="{797C52F1-B762-4EBC-AABA-225FFA45C448}"/>
                </a:ext>
              </a:extLst>
            </p:cNvPr>
            <p:cNvSpPr/>
            <p:nvPr/>
          </p:nvSpPr>
          <p:spPr>
            <a:xfrm>
              <a:off x="5693017" y="232524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Hexagon 275">
              <a:extLst>
                <a:ext uri="{FF2B5EF4-FFF2-40B4-BE49-F238E27FC236}">
                  <a16:creationId xmlns:a16="http://schemas.microsoft.com/office/drawing/2014/main" id="{9FC38FC9-5572-4C7E-AA4B-03DCD8C2439C}"/>
                </a:ext>
              </a:extLst>
            </p:cNvPr>
            <p:cNvSpPr/>
            <p:nvPr/>
          </p:nvSpPr>
          <p:spPr>
            <a:xfrm>
              <a:off x="5693017" y="347713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Hexagon 276">
              <a:extLst>
                <a:ext uri="{FF2B5EF4-FFF2-40B4-BE49-F238E27FC236}">
                  <a16:creationId xmlns:a16="http://schemas.microsoft.com/office/drawing/2014/main" id="{A9579DE7-CDE3-46C3-B509-88148B75071E}"/>
                </a:ext>
              </a:extLst>
            </p:cNvPr>
            <p:cNvSpPr/>
            <p:nvPr/>
          </p:nvSpPr>
          <p:spPr>
            <a:xfrm>
              <a:off x="5693017" y="405308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Hexagon 277">
              <a:extLst>
                <a:ext uri="{FF2B5EF4-FFF2-40B4-BE49-F238E27FC236}">
                  <a16:creationId xmlns:a16="http://schemas.microsoft.com/office/drawing/2014/main" id="{4ACE255E-5AB4-4430-A309-AE0376FECC85}"/>
                </a:ext>
              </a:extLst>
            </p:cNvPr>
            <p:cNvSpPr/>
            <p:nvPr/>
          </p:nvSpPr>
          <p:spPr>
            <a:xfrm>
              <a:off x="5693017" y="462903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Hexagon 278">
              <a:extLst>
                <a:ext uri="{FF2B5EF4-FFF2-40B4-BE49-F238E27FC236}">
                  <a16:creationId xmlns:a16="http://schemas.microsoft.com/office/drawing/2014/main" id="{4163A808-996B-415F-8A31-8D94F4EDC843}"/>
                </a:ext>
              </a:extLst>
            </p:cNvPr>
            <p:cNvSpPr/>
            <p:nvPr/>
          </p:nvSpPr>
          <p:spPr>
            <a:xfrm>
              <a:off x="5693017" y="290118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Hexagon 279">
              <a:extLst>
                <a:ext uri="{FF2B5EF4-FFF2-40B4-BE49-F238E27FC236}">
                  <a16:creationId xmlns:a16="http://schemas.microsoft.com/office/drawing/2014/main" id="{1B487296-C011-43A9-88F0-499BA8B976CF}"/>
                </a:ext>
              </a:extLst>
            </p:cNvPr>
            <p:cNvSpPr/>
            <p:nvPr/>
          </p:nvSpPr>
          <p:spPr>
            <a:xfrm>
              <a:off x="5119860" y="203176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Hexagon 280">
              <a:extLst>
                <a:ext uri="{FF2B5EF4-FFF2-40B4-BE49-F238E27FC236}">
                  <a16:creationId xmlns:a16="http://schemas.microsoft.com/office/drawing/2014/main" id="{A3A5973A-28A7-451A-984F-1E58D9605D06}"/>
                </a:ext>
              </a:extLst>
            </p:cNvPr>
            <p:cNvSpPr/>
            <p:nvPr/>
          </p:nvSpPr>
          <p:spPr>
            <a:xfrm>
              <a:off x="5119860" y="260771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Hexagon 281">
              <a:extLst>
                <a:ext uri="{FF2B5EF4-FFF2-40B4-BE49-F238E27FC236}">
                  <a16:creationId xmlns:a16="http://schemas.microsoft.com/office/drawing/2014/main" id="{90154AC2-5B7A-40B2-A356-DC9E0E6959CC}"/>
                </a:ext>
              </a:extLst>
            </p:cNvPr>
            <p:cNvSpPr/>
            <p:nvPr/>
          </p:nvSpPr>
          <p:spPr>
            <a:xfrm>
              <a:off x="4557126" y="230483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Hexagon 282">
              <a:extLst>
                <a:ext uri="{FF2B5EF4-FFF2-40B4-BE49-F238E27FC236}">
                  <a16:creationId xmlns:a16="http://schemas.microsoft.com/office/drawing/2014/main" id="{B286A8DC-A28A-43DB-ADC9-BBBCD286555C}"/>
                </a:ext>
              </a:extLst>
            </p:cNvPr>
            <p:cNvSpPr/>
            <p:nvPr/>
          </p:nvSpPr>
          <p:spPr>
            <a:xfrm>
              <a:off x="4557126" y="288078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Hexagon 283">
              <a:extLst>
                <a:ext uri="{FF2B5EF4-FFF2-40B4-BE49-F238E27FC236}">
                  <a16:creationId xmlns:a16="http://schemas.microsoft.com/office/drawing/2014/main" id="{107071B2-CDDE-444E-9BF4-3D879056F397}"/>
                </a:ext>
              </a:extLst>
            </p:cNvPr>
            <p:cNvSpPr/>
            <p:nvPr/>
          </p:nvSpPr>
          <p:spPr>
            <a:xfrm>
              <a:off x="3990360" y="31648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Hexagon 284">
              <a:extLst>
                <a:ext uri="{FF2B5EF4-FFF2-40B4-BE49-F238E27FC236}">
                  <a16:creationId xmlns:a16="http://schemas.microsoft.com/office/drawing/2014/main" id="{0BB1E3E4-F1B7-41F2-8578-BF4FBBAFB1DD}"/>
                </a:ext>
              </a:extLst>
            </p:cNvPr>
            <p:cNvSpPr/>
            <p:nvPr/>
          </p:nvSpPr>
          <p:spPr>
            <a:xfrm>
              <a:off x="3990360" y="37408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Hexagon 285">
              <a:extLst>
                <a:ext uri="{FF2B5EF4-FFF2-40B4-BE49-F238E27FC236}">
                  <a16:creationId xmlns:a16="http://schemas.microsoft.com/office/drawing/2014/main" id="{C2CCC219-C9C2-441A-BD15-59310E812692}"/>
                </a:ext>
              </a:extLst>
            </p:cNvPr>
            <p:cNvSpPr/>
            <p:nvPr/>
          </p:nvSpPr>
          <p:spPr>
            <a:xfrm>
              <a:off x="3990360" y="489272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Hexagon 286">
              <a:extLst>
                <a:ext uri="{FF2B5EF4-FFF2-40B4-BE49-F238E27FC236}">
                  <a16:creationId xmlns:a16="http://schemas.microsoft.com/office/drawing/2014/main" id="{DA5BAD77-C4C0-449D-AAB1-E9FB0A746526}"/>
                </a:ext>
              </a:extLst>
            </p:cNvPr>
            <p:cNvSpPr/>
            <p:nvPr/>
          </p:nvSpPr>
          <p:spPr>
            <a:xfrm>
              <a:off x="3990360" y="546867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Hexagon 287">
              <a:extLst>
                <a:ext uri="{FF2B5EF4-FFF2-40B4-BE49-F238E27FC236}">
                  <a16:creationId xmlns:a16="http://schemas.microsoft.com/office/drawing/2014/main" id="{3324E72F-9DA4-4F28-8470-DE68EB83A3F1}"/>
                </a:ext>
              </a:extLst>
            </p:cNvPr>
            <p:cNvSpPr/>
            <p:nvPr/>
          </p:nvSpPr>
          <p:spPr>
            <a:xfrm>
              <a:off x="3990360" y="431678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Hexagon 288">
              <a:extLst>
                <a:ext uri="{FF2B5EF4-FFF2-40B4-BE49-F238E27FC236}">
                  <a16:creationId xmlns:a16="http://schemas.microsoft.com/office/drawing/2014/main" id="{5A0FC002-C3F6-43CF-B63A-DCFAA30AEB19}"/>
                </a:ext>
              </a:extLst>
            </p:cNvPr>
            <p:cNvSpPr/>
            <p:nvPr/>
          </p:nvSpPr>
          <p:spPr>
            <a:xfrm>
              <a:off x="3407506" y="344788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Hexagon 289">
              <a:extLst>
                <a:ext uri="{FF2B5EF4-FFF2-40B4-BE49-F238E27FC236}">
                  <a16:creationId xmlns:a16="http://schemas.microsoft.com/office/drawing/2014/main" id="{D9467044-DB1F-4D39-A2C7-97AC2576C698}"/>
                </a:ext>
              </a:extLst>
            </p:cNvPr>
            <p:cNvSpPr/>
            <p:nvPr/>
          </p:nvSpPr>
          <p:spPr>
            <a:xfrm>
              <a:off x="3407506" y="402383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Hexagon 290">
              <a:extLst>
                <a:ext uri="{FF2B5EF4-FFF2-40B4-BE49-F238E27FC236}">
                  <a16:creationId xmlns:a16="http://schemas.microsoft.com/office/drawing/2014/main" id="{6E50C8D5-86CC-4882-95D4-092407618BAB}"/>
                </a:ext>
              </a:extLst>
            </p:cNvPr>
            <p:cNvSpPr/>
            <p:nvPr/>
          </p:nvSpPr>
          <p:spPr>
            <a:xfrm>
              <a:off x="3407506" y="517573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Hexagon 291">
              <a:extLst>
                <a:ext uri="{FF2B5EF4-FFF2-40B4-BE49-F238E27FC236}">
                  <a16:creationId xmlns:a16="http://schemas.microsoft.com/office/drawing/2014/main" id="{D8E247B6-AFB8-4B1D-804F-935388CF28DC}"/>
                </a:ext>
              </a:extLst>
            </p:cNvPr>
            <p:cNvSpPr/>
            <p:nvPr/>
          </p:nvSpPr>
          <p:spPr>
            <a:xfrm>
              <a:off x="2834349" y="373036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Hexagon 292">
              <a:extLst>
                <a:ext uri="{FF2B5EF4-FFF2-40B4-BE49-F238E27FC236}">
                  <a16:creationId xmlns:a16="http://schemas.microsoft.com/office/drawing/2014/main" id="{73D744D1-EF20-41B5-A41A-5603B400455B}"/>
                </a:ext>
              </a:extLst>
            </p:cNvPr>
            <p:cNvSpPr/>
            <p:nvPr/>
          </p:nvSpPr>
          <p:spPr>
            <a:xfrm>
              <a:off x="2834349" y="488226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Hexagon 293">
              <a:extLst>
                <a:ext uri="{FF2B5EF4-FFF2-40B4-BE49-F238E27FC236}">
                  <a16:creationId xmlns:a16="http://schemas.microsoft.com/office/drawing/2014/main" id="{F160AF1F-EDC5-4F6D-9C53-ED80DD761254}"/>
                </a:ext>
              </a:extLst>
            </p:cNvPr>
            <p:cNvSpPr/>
            <p:nvPr/>
          </p:nvSpPr>
          <p:spPr>
            <a:xfrm>
              <a:off x="2834349" y="430631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Hexagon 294">
              <a:extLst>
                <a:ext uri="{FF2B5EF4-FFF2-40B4-BE49-F238E27FC236}">
                  <a16:creationId xmlns:a16="http://schemas.microsoft.com/office/drawing/2014/main" id="{B16A0C8F-FB02-45C4-A4E9-6612AB73839E}"/>
                </a:ext>
              </a:extLst>
            </p:cNvPr>
            <p:cNvSpPr/>
            <p:nvPr/>
          </p:nvSpPr>
          <p:spPr>
            <a:xfrm>
              <a:off x="5719528" y="520133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Hexagon 295">
              <a:extLst>
                <a:ext uri="{FF2B5EF4-FFF2-40B4-BE49-F238E27FC236}">
                  <a16:creationId xmlns:a16="http://schemas.microsoft.com/office/drawing/2014/main" id="{5E6ADD8C-9911-464E-8CCF-1360834CEEB6}"/>
                </a:ext>
              </a:extLst>
            </p:cNvPr>
            <p:cNvSpPr/>
            <p:nvPr/>
          </p:nvSpPr>
          <p:spPr>
            <a:xfrm>
              <a:off x="5719528" y="577728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Hexagon 296">
              <a:extLst>
                <a:ext uri="{FF2B5EF4-FFF2-40B4-BE49-F238E27FC236}">
                  <a16:creationId xmlns:a16="http://schemas.microsoft.com/office/drawing/2014/main" id="{043047E4-3EB2-45AF-918C-873A0B2D1B97}"/>
                </a:ext>
              </a:extLst>
            </p:cNvPr>
            <p:cNvSpPr/>
            <p:nvPr/>
          </p:nvSpPr>
          <p:spPr>
            <a:xfrm>
              <a:off x="5702721" y="58484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Hexagon 297">
              <a:extLst>
                <a:ext uri="{FF2B5EF4-FFF2-40B4-BE49-F238E27FC236}">
                  <a16:creationId xmlns:a16="http://schemas.microsoft.com/office/drawing/2014/main" id="{205447EB-8C35-4413-9DD4-6F20A0DF9669}"/>
                </a:ext>
              </a:extLst>
            </p:cNvPr>
            <p:cNvSpPr/>
            <p:nvPr/>
          </p:nvSpPr>
          <p:spPr>
            <a:xfrm>
              <a:off x="5702721" y="116079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Hexagon 298">
              <a:extLst>
                <a:ext uri="{FF2B5EF4-FFF2-40B4-BE49-F238E27FC236}">
                  <a16:creationId xmlns:a16="http://schemas.microsoft.com/office/drawing/2014/main" id="{28FFA2AB-7C4C-4596-ADC4-D2AAA8BA49CD}"/>
                </a:ext>
              </a:extLst>
            </p:cNvPr>
            <p:cNvSpPr/>
            <p:nvPr/>
          </p:nvSpPr>
          <p:spPr>
            <a:xfrm>
              <a:off x="5129806" y="30184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Hexagon 299">
              <a:extLst>
                <a:ext uri="{FF2B5EF4-FFF2-40B4-BE49-F238E27FC236}">
                  <a16:creationId xmlns:a16="http://schemas.microsoft.com/office/drawing/2014/main" id="{A31C5CC0-E5CB-491A-9ACD-D4C52C1E5DF3}"/>
                </a:ext>
              </a:extLst>
            </p:cNvPr>
            <p:cNvSpPr/>
            <p:nvPr/>
          </p:nvSpPr>
          <p:spPr>
            <a:xfrm>
              <a:off x="5129806" y="87778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Hexagon 300">
              <a:extLst>
                <a:ext uri="{FF2B5EF4-FFF2-40B4-BE49-F238E27FC236}">
                  <a16:creationId xmlns:a16="http://schemas.microsoft.com/office/drawing/2014/main" id="{4EA0ADE9-AD71-4458-9074-F04F4B1E1095}"/>
                </a:ext>
              </a:extLst>
            </p:cNvPr>
            <p:cNvSpPr/>
            <p:nvPr/>
          </p:nvSpPr>
          <p:spPr>
            <a:xfrm>
              <a:off x="4556649" y="836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Hexagon 301">
              <a:extLst>
                <a:ext uri="{FF2B5EF4-FFF2-40B4-BE49-F238E27FC236}">
                  <a16:creationId xmlns:a16="http://schemas.microsoft.com/office/drawing/2014/main" id="{1A6724EA-5FE4-4EEE-AD7F-C8524BCBCE75}"/>
                </a:ext>
              </a:extLst>
            </p:cNvPr>
            <p:cNvSpPr/>
            <p:nvPr/>
          </p:nvSpPr>
          <p:spPr>
            <a:xfrm>
              <a:off x="4556649" y="58431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Hexagon 302">
              <a:extLst>
                <a:ext uri="{FF2B5EF4-FFF2-40B4-BE49-F238E27FC236}">
                  <a16:creationId xmlns:a16="http://schemas.microsoft.com/office/drawing/2014/main" id="{9EE1E87B-A00A-44B0-810B-5C54756016C0}"/>
                </a:ext>
              </a:extLst>
            </p:cNvPr>
            <p:cNvSpPr/>
            <p:nvPr/>
          </p:nvSpPr>
          <p:spPr>
            <a:xfrm>
              <a:off x="7411527" y="334800"/>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Hexagon 303">
              <a:extLst>
                <a:ext uri="{FF2B5EF4-FFF2-40B4-BE49-F238E27FC236}">
                  <a16:creationId xmlns:a16="http://schemas.microsoft.com/office/drawing/2014/main" id="{382BCB29-042E-4DA8-81AA-5F9EF62F348F}"/>
                </a:ext>
              </a:extLst>
            </p:cNvPr>
            <p:cNvSpPr/>
            <p:nvPr/>
          </p:nvSpPr>
          <p:spPr>
            <a:xfrm>
              <a:off x="7988963" y="368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Hexagon 304">
              <a:extLst>
                <a:ext uri="{FF2B5EF4-FFF2-40B4-BE49-F238E27FC236}">
                  <a16:creationId xmlns:a16="http://schemas.microsoft.com/office/drawing/2014/main" id="{744EDFFD-83BD-4314-A65C-8D22E0EF5ECE}"/>
                </a:ext>
              </a:extLst>
            </p:cNvPr>
            <p:cNvSpPr/>
            <p:nvPr/>
          </p:nvSpPr>
          <p:spPr>
            <a:xfrm>
              <a:off x="6838370" y="4132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Hexagon 305">
              <a:extLst>
                <a:ext uri="{FF2B5EF4-FFF2-40B4-BE49-F238E27FC236}">
                  <a16:creationId xmlns:a16="http://schemas.microsoft.com/office/drawing/2014/main" id="{854E4117-C880-4391-B93E-F847154FC619}"/>
                </a:ext>
              </a:extLst>
            </p:cNvPr>
            <p:cNvSpPr/>
            <p:nvPr/>
          </p:nvSpPr>
          <p:spPr>
            <a:xfrm>
              <a:off x="6838370" y="617275"/>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Hexagon 306">
              <a:extLst>
                <a:ext uri="{FF2B5EF4-FFF2-40B4-BE49-F238E27FC236}">
                  <a16:creationId xmlns:a16="http://schemas.microsoft.com/office/drawing/2014/main" id="{C2144D4F-A3C9-4189-B158-60C9E9052E74}"/>
                </a:ext>
              </a:extLst>
            </p:cNvPr>
            <p:cNvSpPr/>
            <p:nvPr/>
          </p:nvSpPr>
          <p:spPr>
            <a:xfrm>
              <a:off x="6268768" y="320684"/>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Hexagon 307">
              <a:extLst>
                <a:ext uri="{FF2B5EF4-FFF2-40B4-BE49-F238E27FC236}">
                  <a16:creationId xmlns:a16="http://schemas.microsoft.com/office/drawing/2014/main" id="{68C252B1-E13A-4F9B-80C4-B2EA0FCCDC68}"/>
                </a:ext>
              </a:extLst>
            </p:cNvPr>
            <p:cNvSpPr/>
            <p:nvPr/>
          </p:nvSpPr>
          <p:spPr>
            <a:xfrm>
              <a:off x="6268768" y="896632"/>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Hexagon 308">
              <a:extLst>
                <a:ext uri="{FF2B5EF4-FFF2-40B4-BE49-F238E27FC236}">
                  <a16:creationId xmlns:a16="http://schemas.microsoft.com/office/drawing/2014/main" id="{80F07B29-9521-4C71-89B2-A38FDE24419E}"/>
                </a:ext>
              </a:extLst>
            </p:cNvPr>
            <p:cNvSpPr/>
            <p:nvPr/>
          </p:nvSpPr>
          <p:spPr>
            <a:xfrm>
              <a:off x="5704584" y="9939"/>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Hexagon 309">
              <a:extLst>
                <a:ext uri="{FF2B5EF4-FFF2-40B4-BE49-F238E27FC236}">
                  <a16:creationId xmlns:a16="http://schemas.microsoft.com/office/drawing/2014/main" id="{EC279151-58D1-4E2C-958C-6D82DFBAD54C}"/>
                </a:ext>
              </a:extLst>
            </p:cNvPr>
            <p:cNvSpPr/>
            <p:nvPr/>
          </p:nvSpPr>
          <p:spPr>
            <a:xfrm>
              <a:off x="6282180" y="5500038"/>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Hexagon 310">
              <a:extLst>
                <a:ext uri="{FF2B5EF4-FFF2-40B4-BE49-F238E27FC236}">
                  <a16:creationId xmlns:a16="http://schemas.microsoft.com/office/drawing/2014/main" id="{D5FBD4E0-AFC2-47CC-AB95-E0A37BF697BF}"/>
                </a:ext>
              </a:extLst>
            </p:cNvPr>
            <p:cNvSpPr/>
            <p:nvPr/>
          </p:nvSpPr>
          <p:spPr>
            <a:xfrm>
              <a:off x="6282180" y="6075986"/>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Hexagon 311">
              <a:extLst>
                <a:ext uri="{FF2B5EF4-FFF2-40B4-BE49-F238E27FC236}">
                  <a16:creationId xmlns:a16="http://schemas.microsoft.com/office/drawing/2014/main" id="{7170FCA4-5FBF-4754-956B-FA8250017834}"/>
                </a:ext>
              </a:extLst>
            </p:cNvPr>
            <p:cNvSpPr/>
            <p:nvPr/>
          </p:nvSpPr>
          <p:spPr>
            <a:xfrm>
              <a:off x="3983018" y="6043523"/>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Hexagon 312">
              <a:extLst>
                <a:ext uri="{FF2B5EF4-FFF2-40B4-BE49-F238E27FC236}">
                  <a16:creationId xmlns:a16="http://schemas.microsoft.com/office/drawing/2014/main" id="{695D1D2C-36D5-43EC-B38B-68933D673B13}"/>
                </a:ext>
              </a:extLst>
            </p:cNvPr>
            <p:cNvSpPr/>
            <p:nvPr/>
          </p:nvSpPr>
          <p:spPr>
            <a:xfrm>
              <a:off x="6850650" y="5801337"/>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Hexagon 313">
              <a:extLst>
                <a:ext uri="{FF2B5EF4-FFF2-40B4-BE49-F238E27FC236}">
                  <a16:creationId xmlns:a16="http://schemas.microsoft.com/office/drawing/2014/main" id="{425B25A2-1A7D-4E5F-91B0-B1BF15FB562C}"/>
                </a:ext>
              </a:extLst>
            </p:cNvPr>
            <p:cNvSpPr/>
            <p:nvPr/>
          </p:nvSpPr>
          <p:spPr>
            <a:xfrm>
              <a:off x="6850650" y="6377285"/>
              <a:ext cx="695250" cy="480715"/>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Hexagon 314">
              <a:extLst>
                <a:ext uri="{FF2B5EF4-FFF2-40B4-BE49-F238E27FC236}">
                  <a16:creationId xmlns:a16="http://schemas.microsoft.com/office/drawing/2014/main" id="{4513C9E3-6324-4A5C-9935-C38647EC3532}"/>
                </a:ext>
              </a:extLst>
            </p:cNvPr>
            <p:cNvSpPr/>
            <p:nvPr/>
          </p:nvSpPr>
          <p:spPr>
            <a:xfrm>
              <a:off x="7411527" y="6104751"/>
              <a:ext cx="695250" cy="566008"/>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5319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B13620B2-6BF3-40C5-8EEF-BDEA48E18D23}"/>
              </a:ext>
            </a:extLst>
          </p:cNvPr>
          <p:cNvSpPr/>
          <p:nvPr/>
        </p:nvSpPr>
        <p:spPr>
          <a:xfrm>
            <a:off x="-12352" y="797611"/>
            <a:ext cx="8643257" cy="312073"/>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BD3EE9DF-1D9F-434E-98C6-2EA13D7EB841}"/>
              </a:ext>
            </a:extLst>
          </p:cNvPr>
          <p:cNvSpPr/>
          <p:nvPr/>
        </p:nvSpPr>
        <p:spPr>
          <a:xfrm>
            <a:off x="0" y="54430"/>
            <a:ext cx="5130800" cy="638394"/>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TextBox 35">
            <a:extLst>
              <a:ext uri="{FF2B5EF4-FFF2-40B4-BE49-F238E27FC236}">
                <a16:creationId xmlns:a16="http://schemas.microsoft.com/office/drawing/2014/main" id="{04191DAE-8F30-4988-8737-86034D457503}"/>
              </a:ext>
            </a:extLst>
          </p:cNvPr>
          <p:cNvSpPr txBox="1"/>
          <p:nvPr/>
        </p:nvSpPr>
        <p:spPr>
          <a:xfrm>
            <a:off x="193670" y="-2784"/>
            <a:ext cx="4772030"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SALES OVERVIEW</a:t>
            </a:r>
          </a:p>
        </p:txBody>
      </p:sp>
      <p:sp>
        <p:nvSpPr>
          <p:cNvPr id="37" name="TextBox 36">
            <a:extLst>
              <a:ext uri="{FF2B5EF4-FFF2-40B4-BE49-F238E27FC236}">
                <a16:creationId xmlns:a16="http://schemas.microsoft.com/office/drawing/2014/main" id="{BE8BBB6A-E1A7-47A4-BBAB-EFBC450C25A4}"/>
              </a:ext>
            </a:extLst>
          </p:cNvPr>
          <p:cNvSpPr txBox="1"/>
          <p:nvPr/>
        </p:nvSpPr>
        <p:spPr>
          <a:xfrm>
            <a:off x="508041" y="3838371"/>
            <a:ext cx="9709469" cy="1674113"/>
          </a:xfrm>
          <a:prstGeom prst="rect">
            <a:avLst/>
          </a:prstGeom>
          <a:noFill/>
        </p:spPr>
        <p:txBody>
          <a:bodyPr wrap="square" rtlCol="0">
            <a:spAutoFit/>
          </a:bodyPr>
          <a:lstStyle/>
          <a:p>
            <a:pPr marL="285750" indent="-285750">
              <a:lnSpc>
                <a:spcPct val="150000"/>
              </a:lnSpc>
              <a:buFontTx/>
              <a:buChar char="-"/>
            </a:pPr>
            <a:r>
              <a:rPr lang="en-US" sz="1400" b="1">
                <a:solidFill>
                  <a:srgbClr val="3A4A5B"/>
                </a:solidFill>
                <a:latin typeface="Montserrat" pitchFamily="2" charset="0"/>
                <a:ea typeface="Tahoma" panose="020B0604030504040204" pitchFamily="34" charset="0"/>
                <a:cs typeface="Times New Roman" panose="02020603050405020304" pitchFamily="18" charset="0"/>
              </a:rPr>
              <a:t>Online:</a:t>
            </a:r>
            <a:r>
              <a:rPr lang="en-US" sz="1400">
                <a:solidFill>
                  <a:srgbClr val="3A4A5B"/>
                </a:solidFill>
                <a:latin typeface="Montserrat" pitchFamily="2" charset="0"/>
                <a:ea typeface="Tahoma" panose="020B0604030504040204" pitchFamily="34" charset="0"/>
                <a:cs typeface="Times New Roman" panose="02020603050405020304" pitchFamily="18" charset="0"/>
              </a:rPr>
              <a:t> Lợi nhuận đang tỷ lệ thuận với doanh thu.</a:t>
            </a:r>
          </a:p>
          <a:p>
            <a:pPr marL="285750" indent="-285750">
              <a:lnSpc>
                <a:spcPct val="150000"/>
              </a:lnSpc>
              <a:buFontTx/>
              <a:buChar char="-"/>
            </a:pPr>
            <a:r>
              <a:rPr lang="en-US" sz="1400" b="1">
                <a:solidFill>
                  <a:srgbClr val="3A4A5B"/>
                </a:solidFill>
                <a:latin typeface="Montserrat" pitchFamily="2" charset="0"/>
                <a:ea typeface="Tahoma" panose="020B0604030504040204" pitchFamily="34" charset="0"/>
                <a:cs typeface="Times New Roman" panose="02020603050405020304" pitchFamily="18" charset="0"/>
              </a:rPr>
              <a:t>Reseller:</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p>
          <a:p>
            <a:pPr marL="742950" lvl="1" indent="-285750">
              <a:lnSpc>
                <a:spcPct val="150000"/>
              </a:lnSpc>
              <a:buFont typeface="Arial" panose="020B0604020202020204" pitchFamily="34" charset="0"/>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Lợi nhuận tỷ lệ nghịch với doanh thu.</a:t>
            </a:r>
          </a:p>
          <a:p>
            <a:pPr marL="742950" lvl="1" indent="-285750">
              <a:lnSpc>
                <a:spcPct val="150000"/>
              </a:lnSpc>
              <a:buFont typeface="Arial" panose="020B0604020202020204" pitchFamily="34" charset="0"/>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Lợi nhuận âm ở cả 3 thị trường.</a:t>
            </a:r>
          </a:p>
          <a:p>
            <a:pPr marL="742950" lvl="1" indent="-285750">
              <a:lnSpc>
                <a:spcPct val="150000"/>
              </a:lnSpc>
              <a:buFont typeface="Arial" panose="020B0604020202020204" pitchFamily="34" charset="0"/>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Doanh thu tại Bắc Mỹ lại cao gấp 6 lần so với EU và khoảng gần 50 lần so với Pacific.</a:t>
            </a:r>
            <a:endParaRPr lang="en-US" sz="1400">
              <a:solidFill>
                <a:srgbClr val="3A4A5B"/>
              </a:solidFill>
              <a:ea typeface="Tahoma" panose="020B0604030504040204"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3D948E2F-9A97-40EB-9E86-9F38C88461D3}"/>
              </a:ext>
            </a:extLst>
          </p:cNvPr>
          <p:cNvSpPr txBox="1"/>
          <p:nvPr/>
        </p:nvSpPr>
        <p:spPr>
          <a:xfrm>
            <a:off x="-12352" y="801907"/>
            <a:ext cx="8305800" cy="307777"/>
          </a:xfrm>
          <a:prstGeom prst="rect">
            <a:avLst/>
          </a:prstGeom>
          <a:noFill/>
        </p:spPr>
        <p:txBody>
          <a:bodyPr wrap="square" rtlCol="0">
            <a:spAutoFit/>
          </a:bodyPr>
          <a:lstStyle/>
          <a:p>
            <a:r>
              <a:rPr lang="en-US" sz="1400" err="1">
                <a:solidFill>
                  <a:srgbClr val="384B5C"/>
                </a:solidFill>
                <a:latin typeface="Montserrat" pitchFamily="2" charset="0"/>
              </a:rPr>
              <a:t>Thị</a:t>
            </a:r>
            <a:r>
              <a:rPr lang="en-US" sz="1400">
                <a:solidFill>
                  <a:srgbClr val="384B5C"/>
                </a:solidFill>
                <a:latin typeface="Montserrat" pitchFamily="2" charset="0"/>
              </a:rPr>
              <a:t> </a:t>
            </a:r>
            <a:r>
              <a:rPr lang="en-US" sz="1400" err="1">
                <a:solidFill>
                  <a:srgbClr val="384B5C"/>
                </a:solidFill>
                <a:latin typeface="Montserrat" pitchFamily="2" charset="0"/>
              </a:rPr>
              <a:t>trường</a:t>
            </a:r>
            <a:r>
              <a:rPr lang="en-US" sz="1400">
                <a:solidFill>
                  <a:srgbClr val="384B5C"/>
                </a:solidFill>
                <a:latin typeface="Montserrat" pitchFamily="2" charset="0"/>
              </a:rPr>
              <a:t> </a:t>
            </a:r>
            <a:r>
              <a:rPr lang="en-US" sz="1400" err="1">
                <a:solidFill>
                  <a:srgbClr val="384B5C"/>
                </a:solidFill>
                <a:latin typeface="Montserrat" pitchFamily="2" charset="0"/>
              </a:rPr>
              <a:t>nào</a:t>
            </a:r>
            <a:r>
              <a:rPr lang="en-US" sz="1400">
                <a:solidFill>
                  <a:srgbClr val="384B5C"/>
                </a:solidFill>
                <a:latin typeface="Montserrat" pitchFamily="2" charset="0"/>
              </a:rPr>
              <a:t> </a:t>
            </a:r>
            <a:r>
              <a:rPr lang="en-US" sz="1400" err="1">
                <a:solidFill>
                  <a:srgbClr val="384B5C"/>
                </a:solidFill>
                <a:latin typeface="Montserrat" pitchFamily="2" charset="0"/>
              </a:rPr>
              <a:t>đang</a:t>
            </a:r>
            <a:r>
              <a:rPr lang="en-US" sz="1400">
                <a:solidFill>
                  <a:srgbClr val="384B5C"/>
                </a:solidFill>
                <a:latin typeface="Montserrat" pitchFamily="2" charset="0"/>
              </a:rPr>
              <a:t> </a:t>
            </a:r>
            <a:r>
              <a:rPr lang="en-US" sz="1400" err="1">
                <a:solidFill>
                  <a:srgbClr val="384B5C"/>
                </a:solidFill>
                <a:latin typeface="Montserrat" pitchFamily="2" charset="0"/>
              </a:rPr>
              <a:t>đem</a:t>
            </a:r>
            <a:r>
              <a:rPr lang="en-US" sz="1400">
                <a:solidFill>
                  <a:srgbClr val="384B5C"/>
                </a:solidFill>
                <a:latin typeface="Montserrat" pitchFamily="2" charset="0"/>
              </a:rPr>
              <a:t> </a:t>
            </a:r>
            <a:r>
              <a:rPr lang="en-US" sz="1400" err="1">
                <a:solidFill>
                  <a:srgbClr val="384B5C"/>
                </a:solidFill>
                <a:latin typeface="Montserrat" pitchFamily="2" charset="0"/>
              </a:rPr>
              <a:t>lại</a:t>
            </a:r>
            <a:r>
              <a:rPr lang="en-US" sz="1400">
                <a:solidFill>
                  <a:srgbClr val="384B5C"/>
                </a:solidFill>
                <a:latin typeface="Montserrat" pitchFamily="2" charset="0"/>
              </a:rPr>
              <a:t> </a:t>
            </a:r>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thu</a:t>
            </a:r>
            <a:r>
              <a:rPr lang="en-US" sz="1400">
                <a:solidFill>
                  <a:srgbClr val="384B5C"/>
                </a:solidFill>
                <a:latin typeface="Montserrat" pitchFamily="2" charset="0"/>
              </a:rPr>
              <a:t> </a:t>
            </a:r>
            <a:r>
              <a:rPr lang="en-US" sz="1400" err="1">
                <a:solidFill>
                  <a:srgbClr val="384B5C"/>
                </a:solidFill>
                <a:latin typeface="Montserrat" pitchFamily="2" charset="0"/>
              </a:rPr>
              <a:t>và</a:t>
            </a:r>
            <a:r>
              <a:rPr lang="en-US" sz="1400">
                <a:solidFill>
                  <a:srgbClr val="384B5C"/>
                </a:solidFill>
                <a:latin typeface="Montserrat" pitchFamily="2" charset="0"/>
              </a:rPr>
              <a:t> </a:t>
            </a:r>
            <a:r>
              <a:rPr lang="en-US" sz="1400" err="1">
                <a:solidFill>
                  <a:srgbClr val="384B5C"/>
                </a:solidFill>
                <a:latin typeface="Montserrat" pitchFamily="2" charset="0"/>
              </a:rPr>
              <a:t>lợi</a:t>
            </a:r>
            <a:r>
              <a:rPr lang="en-US" sz="1400">
                <a:solidFill>
                  <a:srgbClr val="384B5C"/>
                </a:solidFill>
                <a:latin typeface="Montserrat" pitchFamily="2" charset="0"/>
              </a:rPr>
              <a:t> </a:t>
            </a:r>
            <a:r>
              <a:rPr lang="en-US" sz="1400" err="1">
                <a:solidFill>
                  <a:srgbClr val="384B5C"/>
                </a:solidFill>
                <a:latin typeface="Montserrat" pitchFamily="2" charset="0"/>
              </a:rPr>
              <a:t>nhuận</a:t>
            </a:r>
            <a:r>
              <a:rPr lang="en-US" sz="1400">
                <a:solidFill>
                  <a:srgbClr val="384B5C"/>
                </a:solidFill>
                <a:latin typeface="Montserrat" pitchFamily="2" charset="0"/>
              </a:rPr>
              <a:t> </a:t>
            </a:r>
            <a:r>
              <a:rPr lang="en-US" sz="1400" err="1">
                <a:solidFill>
                  <a:srgbClr val="384B5C"/>
                </a:solidFill>
                <a:latin typeface="Montserrat" pitchFamily="2" charset="0"/>
              </a:rPr>
              <a:t>tốt</a:t>
            </a:r>
            <a:r>
              <a:rPr lang="en-US" sz="1400">
                <a:solidFill>
                  <a:srgbClr val="384B5C"/>
                </a:solidFill>
                <a:latin typeface="Montserrat" pitchFamily="2" charset="0"/>
              </a:rPr>
              <a:t> </a:t>
            </a:r>
            <a:r>
              <a:rPr lang="en-US" sz="1400" err="1">
                <a:solidFill>
                  <a:srgbClr val="384B5C"/>
                </a:solidFill>
                <a:latin typeface="Montserrat" pitchFamily="2" charset="0"/>
              </a:rPr>
              <a:t>nhất</a:t>
            </a:r>
            <a:r>
              <a:rPr lang="en-US" sz="1400">
                <a:solidFill>
                  <a:srgbClr val="384B5C"/>
                </a:solidFill>
                <a:latin typeface="Montserrat" pitchFamily="2" charset="0"/>
              </a:rPr>
              <a:t> </a:t>
            </a:r>
            <a:r>
              <a:rPr lang="en-US" sz="1400" err="1">
                <a:solidFill>
                  <a:srgbClr val="384B5C"/>
                </a:solidFill>
                <a:latin typeface="Montserrat" pitchFamily="2" charset="0"/>
              </a:rPr>
              <a:t>cho</a:t>
            </a:r>
            <a:r>
              <a:rPr lang="en-US" sz="1400">
                <a:solidFill>
                  <a:srgbClr val="384B5C"/>
                </a:solidFill>
                <a:latin typeface="Montserrat" pitchFamily="2" charset="0"/>
              </a:rPr>
              <a:t> </a:t>
            </a:r>
            <a:r>
              <a:rPr lang="en-US" sz="1400" err="1">
                <a:solidFill>
                  <a:srgbClr val="384B5C"/>
                </a:solidFill>
                <a:latin typeface="Montserrat" pitchFamily="2" charset="0"/>
              </a:rPr>
              <a:t>công</a:t>
            </a:r>
            <a:r>
              <a:rPr lang="en-US" sz="1400">
                <a:solidFill>
                  <a:srgbClr val="384B5C"/>
                </a:solidFill>
                <a:latin typeface="Montserrat" pitchFamily="2" charset="0"/>
              </a:rPr>
              <a:t> ty?</a:t>
            </a:r>
          </a:p>
        </p:txBody>
      </p:sp>
      <p:pic>
        <p:nvPicPr>
          <p:cNvPr id="41" name="Picture 40">
            <a:extLst>
              <a:ext uri="{FF2B5EF4-FFF2-40B4-BE49-F238E27FC236}">
                <a16:creationId xmlns:a16="http://schemas.microsoft.com/office/drawing/2014/main" id="{135DAE30-964E-4476-965B-99A9219637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386" y="1303019"/>
            <a:ext cx="4409362" cy="2048111"/>
          </a:xfrm>
          <a:prstGeom prst="rect">
            <a:avLst/>
          </a:prstGeom>
        </p:spPr>
      </p:pic>
      <p:pic>
        <p:nvPicPr>
          <p:cNvPr id="42" name="Picture 41">
            <a:extLst>
              <a:ext uri="{FF2B5EF4-FFF2-40B4-BE49-F238E27FC236}">
                <a16:creationId xmlns:a16="http://schemas.microsoft.com/office/drawing/2014/main" id="{992377CE-6C5A-477C-A645-1FF80135AC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2374" y="1301037"/>
            <a:ext cx="4409362" cy="2062256"/>
          </a:xfrm>
          <a:prstGeom prst="rect">
            <a:avLst/>
          </a:prstGeom>
        </p:spPr>
      </p:pic>
      <p:sp>
        <p:nvSpPr>
          <p:cNvPr id="40" name="TextBox 39">
            <a:extLst>
              <a:ext uri="{FF2B5EF4-FFF2-40B4-BE49-F238E27FC236}">
                <a16:creationId xmlns:a16="http://schemas.microsoft.com/office/drawing/2014/main" id="{35D202DA-51B2-4AA7-80A2-9E7E02DE2965}"/>
              </a:ext>
            </a:extLst>
          </p:cNvPr>
          <p:cNvSpPr txBox="1"/>
          <p:nvPr/>
        </p:nvSpPr>
        <p:spPr>
          <a:xfrm>
            <a:off x="508041" y="5554981"/>
            <a:ext cx="8866596" cy="702244"/>
          </a:xfrm>
          <a:prstGeom prst="rect">
            <a:avLst/>
          </a:prstGeom>
          <a:noFill/>
        </p:spPr>
        <p:txBody>
          <a:bodyPr wrap="square" rtlCol="0">
            <a:spAutoFit/>
          </a:bodyPr>
          <a:lstStyle/>
          <a:p>
            <a:pPr marL="285750" indent="-285750">
              <a:lnSpc>
                <a:spcPct val="150000"/>
              </a:lnSpc>
              <a:buFontTx/>
              <a:buChar char="-"/>
            </a:pPr>
            <a:r>
              <a:rPr lang="en-US" sz="1400" b="1">
                <a:solidFill>
                  <a:srgbClr val="3A4A5B"/>
                </a:solidFill>
                <a:latin typeface="Montserrat" pitchFamily="2" charset="0"/>
                <a:ea typeface="Tahoma" panose="020B0604030504040204" pitchFamily="34" charset="0"/>
                <a:cs typeface="Times New Roman" panose="02020603050405020304" pitchFamily="18" charset="0"/>
              </a:rPr>
              <a:t>Tại sao doanh thu của khu vực Bắc Mỹ trên kênh Reseller lại cao hơn các khu vực khác?</a:t>
            </a: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marL="285750" indent="-285750">
              <a:lnSpc>
                <a:spcPct val="150000"/>
              </a:lnSpc>
              <a:buFontTx/>
              <a:buChar char="-"/>
            </a:pPr>
            <a:r>
              <a:rPr lang="en-US" sz="1400" b="1">
                <a:solidFill>
                  <a:srgbClr val="3A4A5B"/>
                </a:solidFill>
                <a:latin typeface="Montserrat" pitchFamily="2" charset="0"/>
                <a:ea typeface="Tahoma" panose="020B0604030504040204" pitchFamily="34" charset="0"/>
                <a:cs typeface="Times New Roman" panose="02020603050405020304" pitchFamily="18" charset="0"/>
              </a:rPr>
              <a:t>Tại Reseller lại đang có lợi nhuận âm?</a:t>
            </a: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47685212"/>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E2A7E146-2573-4CF4-9E26-FEF408A7FCBA}"/>
              </a:ext>
            </a:extLst>
          </p:cNvPr>
          <p:cNvSpPr/>
          <p:nvPr/>
        </p:nvSpPr>
        <p:spPr>
          <a:xfrm>
            <a:off x="0" y="70802"/>
            <a:ext cx="49148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34C09981-188C-4F65-A0F1-541478D8150B}"/>
              </a:ext>
            </a:extLst>
          </p:cNvPr>
          <p:cNvSpPr txBox="1"/>
          <p:nvPr/>
        </p:nvSpPr>
        <p:spPr>
          <a:xfrm>
            <a:off x="188975" y="70803"/>
            <a:ext cx="45227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SALES OVERVIEW</a:t>
            </a:r>
          </a:p>
        </p:txBody>
      </p:sp>
      <p:sp>
        <p:nvSpPr>
          <p:cNvPr id="36" name="TextBox 35">
            <a:extLst>
              <a:ext uri="{FF2B5EF4-FFF2-40B4-BE49-F238E27FC236}">
                <a16:creationId xmlns:a16="http://schemas.microsoft.com/office/drawing/2014/main" id="{2D5E9023-FE39-4E34-9B82-679423390BA9}"/>
              </a:ext>
            </a:extLst>
          </p:cNvPr>
          <p:cNvSpPr txBox="1"/>
          <p:nvPr/>
        </p:nvSpPr>
        <p:spPr>
          <a:xfrm>
            <a:off x="188975" y="4131139"/>
            <a:ext cx="5907025" cy="1348574"/>
          </a:xfrm>
          <a:prstGeom prst="rect">
            <a:avLst/>
          </a:prstGeom>
          <a:noFill/>
        </p:spPr>
        <p:txBody>
          <a:bodyPr wrap="square" rtlCol="0">
            <a:spAutoFit/>
          </a:bodyPr>
          <a:lstStyle/>
          <a:p>
            <a:pPr marL="285750" indent="-2857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Doanh thu và biên lợi nhuận gộp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của</a:t>
            </a:r>
            <a:r>
              <a:rPr lang="en-US" sz="1400">
                <a:solidFill>
                  <a:srgbClr val="3A4A5B"/>
                </a:solidFill>
                <a:latin typeface="Montserrat" pitchFamily="2" charset="0"/>
                <a:ea typeface="Tahoma" panose="020B0604030504040204" pitchFamily="34" charset="0"/>
                <a:cs typeface="Times New Roman" panose="02020603050405020304" pitchFamily="18" charset="0"/>
              </a:rPr>
              <a:t> cả 2 kênh có xu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hướng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tăng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trong</a:t>
            </a:r>
            <a:r>
              <a:rPr lang="en-US" sz="1400">
                <a:solidFill>
                  <a:srgbClr val="3A4A5B"/>
                </a:solidFill>
                <a:latin typeface="Montserrat" pitchFamily="2" charset="0"/>
                <a:ea typeface="Tahoma" panose="020B0604030504040204" pitchFamily="34" charset="0"/>
                <a:cs typeface="Times New Roman" panose="02020603050405020304" pitchFamily="18" charset="0"/>
              </a:rPr>
              <a:t> 2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năm</a:t>
            </a:r>
            <a:r>
              <a:rPr lang="en-US" sz="1400">
                <a:solidFill>
                  <a:srgbClr val="3A4A5B"/>
                </a:solidFill>
                <a:latin typeface="Montserrat" pitchFamily="2" charset="0"/>
                <a:ea typeface="Tahoma" panose="020B0604030504040204" pitchFamily="34" charset="0"/>
                <a:cs typeface="Times New Roman" panose="02020603050405020304" pitchFamily="18" charset="0"/>
              </a:rPr>
              <a:t> 2012-2013.</a:t>
            </a:r>
          </a:p>
          <a:p>
            <a:pPr marL="285750" indent="-2857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Reseller lỗ trong cả 2 năm 2012 &amp; 2013, tuy nhiên đã giảm lỗ vào khoảng 3% trong năm 2013.</a:t>
            </a:r>
          </a:p>
        </p:txBody>
      </p:sp>
      <p:pic>
        <p:nvPicPr>
          <p:cNvPr id="37" name="Picture 36">
            <a:extLst>
              <a:ext uri="{FF2B5EF4-FFF2-40B4-BE49-F238E27FC236}">
                <a16:creationId xmlns:a16="http://schemas.microsoft.com/office/drawing/2014/main" id="{05D4FF35-B4AA-418B-9EDE-C207389055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7948" y="1340981"/>
            <a:ext cx="3444342" cy="2049919"/>
          </a:xfrm>
          <a:prstGeom prst="rect">
            <a:avLst/>
          </a:prstGeom>
        </p:spPr>
      </p:pic>
      <p:pic>
        <p:nvPicPr>
          <p:cNvPr id="38" name="Picture 37">
            <a:extLst>
              <a:ext uri="{FF2B5EF4-FFF2-40B4-BE49-F238E27FC236}">
                <a16:creationId xmlns:a16="http://schemas.microsoft.com/office/drawing/2014/main" id="{830F33E3-49CD-4E6C-9205-20134F4BF9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0137" y="1326975"/>
            <a:ext cx="3444342" cy="2045048"/>
          </a:xfrm>
          <a:prstGeom prst="rect">
            <a:avLst/>
          </a:prstGeom>
        </p:spPr>
      </p:pic>
      <p:pic>
        <p:nvPicPr>
          <p:cNvPr id="39" name="Picture 38">
            <a:extLst>
              <a:ext uri="{FF2B5EF4-FFF2-40B4-BE49-F238E27FC236}">
                <a16:creationId xmlns:a16="http://schemas.microsoft.com/office/drawing/2014/main" id="{1AD43E2B-00C2-473D-BB7B-2BA5BD02F9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05421" y="3882776"/>
            <a:ext cx="3444342" cy="2118966"/>
          </a:xfrm>
          <a:prstGeom prst="rect">
            <a:avLst/>
          </a:prstGeom>
        </p:spPr>
      </p:pic>
      <p:sp>
        <p:nvSpPr>
          <p:cNvPr id="40" name="Freeform: Shape 39">
            <a:extLst>
              <a:ext uri="{FF2B5EF4-FFF2-40B4-BE49-F238E27FC236}">
                <a16:creationId xmlns:a16="http://schemas.microsoft.com/office/drawing/2014/main" id="{5C7AAB4D-25AF-42E4-9DBC-6DED7FBC984D}"/>
              </a:ext>
            </a:extLst>
          </p:cNvPr>
          <p:cNvSpPr/>
          <p:nvPr/>
        </p:nvSpPr>
        <p:spPr>
          <a:xfrm>
            <a:off x="-20138" y="886747"/>
            <a:ext cx="10112428" cy="312579"/>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TextBox 40">
            <a:extLst>
              <a:ext uri="{FF2B5EF4-FFF2-40B4-BE49-F238E27FC236}">
                <a16:creationId xmlns:a16="http://schemas.microsoft.com/office/drawing/2014/main" id="{588F49F4-461A-4634-B47D-E52523089CBE}"/>
              </a:ext>
            </a:extLst>
          </p:cNvPr>
          <p:cNvSpPr txBox="1"/>
          <p:nvPr/>
        </p:nvSpPr>
        <p:spPr>
          <a:xfrm>
            <a:off x="-13371" y="894057"/>
            <a:ext cx="9483942" cy="307777"/>
          </a:xfrm>
          <a:prstGeom prst="rect">
            <a:avLst/>
          </a:prstGeom>
          <a:noFill/>
        </p:spPr>
        <p:txBody>
          <a:bodyPr wrap="square" rtlCol="0">
            <a:spAutoFit/>
          </a:bodyPr>
          <a:lstStyle/>
          <a:p>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thu</a:t>
            </a:r>
            <a:r>
              <a:rPr lang="en-US" sz="1400">
                <a:solidFill>
                  <a:srgbClr val="384B5C"/>
                </a:solidFill>
                <a:latin typeface="Montserrat" pitchFamily="2" charset="0"/>
              </a:rPr>
              <a:t>, </a:t>
            </a:r>
            <a:r>
              <a:rPr lang="en-US" sz="1400" err="1">
                <a:solidFill>
                  <a:srgbClr val="384B5C"/>
                </a:solidFill>
                <a:latin typeface="Montserrat" pitchFamily="2" charset="0"/>
              </a:rPr>
              <a:t>lợi</a:t>
            </a:r>
            <a:r>
              <a:rPr lang="en-US" sz="1400">
                <a:solidFill>
                  <a:srgbClr val="384B5C"/>
                </a:solidFill>
                <a:latin typeface="Montserrat" pitchFamily="2" charset="0"/>
              </a:rPr>
              <a:t> </a:t>
            </a:r>
            <a:r>
              <a:rPr lang="en-US" sz="1400" err="1">
                <a:solidFill>
                  <a:srgbClr val="384B5C"/>
                </a:solidFill>
                <a:latin typeface="Montserrat" pitchFamily="2" charset="0"/>
              </a:rPr>
              <a:t>nhuận</a:t>
            </a:r>
            <a:r>
              <a:rPr lang="en-US" sz="1400">
                <a:solidFill>
                  <a:srgbClr val="384B5C"/>
                </a:solidFill>
                <a:latin typeface="Montserrat" pitchFamily="2" charset="0"/>
              </a:rPr>
              <a:t> </a:t>
            </a:r>
            <a:r>
              <a:rPr lang="en-US" sz="1400" err="1">
                <a:solidFill>
                  <a:srgbClr val="384B5C"/>
                </a:solidFill>
                <a:latin typeface="Montserrat" pitchFamily="2" charset="0"/>
              </a:rPr>
              <a:t>của</a:t>
            </a:r>
            <a:r>
              <a:rPr lang="en-US" sz="1400">
                <a:solidFill>
                  <a:srgbClr val="384B5C"/>
                </a:solidFill>
                <a:latin typeface="Montserrat" pitchFamily="2" charset="0"/>
              </a:rPr>
              <a:t> 2 </a:t>
            </a:r>
            <a:r>
              <a:rPr lang="en-US" sz="1400" err="1">
                <a:solidFill>
                  <a:srgbClr val="384B5C"/>
                </a:solidFill>
                <a:latin typeface="Montserrat" pitchFamily="2" charset="0"/>
              </a:rPr>
              <a:t>kênh</a:t>
            </a:r>
            <a:r>
              <a:rPr lang="en-US" sz="1400">
                <a:solidFill>
                  <a:srgbClr val="384B5C"/>
                </a:solidFill>
                <a:latin typeface="Montserrat" pitchFamily="2" charset="0"/>
              </a:rPr>
              <a:t> </a:t>
            </a:r>
            <a:r>
              <a:rPr lang="en-US" sz="1400" err="1">
                <a:solidFill>
                  <a:srgbClr val="384B5C"/>
                </a:solidFill>
                <a:latin typeface="Montserrat" pitchFamily="2" charset="0"/>
              </a:rPr>
              <a:t>bán</a:t>
            </a:r>
            <a:r>
              <a:rPr lang="en-US" sz="1400">
                <a:solidFill>
                  <a:srgbClr val="384B5C"/>
                </a:solidFill>
                <a:latin typeface="Montserrat" pitchFamily="2" charset="0"/>
              </a:rPr>
              <a:t> </a:t>
            </a:r>
            <a:r>
              <a:rPr lang="en-US" sz="1400" err="1">
                <a:solidFill>
                  <a:srgbClr val="384B5C"/>
                </a:solidFill>
                <a:latin typeface="Montserrat" pitchFamily="2" charset="0"/>
              </a:rPr>
              <a:t>hàng</a:t>
            </a:r>
            <a:r>
              <a:rPr lang="en-US" sz="1400">
                <a:solidFill>
                  <a:srgbClr val="384B5C"/>
                </a:solidFill>
                <a:latin typeface="Montserrat" pitchFamily="2" charset="0"/>
              </a:rPr>
              <a:t> Online </a:t>
            </a:r>
            <a:r>
              <a:rPr lang="en-US" sz="1400" err="1">
                <a:solidFill>
                  <a:srgbClr val="384B5C"/>
                </a:solidFill>
                <a:latin typeface="Montserrat" pitchFamily="2" charset="0"/>
              </a:rPr>
              <a:t>và</a:t>
            </a:r>
            <a:r>
              <a:rPr lang="en-US" sz="1400">
                <a:solidFill>
                  <a:srgbClr val="384B5C"/>
                </a:solidFill>
                <a:latin typeface="Montserrat" pitchFamily="2" charset="0"/>
              </a:rPr>
              <a:t> Reseller tăng trưởng qua 2 </a:t>
            </a:r>
            <a:r>
              <a:rPr lang="en-US" sz="1400" err="1">
                <a:solidFill>
                  <a:srgbClr val="384B5C"/>
                </a:solidFill>
                <a:latin typeface="Montserrat" pitchFamily="2" charset="0"/>
              </a:rPr>
              <a:t>năm</a:t>
            </a:r>
            <a:r>
              <a:rPr lang="en-US" sz="1400">
                <a:solidFill>
                  <a:srgbClr val="384B5C"/>
                </a:solidFill>
                <a:latin typeface="Montserrat" pitchFamily="2" charset="0"/>
              </a:rPr>
              <a:t> 2012 - 2013?</a:t>
            </a:r>
          </a:p>
        </p:txBody>
      </p:sp>
    </p:spTree>
    <p:extLst>
      <p:ext uri="{BB962C8B-B14F-4D97-AF65-F5344CB8AC3E}">
        <p14:creationId xmlns:p14="http://schemas.microsoft.com/office/powerpoint/2010/main" val="3084550390"/>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3A8E23EA-F30E-4073-84BB-744883808E1F}"/>
              </a:ext>
            </a:extLst>
          </p:cNvPr>
          <p:cNvSpPr/>
          <p:nvPr/>
        </p:nvSpPr>
        <p:spPr>
          <a:xfrm>
            <a:off x="0" y="78019"/>
            <a:ext cx="5421086"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BB995EFD-3E44-4EE6-BF73-CE0084CC9756}"/>
              </a:ext>
            </a:extLst>
          </p:cNvPr>
          <p:cNvSpPr txBox="1"/>
          <p:nvPr/>
        </p:nvSpPr>
        <p:spPr>
          <a:xfrm>
            <a:off x="188975" y="78020"/>
            <a:ext cx="4851111"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SALES OVERVIEW</a:t>
            </a:r>
          </a:p>
        </p:txBody>
      </p:sp>
      <p:sp>
        <p:nvSpPr>
          <p:cNvPr id="36" name="Hexagon 35">
            <a:extLst>
              <a:ext uri="{FF2B5EF4-FFF2-40B4-BE49-F238E27FC236}">
                <a16:creationId xmlns:a16="http://schemas.microsoft.com/office/drawing/2014/main" id="{297440FE-40DE-48F9-8435-7412E7AD7F94}"/>
              </a:ext>
            </a:extLst>
          </p:cNvPr>
          <p:cNvSpPr/>
          <p:nvPr/>
        </p:nvSpPr>
        <p:spPr>
          <a:xfrm>
            <a:off x="1705027" y="1524095"/>
            <a:ext cx="581025" cy="390524"/>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01</a:t>
            </a:r>
          </a:p>
        </p:txBody>
      </p:sp>
      <p:sp>
        <p:nvSpPr>
          <p:cNvPr id="37" name="TextBox 36">
            <a:extLst>
              <a:ext uri="{FF2B5EF4-FFF2-40B4-BE49-F238E27FC236}">
                <a16:creationId xmlns:a16="http://schemas.microsoft.com/office/drawing/2014/main" id="{9709CCA0-A40E-4A75-A1D2-74F2A6EFE165}"/>
              </a:ext>
            </a:extLst>
          </p:cNvPr>
          <p:cNvSpPr txBox="1"/>
          <p:nvPr/>
        </p:nvSpPr>
        <p:spPr>
          <a:xfrm>
            <a:off x="2690289" y="5328243"/>
            <a:ext cx="7248367" cy="702244"/>
          </a:xfrm>
          <a:prstGeom prst="rect">
            <a:avLst/>
          </a:prstGeom>
          <a:noFill/>
        </p:spPr>
        <p:txBody>
          <a:bodyPr wrap="square" rtlCol="0">
            <a:spAutoFit/>
          </a:bodyPr>
          <a:lstStyle/>
          <a:p>
            <a:pPr>
              <a:lnSpc>
                <a:spcPct val="150000"/>
              </a:lnSpc>
            </a:pPr>
            <a:r>
              <a:rPr lang="en-US" sz="1400" err="1">
                <a:solidFill>
                  <a:srgbClr val="384B5C"/>
                </a:solidFill>
                <a:latin typeface="Montserrat" pitchFamily="2" charset="0"/>
              </a:rPr>
              <a:t>Kênh</a:t>
            </a:r>
            <a:r>
              <a:rPr lang="en-US" sz="1400">
                <a:solidFill>
                  <a:srgbClr val="384B5C"/>
                </a:solidFill>
                <a:latin typeface="Montserrat" pitchFamily="2" charset="0"/>
              </a:rPr>
              <a:t> Reseller </a:t>
            </a:r>
            <a:r>
              <a:rPr lang="en-US" sz="1400" err="1">
                <a:solidFill>
                  <a:srgbClr val="384B5C"/>
                </a:solidFill>
                <a:latin typeface="Montserrat" pitchFamily="2" charset="0"/>
              </a:rPr>
              <a:t>đang</a:t>
            </a:r>
            <a:r>
              <a:rPr lang="en-US" sz="1400">
                <a:solidFill>
                  <a:srgbClr val="384B5C"/>
                </a:solidFill>
                <a:latin typeface="Montserrat" pitchFamily="2" charset="0"/>
              </a:rPr>
              <a:t> </a:t>
            </a:r>
            <a:r>
              <a:rPr lang="en-US" sz="1400" err="1">
                <a:solidFill>
                  <a:srgbClr val="384B5C"/>
                </a:solidFill>
                <a:latin typeface="Montserrat" pitchFamily="2" charset="0"/>
              </a:rPr>
              <a:t>có</a:t>
            </a:r>
            <a:r>
              <a:rPr lang="en-US" sz="1400">
                <a:solidFill>
                  <a:srgbClr val="384B5C"/>
                </a:solidFill>
                <a:latin typeface="Montserrat" pitchFamily="2" charset="0"/>
              </a:rPr>
              <a:t> </a:t>
            </a:r>
            <a:r>
              <a:rPr lang="en-US" sz="1400" err="1">
                <a:solidFill>
                  <a:srgbClr val="384B5C"/>
                </a:solidFill>
                <a:latin typeface="Montserrat" pitchFamily="2" charset="0"/>
              </a:rPr>
              <a:t>lợi</a:t>
            </a:r>
            <a:r>
              <a:rPr lang="en-US" sz="1400">
                <a:solidFill>
                  <a:srgbClr val="384B5C"/>
                </a:solidFill>
                <a:latin typeface="Montserrat" pitchFamily="2" charset="0"/>
              </a:rPr>
              <a:t> </a:t>
            </a:r>
            <a:r>
              <a:rPr lang="en-US" sz="1400" err="1">
                <a:solidFill>
                  <a:srgbClr val="384B5C"/>
                </a:solidFill>
                <a:latin typeface="Montserrat" pitchFamily="2" charset="0"/>
              </a:rPr>
              <a:t>nhuận</a:t>
            </a:r>
            <a:r>
              <a:rPr lang="en-US" sz="1400">
                <a:solidFill>
                  <a:srgbClr val="384B5C"/>
                </a:solidFill>
                <a:latin typeface="Montserrat" pitchFamily="2" charset="0"/>
              </a:rPr>
              <a:t> âm ở cả 3 thị trường và trong cả 2 năm 2012 &amp; 2013. Tuy nhiên đã giảm lỗ khoảng gần 3% vào năm 2013.</a:t>
            </a:r>
          </a:p>
        </p:txBody>
      </p:sp>
      <p:sp>
        <p:nvSpPr>
          <p:cNvPr id="38" name="Hexagon 37">
            <a:extLst>
              <a:ext uri="{FF2B5EF4-FFF2-40B4-BE49-F238E27FC236}">
                <a16:creationId xmlns:a16="http://schemas.microsoft.com/office/drawing/2014/main" id="{2FD4CAE3-5B99-4A52-882F-2B1CAB326A32}"/>
              </a:ext>
            </a:extLst>
          </p:cNvPr>
          <p:cNvSpPr/>
          <p:nvPr/>
        </p:nvSpPr>
        <p:spPr>
          <a:xfrm>
            <a:off x="1659254" y="3456299"/>
            <a:ext cx="581025" cy="390524"/>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03</a:t>
            </a:r>
          </a:p>
        </p:txBody>
      </p:sp>
      <p:sp>
        <p:nvSpPr>
          <p:cNvPr id="39" name="TextBox 38">
            <a:extLst>
              <a:ext uri="{FF2B5EF4-FFF2-40B4-BE49-F238E27FC236}">
                <a16:creationId xmlns:a16="http://schemas.microsoft.com/office/drawing/2014/main" id="{EB493624-0019-4187-BD15-3C11B7EC0605}"/>
              </a:ext>
            </a:extLst>
          </p:cNvPr>
          <p:cNvSpPr txBox="1"/>
          <p:nvPr/>
        </p:nvSpPr>
        <p:spPr>
          <a:xfrm>
            <a:off x="2690187" y="3145949"/>
            <a:ext cx="7248367" cy="1025409"/>
          </a:xfrm>
          <a:prstGeom prst="rect">
            <a:avLst/>
          </a:prstGeom>
          <a:noFill/>
        </p:spPr>
        <p:txBody>
          <a:bodyPr wrap="square">
            <a:spAutoFit/>
          </a:bodyPr>
          <a:lstStyle/>
          <a:p>
            <a:pPr>
              <a:lnSpc>
                <a:spcPct val="150000"/>
              </a:lnSpc>
            </a:pPr>
            <a:r>
              <a:rPr lang="en-US" sz="1400" err="1">
                <a:solidFill>
                  <a:srgbClr val="384B5C"/>
                </a:solidFill>
                <a:latin typeface="Montserrat" pitchFamily="2" charset="0"/>
              </a:rPr>
              <a:t>Thị</a:t>
            </a:r>
            <a:r>
              <a:rPr lang="en-US" sz="1400">
                <a:solidFill>
                  <a:srgbClr val="384B5C"/>
                </a:solidFill>
                <a:latin typeface="Montserrat" pitchFamily="2" charset="0"/>
              </a:rPr>
              <a:t> </a:t>
            </a:r>
            <a:r>
              <a:rPr lang="en-US" sz="1400" err="1">
                <a:solidFill>
                  <a:srgbClr val="384B5C"/>
                </a:solidFill>
                <a:latin typeface="Montserrat" pitchFamily="2" charset="0"/>
              </a:rPr>
              <a:t>trường</a:t>
            </a:r>
            <a:r>
              <a:rPr lang="en-US" sz="1400">
                <a:solidFill>
                  <a:srgbClr val="384B5C"/>
                </a:solidFill>
                <a:latin typeface="Montserrat" pitchFamily="2" charset="0"/>
              </a:rPr>
              <a:t> </a:t>
            </a:r>
            <a:r>
              <a:rPr lang="en-US" sz="1400" err="1">
                <a:solidFill>
                  <a:srgbClr val="384B5C"/>
                </a:solidFill>
                <a:latin typeface="Montserrat" pitchFamily="2" charset="0"/>
              </a:rPr>
              <a:t>Bắc</a:t>
            </a:r>
            <a:r>
              <a:rPr lang="en-US" sz="1400">
                <a:solidFill>
                  <a:srgbClr val="384B5C"/>
                </a:solidFill>
                <a:latin typeface="Montserrat" pitchFamily="2" charset="0"/>
              </a:rPr>
              <a:t> </a:t>
            </a:r>
            <a:r>
              <a:rPr lang="en-US" sz="1400" err="1">
                <a:solidFill>
                  <a:srgbClr val="384B5C"/>
                </a:solidFill>
                <a:latin typeface="Montserrat" pitchFamily="2" charset="0"/>
              </a:rPr>
              <a:t>Mỹ</a:t>
            </a:r>
            <a:r>
              <a:rPr lang="en-US" sz="1400">
                <a:solidFill>
                  <a:srgbClr val="384B5C"/>
                </a:solidFill>
                <a:latin typeface="Montserrat" pitchFamily="2" charset="0"/>
              </a:rPr>
              <a:t> đem </a:t>
            </a:r>
            <a:r>
              <a:rPr lang="en-US" sz="1400" err="1">
                <a:solidFill>
                  <a:srgbClr val="384B5C"/>
                </a:solidFill>
                <a:latin typeface="Montserrat" pitchFamily="2" charset="0"/>
              </a:rPr>
              <a:t>lại</a:t>
            </a:r>
            <a:r>
              <a:rPr lang="en-US" sz="1400">
                <a:solidFill>
                  <a:srgbClr val="384B5C"/>
                </a:solidFill>
                <a:latin typeface="Montserrat" pitchFamily="2" charset="0"/>
              </a:rPr>
              <a:t> </a:t>
            </a:r>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thu</a:t>
            </a:r>
            <a:r>
              <a:rPr lang="en-US" sz="1400">
                <a:solidFill>
                  <a:srgbClr val="384B5C"/>
                </a:solidFill>
                <a:latin typeface="Montserrat" pitchFamily="2" charset="0"/>
              </a:rPr>
              <a:t> </a:t>
            </a:r>
            <a:r>
              <a:rPr lang="en-US" sz="1400" err="1">
                <a:solidFill>
                  <a:srgbClr val="384B5C"/>
                </a:solidFill>
                <a:latin typeface="Montserrat" pitchFamily="2" charset="0"/>
              </a:rPr>
              <a:t>cao</a:t>
            </a:r>
            <a:r>
              <a:rPr lang="en-US" sz="1400">
                <a:solidFill>
                  <a:srgbClr val="384B5C"/>
                </a:solidFill>
                <a:latin typeface="Montserrat" pitchFamily="2" charset="0"/>
              </a:rPr>
              <a:t> </a:t>
            </a:r>
            <a:r>
              <a:rPr lang="en-US" sz="1400" err="1">
                <a:solidFill>
                  <a:srgbClr val="384B5C"/>
                </a:solidFill>
                <a:latin typeface="Montserrat" pitchFamily="2" charset="0"/>
              </a:rPr>
              <a:t>nhất</a:t>
            </a:r>
            <a:r>
              <a:rPr lang="en-US" sz="1400">
                <a:solidFill>
                  <a:srgbClr val="384B5C"/>
                </a:solidFill>
                <a:latin typeface="Montserrat" pitchFamily="2" charset="0"/>
              </a:rPr>
              <a:t> </a:t>
            </a:r>
            <a:r>
              <a:rPr lang="en-US" sz="1400" err="1">
                <a:solidFill>
                  <a:srgbClr val="384B5C"/>
                </a:solidFill>
                <a:latin typeface="Montserrat" pitchFamily="2" charset="0"/>
              </a:rPr>
              <a:t>nhưng</a:t>
            </a:r>
            <a:r>
              <a:rPr lang="en-US" sz="1400">
                <a:solidFill>
                  <a:srgbClr val="384B5C"/>
                </a:solidFill>
                <a:latin typeface="Montserrat" pitchFamily="2" charset="0"/>
              </a:rPr>
              <a:t> </a:t>
            </a:r>
            <a:r>
              <a:rPr lang="en-US" sz="1400" err="1">
                <a:solidFill>
                  <a:srgbClr val="384B5C"/>
                </a:solidFill>
                <a:latin typeface="Montserrat" pitchFamily="2" charset="0"/>
              </a:rPr>
              <a:t>thị</a:t>
            </a:r>
            <a:r>
              <a:rPr lang="en-US" sz="1400">
                <a:solidFill>
                  <a:srgbClr val="384B5C"/>
                </a:solidFill>
                <a:latin typeface="Montserrat" pitchFamily="2" charset="0"/>
              </a:rPr>
              <a:t> </a:t>
            </a:r>
            <a:r>
              <a:rPr lang="en-US" sz="1400" err="1">
                <a:solidFill>
                  <a:srgbClr val="384B5C"/>
                </a:solidFill>
                <a:latin typeface="Montserrat" pitchFamily="2" charset="0"/>
              </a:rPr>
              <a:t>trường</a:t>
            </a:r>
            <a:r>
              <a:rPr lang="en-US" sz="1400">
                <a:solidFill>
                  <a:srgbClr val="384B5C"/>
                </a:solidFill>
                <a:latin typeface="Montserrat" pitchFamily="2" charset="0"/>
              </a:rPr>
              <a:t> </a:t>
            </a:r>
            <a:r>
              <a:rPr lang="en-US" sz="1400" err="1">
                <a:solidFill>
                  <a:srgbClr val="384B5C"/>
                </a:solidFill>
                <a:latin typeface="Montserrat" pitchFamily="2" charset="0"/>
              </a:rPr>
              <a:t>Thái</a:t>
            </a:r>
            <a:r>
              <a:rPr lang="en-US" sz="1400">
                <a:solidFill>
                  <a:srgbClr val="384B5C"/>
                </a:solidFill>
                <a:latin typeface="Montserrat" pitchFamily="2" charset="0"/>
              </a:rPr>
              <a:t> </a:t>
            </a:r>
            <a:r>
              <a:rPr lang="en-US" sz="1400" err="1">
                <a:solidFill>
                  <a:srgbClr val="384B5C"/>
                </a:solidFill>
                <a:latin typeface="Montserrat" pitchFamily="2" charset="0"/>
              </a:rPr>
              <a:t>Bình</a:t>
            </a:r>
            <a:r>
              <a:rPr lang="en-US" sz="1400">
                <a:solidFill>
                  <a:srgbClr val="384B5C"/>
                </a:solidFill>
                <a:latin typeface="Montserrat" pitchFamily="2" charset="0"/>
              </a:rPr>
              <a:t> </a:t>
            </a:r>
            <a:r>
              <a:rPr lang="en-US" sz="1400" err="1">
                <a:solidFill>
                  <a:srgbClr val="384B5C"/>
                </a:solidFill>
                <a:latin typeface="Montserrat" pitchFamily="2" charset="0"/>
              </a:rPr>
              <a:t>Dương</a:t>
            </a:r>
            <a:r>
              <a:rPr lang="en-US" sz="1400">
                <a:solidFill>
                  <a:srgbClr val="384B5C"/>
                </a:solidFill>
                <a:latin typeface="Montserrat" pitchFamily="2" charset="0"/>
              </a:rPr>
              <a:t> </a:t>
            </a:r>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thu</a:t>
            </a:r>
            <a:r>
              <a:rPr lang="en-US" sz="1400">
                <a:solidFill>
                  <a:srgbClr val="384B5C"/>
                </a:solidFill>
                <a:latin typeface="Montserrat" pitchFamily="2" charset="0"/>
              </a:rPr>
              <a:t> </a:t>
            </a:r>
            <a:r>
              <a:rPr lang="en-US" sz="1400" err="1">
                <a:solidFill>
                  <a:srgbClr val="384B5C"/>
                </a:solidFill>
                <a:latin typeface="Montserrat" pitchFamily="2" charset="0"/>
              </a:rPr>
              <a:t>chỉ</a:t>
            </a:r>
            <a:r>
              <a:rPr lang="en-US" sz="1400">
                <a:solidFill>
                  <a:srgbClr val="384B5C"/>
                </a:solidFill>
                <a:latin typeface="Montserrat" pitchFamily="2" charset="0"/>
              </a:rPr>
              <a:t> </a:t>
            </a:r>
            <a:r>
              <a:rPr lang="en-US" sz="1400" err="1">
                <a:solidFill>
                  <a:srgbClr val="384B5C"/>
                </a:solidFill>
                <a:latin typeface="Montserrat" pitchFamily="2" charset="0"/>
              </a:rPr>
              <a:t>bằng</a:t>
            </a:r>
            <a:r>
              <a:rPr lang="en-US" sz="1400">
                <a:solidFill>
                  <a:srgbClr val="384B5C"/>
                </a:solidFill>
                <a:latin typeface="Montserrat" pitchFamily="2" charset="0"/>
              </a:rPr>
              <a:t> 1/50 </a:t>
            </a:r>
            <a:r>
              <a:rPr lang="en-US" sz="1400" err="1">
                <a:solidFill>
                  <a:srgbClr val="384B5C"/>
                </a:solidFill>
                <a:latin typeface="Montserrat" pitchFamily="2" charset="0"/>
              </a:rPr>
              <a:t>của</a:t>
            </a:r>
            <a:r>
              <a:rPr lang="en-US" sz="1400">
                <a:solidFill>
                  <a:srgbClr val="384B5C"/>
                </a:solidFill>
                <a:latin typeface="Montserrat" pitchFamily="2" charset="0"/>
              </a:rPr>
              <a:t> NA </a:t>
            </a:r>
            <a:r>
              <a:rPr lang="en-US" sz="1400" err="1">
                <a:solidFill>
                  <a:srgbClr val="384B5C"/>
                </a:solidFill>
                <a:latin typeface="Montserrat" pitchFamily="2" charset="0"/>
              </a:rPr>
              <a:t>mới</a:t>
            </a:r>
            <a:r>
              <a:rPr lang="en-US" sz="1400">
                <a:solidFill>
                  <a:srgbClr val="384B5C"/>
                </a:solidFill>
                <a:latin typeface="Montserrat" pitchFamily="2" charset="0"/>
              </a:rPr>
              <a:t> </a:t>
            </a:r>
            <a:r>
              <a:rPr lang="en-US" sz="1400" err="1">
                <a:solidFill>
                  <a:srgbClr val="384B5C"/>
                </a:solidFill>
                <a:latin typeface="Montserrat" pitchFamily="2" charset="0"/>
              </a:rPr>
              <a:t>là</a:t>
            </a:r>
            <a:r>
              <a:rPr lang="en-US" sz="1400">
                <a:solidFill>
                  <a:srgbClr val="384B5C"/>
                </a:solidFill>
                <a:latin typeface="Montserrat" pitchFamily="2" charset="0"/>
              </a:rPr>
              <a:t> </a:t>
            </a:r>
            <a:r>
              <a:rPr lang="en-US" sz="1400" err="1">
                <a:solidFill>
                  <a:srgbClr val="384B5C"/>
                </a:solidFill>
                <a:latin typeface="Montserrat" pitchFamily="2" charset="0"/>
              </a:rPr>
              <a:t>thị</a:t>
            </a:r>
            <a:r>
              <a:rPr lang="en-US" sz="1400">
                <a:solidFill>
                  <a:srgbClr val="384B5C"/>
                </a:solidFill>
                <a:latin typeface="Montserrat" pitchFamily="2" charset="0"/>
              </a:rPr>
              <a:t> </a:t>
            </a:r>
            <a:r>
              <a:rPr lang="en-US" sz="1400" err="1">
                <a:solidFill>
                  <a:srgbClr val="384B5C"/>
                </a:solidFill>
                <a:latin typeface="Montserrat" pitchFamily="2" charset="0"/>
              </a:rPr>
              <a:t>trường</a:t>
            </a:r>
            <a:r>
              <a:rPr lang="en-US" sz="1400">
                <a:solidFill>
                  <a:srgbClr val="384B5C"/>
                </a:solidFill>
                <a:latin typeface="Montserrat" pitchFamily="2" charset="0"/>
              </a:rPr>
              <a:t> </a:t>
            </a:r>
            <a:r>
              <a:rPr lang="en-US" sz="1400" err="1">
                <a:solidFill>
                  <a:srgbClr val="384B5C"/>
                </a:solidFill>
                <a:latin typeface="Montserrat" pitchFamily="2" charset="0"/>
              </a:rPr>
              <a:t>đem</a:t>
            </a:r>
            <a:r>
              <a:rPr lang="en-US" sz="1400">
                <a:solidFill>
                  <a:srgbClr val="384B5C"/>
                </a:solidFill>
                <a:latin typeface="Montserrat" pitchFamily="2" charset="0"/>
              </a:rPr>
              <a:t> </a:t>
            </a:r>
            <a:r>
              <a:rPr lang="en-US" sz="1400" err="1">
                <a:solidFill>
                  <a:srgbClr val="384B5C"/>
                </a:solidFill>
                <a:latin typeface="Montserrat" pitchFamily="2" charset="0"/>
              </a:rPr>
              <a:t>lại</a:t>
            </a:r>
            <a:r>
              <a:rPr lang="en-US" sz="1400">
                <a:solidFill>
                  <a:srgbClr val="384B5C"/>
                </a:solidFill>
                <a:latin typeface="Montserrat" pitchFamily="2" charset="0"/>
              </a:rPr>
              <a:t> </a:t>
            </a:r>
            <a:r>
              <a:rPr lang="en-US" sz="1400" err="1">
                <a:solidFill>
                  <a:srgbClr val="384B5C"/>
                </a:solidFill>
                <a:latin typeface="Montserrat" pitchFamily="2" charset="0"/>
              </a:rPr>
              <a:t>lợi</a:t>
            </a:r>
            <a:r>
              <a:rPr lang="en-US" sz="1400">
                <a:solidFill>
                  <a:srgbClr val="384B5C"/>
                </a:solidFill>
                <a:latin typeface="Montserrat" pitchFamily="2" charset="0"/>
              </a:rPr>
              <a:t> </a:t>
            </a:r>
            <a:r>
              <a:rPr lang="en-US" sz="1400" err="1">
                <a:solidFill>
                  <a:srgbClr val="384B5C"/>
                </a:solidFill>
                <a:latin typeface="Montserrat" pitchFamily="2" charset="0"/>
              </a:rPr>
              <a:t>nhuận</a:t>
            </a:r>
            <a:r>
              <a:rPr lang="en-US" sz="1400">
                <a:solidFill>
                  <a:srgbClr val="384B5C"/>
                </a:solidFill>
                <a:latin typeface="Montserrat" pitchFamily="2" charset="0"/>
              </a:rPr>
              <a:t> </a:t>
            </a:r>
            <a:r>
              <a:rPr lang="en-US" sz="1400" err="1">
                <a:solidFill>
                  <a:srgbClr val="384B5C"/>
                </a:solidFill>
                <a:latin typeface="Montserrat" pitchFamily="2" charset="0"/>
              </a:rPr>
              <a:t>tốt</a:t>
            </a:r>
            <a:r>
              <a:rPr lang="en-US" sz="1400">
                <a:solidFill>
                  <a:srgbClr val="384B5C"/>
                </a:solidFill>
                <a:latin typeface="Montserrat" pitchFamily="2" charset="0"/>
              </a:rPr>
              <a:t> </a:t>
            </a:r>
            <a:r>
              <a:rPr lang="en-US" sz="1400" err="1">
                <a:solidFill>
                  <a:srgbClr val="384B5C"/>
                </a:solidFill>
                <a:latin typeface="Montserrat" pitchFamily="2" charset="0"/>
              </a:rPr>
              <a:t>nhất</a:t>
            </a:r>
            <a:r>
              <a:rPr lang="en-US" sz="1400">
                <a:solidFill>
                  <a:srgbClr val="384B5C"/>
                </a:solidFill>
                <a:latin typeface="Montserrat" pitchFamily="2" charset="0"/>
              </a:rPr>
              <a:t> </a:t>
            </a:r>
            <a:r>
              <a:rPr lang="en-US" sz="1400" err="1">
                <a:solidFill>
                  <a:srgbClr val="384B5C"/>
                </a:solidFill>
                <a:latin typeface="Montserrat" pitchFamily="2" charset="0"/>
              </a:rPr>
              <a:t>cho</a:t>
            </a:r>
            <a:r>
              <a:rPr lang="en-US" sz="1400">
                <a:solidFill>
                  <a:srgbClr val="384B5C"/>
                </a:solidFill>
                <a:latin typeface="Montserrat" pitchFamily="2" charset="0"/>
              </a:rPr>
              <a:t> </a:t>
            </a:r>
            <a:r>
              <a:rPr lang="en-US" sz="1400" err="1">
                <a:solidFill>
                  <a:srgbClr val="384B5C"/>
                </a:solidFill>
                <a:latin typeface="Montserrat" pitchFamily="2" charset="0"/>
              </a:rPr>
              <a:t>công</a:t>
            </a:r>
            <a:r>
              <a:rPr lang="en-US" sz="1400">
                <a:solidFill>
                  <a:srgbClr val="384B5C"/>
                </a:solidFill>
                <a:latin typeface="Montserrat" pitchFamily="2" charset="0"/>
              </a:rPr>
              <a:t> ty.</a:t>
            </a:r>
          </a:p>
        </p:txBody>
      </p:sp>
      <p:sp>
        <p:nvSpPr>
          <p:cNvPr id="40" name="Freeform: Shape 39">
            <a:extLst>
              <a:ext uri="{FF2B5EF4-FFF2-40B4-BE49-F238E27FC236}">
                <a16:creationId xmlns:a16="http://schemas.microsoft.com/office/drawing/2014/main" id="{59F1567C-8662-4456-9D91-987A212B23A8}"/>
              </a:ext>
            </a:extLst>
          </p:cNvPr>
          <p:cNvSpPr/>
          <p:nvPr/>
        </p:nvSpPr>
        <p:spPr>
          <a:xfrm>
            <a:off x="-13370" y="979038"/>
            <a:ext cx="1672624" cy="369332"/>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TextBox 40">
            <a:extLst>
              <a:ext uri="{FF2B5EF4-FFF2-40B4-BE49-F238E27FC236}">
                <a16:creationId xmlns:a16="http://schemas.microsoft.com/office/drawing/2014/main" id="{964D83AC-62EE-4B69-A53F-97FF5567C714}"/>
              </a:ext>
            </a:extLst>
          </p:cNvPr>
          <p:cNvSpPr txBox="1"/>
          <p:nvPr/>
        </p:nvSpPr>
        <p:spPr>
          <a:xfrm>
            <a:off x="-95666" y="979038"/>
            <a:ext cx="1401951" cy="369332"/>
          </a:xfrm>
          <a:prstGeom prst="rect">
            <a:avLst/>
          </a:prstGeom>
          <a:noFill/>
        </p:spPr>
        <p:txBody>
          <a:bodyPr wrap="square" rtlCol="0">
            <a:spAutoFit/>
          </a:bodyPr>
          <a:lstStyle/>
          <a:p>
            <a:r>
              <a:rPr lang="en-US" b="1">
                <a:solidFill>
                  <a:srgbClr val="384B5C"/>
                </a:solidFill>
              </a:rPr>
              <a:t>Insights</a:t>
            </a:r>
          </a:p>
        </p:txBody>
      </p:sp>
      <p:sp>
        <p:nvSpPr>
          <p:cNvPr id="42" name="Hexagon 41">
            <a:extLst>
              <a:ext uri="{FF2B5EF4-FFF2-40B4-BE49-F238E27FC236}">
                <a16:creationId xmlns:a16="http://schemas.microsoft.com/office/drawing/2014/main" id="{A896B618-6670-42E4-95AB-0D1F88936F35}"/>
              </a:ext>
            </a:extLst>
          </p:cNvPr>
          <p:cNvSpPr/>
          <p:nvPr/>
        </p:nvSpPr>
        <p:spPr>
          <a:xfrm>
            <a:off x="1663419" y="4413279"/>
            <a:ext cx="581025" cy="390524"/>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04</a:t>
            </a:r>
          </a:p>
        </p:txBody>
      </p:sp>
      <p:sp>
        <p:nvSpPr>
          <p:cNvPr id="43" name="TextBox 42">
            <a:extLst>
              <a:ext uri="{FF2B5EF4-FFF2-40B4-BE49-F238E27FC236}">
                <a16:creationId xmlns:a16="http://schemas.microsoft.com/office/drawing/2014/main" id="{DC74B845-C230-4A66-A813-ABF0A32C1CD7}"/>
              </a:ext>
            </a:extLst>
          </p:cNvPr>
          <p:cNvSpPr txBox="1"/>
          <p:nvPr/>
        </p:nvSpPr>
        <p:spPr>
          <a:xfrm>
            <a:off x="2686119" y="4263429"/>
            <a:ext cx="7248366" cy="702244"/>
          </a:xfrm>
          <a:prstGeom prst="rect">
            <a:avLst/>
          </a:prstGeom>
          <a:noFill/>
        </p:spPr>
        <p:txBody>
          <a:bodyPr wrap="square">
            <a:spAutoFit/>
          </a:bodyPr>
          <a:lstStyle/>
          <a:p>
            <a:pPr>
              <a:lnSpc>
                <a:spcPct val="150000"/>
              </a:lnSpc>
            </a:pPr>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thu</a:t>
            </a:r>
            <a:r>
              <a:rPr lang="en-US" sz="1400">
                <a:solidFill>
                  <a:srgbClr val="384B5C"/>
                </a:solidFill>
                <a:latin typeface="Montserrat" pitchFamily="2" charset="0"/>
              </a:rPr>
              <a:t> tỷ </a:t>
            </a:r>
            <a:r>
              <a:rPr lang="en-US" sz="1400" err="1">
                <a:solidFill>
                  <a:srgbClr val="384B5C"/>
                </a:solidFill>
                <a:latin typeface="Montserrat" pitchFamily="2" charset="0"/>
              </a:rPr>
              <a:t>lệ</a:t>
            </a:r>
            <a:r>
              <a:rPr lang="en-US" sz="1400">
                <a:solidFill>
                  <a:srgbClr val="384B5C"/>
                </a:solidFill>
                <a:latin typeface="Montserrat" pitchFamily="2" charset="0"/>
              </a:rPr>
              <a:t> </a:t>
            </a:r>
            <a:r>
              <a:rPr lang="en-US" sz="1400" err="1">
                <a:solidFill>
                  <a:srgbClr val="384B5C"/>
                </a:solidFill>
                <a:latin typeface="Montserrat" pitchFamily="2" charset="0"/>
              </a:rPr>
              <a:t>thuận</a:t>
            </a:r>
            <a:r>
              <a:rPr lang="en-US" sz="1400">
                <a:solidFill>
                  <a:srgbClr val="384B5C"/>
                </a:solidFill>
                <a:latin typeface="Montserrat" pitchFamily="2" charset="0"/>
              </a:rPr>
              <a:t> </a:t>
            </a:r>
            <a:r>
              <a:rPr lang="en-US" sz="1400" err="1">
                <a:solidFill>
                  <a:srgbClr val="384B5C"/>
                </a:solidFill>
                <a:latin typeface="Montserrat" pitchFamily="2" charset="0"/>
              </a:rPr>
              <a:t>với</a:t>
            </a:r>
            <a:r>
              <a:rPr lang="en-US" sz="1400">
                <a:solidFill>
                  <a:srgbClr val="384B5C"/>
                </a:solidFill>
                <a:latin typeface="Montserrat" pitchFamily="2" charset="0"/>
              </a:rPr>
              <a:t> </a:t>
            </a:r>
            <a:r>
              <a:rPr lang="en-US" sz="1400" err="1">
                <a:solidFill>
                  <a:srgbClr val="384B5C"/>
                </a:solidFill>
                <a:latin typeface="Montserrat" pitchFamily="2" charset="0"/>
              </a:rPr>
              <a:t>lợi</a:t>
            </a:r>
            <a:r>
              <a:rPr lang="en-US" sz="1400">
                <a:solidFill>
                  <a:srgbClr val="384B5C"/>
                </a:solidFill>
                <a:latin typeface="Montserrat" pitchFamily="2" charset="0"/>
              </a:rPr>
              <a:t> </a:t>
            </a:r>
            <a:r>
              <a:rPr lang="en-US" sz="1400" err="1">
                <a:solidFill>
                  <a:srgbClr val="384B5C"/>
                </a:solidFill>
                <a:latin typeface="Montserrat" pitchFamily="2" charset="0"/>
              </a:rPr>
              <a:t>nhuận</a:t>
            </a:r>
            <a:r>
              <a:rPr lang="en-US" sz="1400">
                <a:solidFill>
                  <a:srgbClr val="384B5C"/>
                </a:solidFill>
                <a:latin typeface="Montserrat" pitchFamily="2" charset="0"/>
              </a:rPr>
              <a:t> </a:t>
            </a:r>
            <a:r>
              <a:rPr lang="en-US" sz="1400" err="1">
                <a:solidFill>
                  <a:srgbClr val="384B5C"/>
                </a:solidFill>
                <a:latin typeface="Montserrat" pitchFamily="2" charset="0"/>
              </a:rPr>
              <a:t>đối</a:t>
            </a:r>
            <a:r>
              <a:rPr lang="en-US" sz="1400">
                <a:solidFill>
                  <a:srgbClr val="384B5C"/>
                </a:solidFill>
                <a:latin typeface="Montserrat" pitchFamily="2" charset="0"/>
              </a:rPr>
              <a:t> </a:t>
            </a:r>
            <a:r>
              <a:rPr lang="en-US" sz="1400" err="1">
                <a:solidFill>
                  <a:srgbClr val="384B5C"/>
                </a:solidFill>
                <a:latin typeface="Montserrat" pitchFamily="2" charset="0"/>
              </a:rPr>
              <a:t>với</a:t>
            </a:r>
            <a:r>
              <a:rPr lang="en-US" sz="1400">
                <a:solidFill>
                  <a:srgbClr val="384B5C"/>
                </a:solidFill>
                <a:latin typeface="Montserrat" pitchFamily="2" charset="0"/>
              </a:rPr>
              <a:t> </a:t>
            </a:r>
            <a:r>
              <a:rPr lang="en-US" sz="1400" err="1">
                <a:solidFill>
                  <a:srgbClr val="384B5C"/>
                </a:solidFill>
                <a:latin typeface="Montserrat" pitchFamily="2" charset="0"/>
              </a:rPr>
              <a:t>kênh</a:t>
            </a:r>
            <a:r>
              <a:rPr lang="en-US" sz="1400">
                <a:solidFill>
                  <a:srgbClr val="384B5C"/>
                </a:solidFill>
                <a:latin typeface="Montserrat" pitchFamily="2" charset="0"/>
              </a:rPr>
              <a:t> Online. </a:t>
            </a:r>
            <a:r>
              <a:rPr lang="en-US" sz="1400" err="1">
                <a:solidFill>
                  <a:srgbClr val="384B5C"/>
                </a:solidFill>
                <a:latin typeface="Montserrat" pitchFamily="2" charset="0"/>
              </a:rPr>
              <a:t>Và</a:t>
            </a:r>
            <a:r>
              <a:rPr lang="en-US" sz="1400">
                <a:solidFill>
                  <a:srgbClr val="384B5C"/>
                </a:solidFill>
                <a:latin typeface="Montserrat" pitchFamily="2" charset="0"/>
              </a:rPr>
              <a:t> </a:t>
            </a:r>
            <a:r>
              <a:rPr lang="en-US" sz="1400" err="1">
                <a:solidFill>
                  <a:srgbClr val="384B5C"/>
                </a:solidFill>
                <a:latin typeface="Montserrat" pitchFamily="2" charset="0"/>
              </a:rPr>
              <a:t>tỷ</a:t>
            </a:r>
            <a:r>
              <a:rPr lang="en-US" sz="1400">
                <a:solidFill>
                  <a:srgbClr val="384B5C"/>
                </a:solidFill>
                <a:latin typeface="Montserrat" pitchFamily="2" charset="0"/>
              </a:rPr>
              <a:t> </a:t>
            </a:r>
            <a:r>
              <a:rPr lang="en-US" sz="1400" err="1">
                <a:solidFill>
                  <a:srgbClr val="384B5C"/>
                </a:solidFill>
                <a:latin typeface="Montserrat" pitchFamily="2" charset="0"/>
              </a:rPr>
              <a:t>lệ</a:t>
            </a:r>
            <a:r>
              <a:rPr lang="en-US" sz="1400">
                <a:solidFill>
                  <a:srgbClr val="384B5C"/>
                </a:solidFill>
                <a:latin typeface="Montserrat" pitchFamily="2" charset="0"/>
              </a:rPr>
              <a:t> </a:t>
            </a:r>
            <a:r>
              <a:rPr lang="en-US" sz="1400" err="1">
                <a:solidFill>
                  <a:srgbClr val="384B5C"/>
                </a:solidFill>
                <a:latin typeface="Montserrat" pitchFamily="2" charset="0"/>
              </a:rPr>
              <a:t>nghịch</a:t>
            </a:r>
            <a:r>
              <a:rPr lang="en-US" sz="1400">
                <a:solidFill>
                  <a:srgbClr val="384B5C"/>
                </a:solidFill>
                <a:latin typeface="Montserrat" pitchFamily="2" charset="0"/>
              </a:rPr>
              <a:t> </a:t>
            </a:r>
            <a:r>
              <a:rPr lang="en-US" sz="1400" err="1">
                <a:solidFill>
                  <a:srgbClr val="384B5C"/>
                </a:solidFill>
                <a:latin typeface="Montserrat" pitchFamily="2" charset="0"/>
              </a:rPr>
              <a:t>đối</a:t>
            </a:r>
            <a:r>
              <a:rPr lang="en-US" sz="1400">
                <a:solidFill>
                  <a:srgbClr val="384B5C"/>
                </a:solidFill>
                <a:latin typeface="Montserrat" pitchFamily="2" charset="0"/>
              </a:rPr>
              <a:t> </a:t>
            </a:r>
            <a:r>
              <a:rPr lang="en-US" sz="1400" err="1">
                <a:solidFill>
                  <a:srgbClr val="384B5C"/>
                </a:solidFill>
                <a:latin typeface="Montserrat" pitchFamily="2" charset="0"/>
              </a:rPr>
              <a:t>với</a:t>
            </a:r>
            <a:r>
              <a:rPr lang="en-US" sz="1400">
                <a:solidFill>
                  <a:srgbClr val="384B5C"/>
                </a:solidFill>
                <a:latin typeface="Montserrat" pitchFamily="2" charset="0"/>
              </a:rPr>
              <a:t> </a:t>
            </a:r>
            <a:r>
              <a:rPr lang="en-US" sz="1400" err="1">
                <a:solidFill>
                  <a:srgbClr val="384B5C"/>
                </a:solidFill>
                <a:latin typeface="Montserrat" pitchFamily="2" charset="0"/>
              </a:rPr>
              <a:t>kênh</a:t>
            </a:r>
            <a:r>
              <a:rPr lang="en-US" sz="1400">
                <a:solidFill>
                  <a:srgbClr val="384B5C"/>
                </a:solidFill>
                <a:latin typeface="Montserrat" pitchFamily="2" charset="0"/>
              </a:rPr>
              <a:t> Reseller.</a:t>
            </a:r>
          </a:p>
        </p:txBody>
      </p:sp>
      <p:sp>
        <p:nvSpPr>
          <p:cNvPr id="44" name="Hexagon 43">
            <a:extLst>
              <a:ext uri="{FF2B5EF4-FFF2-40B4-BE49-F238E27FC236}">
                <a16:creationId xmlns:a16="http://schemas.microsoft.com/office/drawing/2014/main" id="{C909A581-4DAF-46EE-988E-054D822CAA3E}"/>
              </a:ext>
            </a:extLst>
          </p:cNvPr>
          <p:cNvSpPr/>
          <p:nvPr/>
        </p:nvSpPr>
        <p:spPr>
          <a:xfrm>
            <a:off x="1705027" y="5414574"/>
            <a:ext cx="581025" cy="390524"/>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05</a:t>
            </a:r>
          </a:p>
        </p:txBody>
      </p:sp>
      <p:sp>
        <p:nvSpPr>
          <p:cNvPr id="45" name="TextBox 44">
            <a:extLst>
              <a:ext uri="{FF2B5EF4-FFF2-40B4-BE49-F238E27FC236}">
                <a16:creationId xmlns:a16="http://schemas.microsoft.com/office/drawing/2014/main" id="{421FFEA1-5A22-4FC5-A899-11D34247A6FF}"/>
              </a:ext>
            </a:extLst>
          </p:cNvPr>
          <p:cNvSpPr txBox="1"/>
          <p:nvPr/>
        </p:nvSpPr>
        <p:spPr>
          <a:xfrm>
            <a:off x="2719537" y="1574279"/>
            <a:ext cx="7214947" cy="307777"/>
          </a:xfrm>
          <a:prstGeom prst="rect">
            <a:avLst/>
          </a:prstGeom>
          <a:noFill/>
        </p:spPr>
        <p:txBody>
          <a:bodyPr wrap="square">
            <a:spAutoFit/>
          </a:bodyPr>
          <a:lstStyle/>
          <a:p>
            <a:r>
              <a:rPr lang="en-US" sz="1400" err="1">
                <a:solidFill>
                  <a:srgbClr val="384B5C"/>
                </a:solidFill>
                <a:latin typeface="Montserrat" pitchFamily="2" charset="0"/>
              </a:rPr>
              <a:t>Mặt</a:t>
            </a:r>
            <a:r>
              <a:rPr lang="en-US" sz="1400">
                <a:solidFill>
                  <a:srgbClr val="384B5C"/>
                </a:solidFill>
                <a:latin typeface="Montserrat" pitchFamily="2" charset="0"/>
              </a:rPr>
              <a:t> </a:t>
            </a:r>
            <a:r>
              <a:rPr lang="en-US" sz="1400" err="1">
                <a:solidFill>
                  <a:srgbClr val="384B5C"/>
                </a:solidFill>
                <a:latin typeface="Montserrat" pitchFamily="2" charset="0"/>
              </a:rPr>
              <a:t>hàng</a:t>
            </a:r>
            <a:r>
              <a:rPr lang="en-US" sz="1400">
                <a:solidFill>
                  <a:srgbClr val="384B5C"/>
                </a:solidFill>
                <a:latin typeface="Montserrat" pitchFamily="2" charset="0"/>
              </a:rPr>
              <a:t> </a:t>
            </a:r>
            <a:r>
              <a:rPr lang="en-US" sz="1400" err="1">
                <a:solidFill>
                  <a:srgbClr val="384B5C"/>
                </a:solidFill>
                <a:latin typeface="Montserrat" pitchFamily="2" charset="0"/>
              </a:rPr>
              <a:t>xe</a:t>
            </a:r>
            <a:r>
              <a:rPr lang="en-US" sz="1400">
                <a:solidFill>
                  <a:srgbClr val="384B5C"/>
                </a:solidFill>
                <a:latin typeface="Montserrat" pitchFamily="2" charset="0"/>
              </a:rPr>
              <a:t> </a:t>
            </a:r>
            <a:r>
              <a:rPr lang="en-US" sz="1400" err="1">
                <a:solidFill>
                  <a:srgbClr val="384B5C"/>
                </a:solidFill>
                <a:latin typeface="Montserrat" pitchFamily="2" charset="0"/>
              </a:rPr>
              <a:t>đạp</a:t>
            </a:r>
            <a:r>
              <a:rPr lang="en-US" sz="1400">
                <a:solidFill>
                  <a:srgbClr val="384B5C"/>
                </a:solidFill>
                <a:latin typeface="Montserrat" pitchFamily="2" charset="0"/>
              </a:rPr>
              <a:t> đem </a:t>
            </a:r>
            <a:r>
              <a:rPr lang="en-US" sz="1400" err="1">
                <a:solidFill>
                  <a:srgbClr val="384B5C"/>
                </a:solidFill>
                <a:latin typeface="Montserrat" pitchFamily="2" charset="0"/>
              </a:rPr>
              <a:t>lại</a:t>
            </a:r>
            <a:r>
              <a:rPr lang="en-US" sz="1400">
                <a:solidFill>
                  <a:srgbClr val="384B5C"/>
                </a:solidFill>
                <a:latin typeface="Montserrat" pitchFamily="2" charset="0"/>
              </a:rPr>
              <a:t> 84% </a:t>
            </a:r>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số</a:t>
            </a:r>
            <a:r>
              <a:rPr lang="en-US" sz="1400">
                <a:solidFill>
                  <a:srgbClr val="384B5C"/>
                </a:solidFill>
                <a:latin typeface="Montserrat" pitchFamily="2" charset="0"/>
              </a:rPr>
              <a:t> </a:t>
            </a:r>
            <a:r>
              <a:rPr lang="en-US" sz="1400" err="1">
                <a:solidFill>
                  <a:srgbClr val="384B5C"/>
                </a:solidFill>
                <a:latin typeface="Montserrat" pitchFamily="2" charset="0"/>
              </a:rPr>
              <a:t>cho</a:t>
            </a:r>
            <a:r>
              <a:rPr lang="en-US" sz="1400">
                <a:solidFill>
                  <a:srgbClr val="384B5C"/>
                </a:solidFill>
                <a:latin typeface="Montserrat" pitchFamily="2" charset="0"/>
              </a:rPr>
              <a:t> </a:t>
            </a:r>
            <a:r>
              <a:rPr lang="en-US" sz="1400" err="1">
                <a:solidFill>
                  <a:srgbClr val="384B5C"/>
                </a:solidFill>
                <a:latin typeface="Montserrat" pitchFamily="2" charset="0"/>
              </a:rPr>
              <a:t>công</a:t>
            </a:r>
            <a:r>
              <a:rPr lang="en-US" sz="1400">
                <a:solidFill>
                  <a:srgbClr val="384B5C"/>
                </a:solidFill>
                <a:latin typeface="Montserrat" pitchFamily="2" charset="0"/>
              </a:rPr>
              <a:t> ty.</a:t>
            </a:r>
          </a:p>
        </p:txBody>
      </p:sp>
      <p:sp>
        <p:nvSpPr>
          <p:cNvPr id="46" name="Hexagon 45">
            <a:extLst>
              <a:ext uri="{FF2B5EF4-FFF2-40B4-BE49-F238E27FC236}">
                <a16:creationId xmlns:a16="http://schemas.microsoft.com/office/drawing/2014/main" id="{F8BEB8C2-C78F-4C39-9013-31C1C30B363F}"/>
              </a:ext>
            </a:extLst>
          </p:cNvPr>
          <p:cNvSpPr/>
          <p:nvPr/>
        </p:nvSpPr>
        <p:spPr>
          <a:xfrm>
            <a:off x="1659254" y="2479808"/>
            <a:ext cx="581025" cy="390524"/>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02</a:t>
            </a:r>
          </a:p>
        </p:txBody>
      </p:sp>
      <p:sp>
        <p:nvSpPr>
          <p:cNvPr id="47" name="TextBox 46">
            <a:extLst>
              <a:ext uri="{FF2B5EF4-FFF2-40B4-BE49-F238E27FC236}">
                <a16:creationId xmlns:a16="http://schemas.microsoft.com/office/drawing/2014/main" id="{7DCE6FD1-B327-4707-BCE6-5AF6E46B4C19}"/>
              </a:ext>
            </a:extLst>
          </p:cNvPr>
          <p:cNvSpPr txBox="1"/>
          <p:nvPr/>
        </p:nvSpPr>
        <p:spPr>
          <a:xfrm>
            <a:off x="2702073" y="2288104"/>
            <a:ext cx="7232412" cy="702244"/>
          </a:xfrm>
          <a:prstGeom prst="rect">
            <a:avLst/>
          </a:prstGeom>
          <a:noFill/>
        </p:spPr>
        <p:txBody>
          <a:bodyPr wrap="square">
            <a:spAutoFit/>
          </a:bodyPr>
          <a:lstStyle/>
          <a:p>
            <a:pPr>
              <a:lnSpc>
                <a:spcPct val="150000"/>
              </a:lnSpc>
            </a:pPr>
            <a:r>
              <a:rPr lang="en-US" sz="1400">
                <a:solidFill>
                  <a:srgbClr val="384B5C"/>
                </a:solidFill>
                <a:latin typeface="Montserrat" pitchFamily="2" charset="0"/>
              </a:rPr>
              <a:t>Khách hàng trung thành chiếm 16% tổng số khách hàng trong năm 2013 nhưng đem lại gần 60% doanh số cho công ty.</a:t>
            </a:r>
          </a:p>
        </p:txBody>
      </p:sp>
    </p:spTree>
    <p:extLst>
      <p:ext uri="{BB962C8B-B14F-4D97-AF65-F5344CB8AC3E}">
        <p14:creationId xmlns:p14="http://schemas.microsoft.com/office/powerpoint/2010/main" val="3924184527"/>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48" name="Freeform: Shape 47">
            <a:extLst>
              <a:ext uri="{FF2B5EF4-FFF2-40B4-BE49-F238E27FC236}">
                <a16:creationId xmlns:a16="http://schemas.microsoft.com/office/drawing/2014/main" id="{AA0087E0-7CDB-4ECA-9B58-A251099155E6}"/>
              </a:ext>
            </a:extLst>
          </p:cNvPr>
          <p:cNvSpPr/>
          <p:nvPr/>
        </p:nvSpPr>
        <p:spPr>
          <a:xfrm>
            <a:off x="1" y="78020"/>
            <a:ext cx="4833256"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TextBox 48">
            <a:extLst>
              <a:ext uri="{FF2B5EF4-FFF2-40B4-BE49-F238E27FC236}">
                <a16:creationId xmlns:a16="http://schemas.microsoft.com/office/drawing/2014/main" id="{1D418D7D-54EA-4275-938B-EE5BABC97B57}"/>
              </a:ext>
            </a:extLst>
          </p:cNvPr>
          <p:cNvSpPr txBox="1"/>
          <p:nvPr/>
        </p:nvSpPr>
        <p:spPr>
          <a:xfrm>
            <a:off x="188975" y="78021"/>
            <a:ext cx="4415682"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
        <p:nvSpPr>
          <p:cNvPr id="50" name="TextBox 49">
            <a:extLst>
              <a:ext uri="{FF2B5EF4-FFF2-40B4-BE49-F238E27FC236}">
                <a16:creationId xmlns:a16="http://schemas.microsoft.com/office/drawing/2014/main" id="{BCAE387A-7253-4A98-AA5D-0377A211C10B}"/>
              </a:ext>
            </a:extLst>
          </p:cNvPr>
          <p:cNvSpPr txBox="1"/>
          <p:nvPr/>
        </p:nvSpPr>
        <p:spPr>
          <a:xfrm>
            <a:off x="188975" y="3427476"/>
            <a:ext cx="5669971" cy="2966774"/>
          </a:xfrm>
          <a:prstGeom prst="rect">
            <a:avLst/>
          </a:prstGeom>
          <a:noFill/>
        </p:spPr>
        <p:txBody>
          <a:bodyPr wrap="square" rtlCol="0">
            <a:spAutoFit/>
          </a:bodyPr>
          <a:lstStyle/>
          <a:p>
            <a:pPr>
              <a:lnSpc>
                <a:spcPct val="150000"/>
              </a:lnSpc>
            </a:pPr>
            <a:r>
              <a:rPr lang="en-US" sz="1400">
                <a:solidFill>
                  <a:srgbClr val="3A4A5B"/>
                </a:solidFill>
                <a:latin typeface="Montserrat" pitchFamily="2" charset="0"/>
                <a:ea typeface="Tahoma" panose="020B0604030504040204" pitchFamily="34" charset="0"/>
                <a:cs typeface="Times New Roman" panose="02020603050405020304" pitchFamily="18" charset="0"/>
              </a:rPr>
              <a:t>- Tình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hình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doanh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thu</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lợi</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nhuận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đơn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hàng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và</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khách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hàng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của</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tháng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hiện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tại</a:t>
            </a:r>
            <a:r>
              <a:rPr lang="en-US" sz="1400">
                <a:solidFill>
                  <a:srgbClr val="3A4A5B"/>
                </a:solidFill>
                <a:latin typeface="Montserrat" pitchFamily="2" charset="0"/>
                <a:ea typeface="Tahoma" panose="020B0604030504040204" pitchFamily="34" charset="0"/>
                <a:cs typeface="Times New Roman" panose="02020603050405020304" pitchFamily="18" charset="0"/>
              </a:rPr>
              <a:t> vượt qua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tháng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trước</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nhưng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điều</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này</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không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phản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ánh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đúng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tình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trạng</a:t>
            </a:r>
            <a:r>
              <a:rPr lang="en-US" sz="1400">
                <a:solidFill>
                  <a:srgbClr val="3A4A5B"/>
                </a:solidFill>
                <a:latin typeface="Montserrat" pitchFamily="2" charset="0"/>
                <a:ea typeface="Tahoma" panose="020B0604030504040204" pitchFamily="34" charset="0"/>
                <a:cs typeface="Times New Roman" panose="02020603050405020304" pitchFamily="18" charset="0"/>
              </a:rPr>
              <a:t> chung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của</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kênh</a:t>
            </a:r>
            <a:r>
              <a:rPr lang="en-US" sz="1400">
                <a:solidFill>
                  <a:srgbClr val="3A4A5B"/>
                </a:solidFill>
                <a:latin typeface="Montserrat" pitchFamily="2" charset="0"/>
                <a:ea typeface="Tahoma" panose="020B0604030504040204" pitchFamily="34" charset="0"/>
                <a:cs typeface="Times New Roman" panose="02020603050405020304" pitchFamily="18" charset="0"/>
              </a:rPr>
              <a:t> Reseller.</a:t>
            </a:r>
          </a:p>
          <a:p>
            <a:pPr>
              <a:lnSpc>
                <a:spcPct val="150000"/>
              </a:lnSpc>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a:lnSpc>
                <a:spcPct val="150000"/>
              </a:lnSpc>
            </a:pPr>
            <a:r>
              <a:rPr lang="en-US" sz="1400">
                <a:solidFill>
                  <a:srgbClr val="3A4A5B"/>
                </a:solidFill>
                <a:latin typeface="Montserrat" pitchFamily="2" charset="0"/>
                <a:ea typeface="Tahoma" panose="020B0604030504040204" pitchFamily="34" charset="0"/>
                <a:cs typeface="Times New Roman" panose="02020603050405020304" pitchFamily="18" charset="0"/>
              </a:rPr>
              <a:t>- Nhìn </a:t>
            </a:r>
            <a:r>
              <a:rPr lang="en-US" sz="1400" err="1">
                <a:solidFill>
                  <a:srgbClr val="3A4A5B"/>
                </a:solidFill>
                <a:latin typeface="Montserrat" pitchFamily="2" charset="0"/>
                <a:ea typeface="Tahoma" panose="020B0604030504040204" pitchFamily="34" charset="0"/>
                <a:cs typeface="Times New Roman" panose="02020603050405020304" pitchFamily="18" charset="0"/>
              </a:rPr>
              <a:t>vào</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biểu</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đồ</a:t>
            </a:r>
            <a:r>
              <a:rPr lang="en-US" sz="1400">
                <a:solidFill>
                  <a:srgbClr val="3A4A5B"/>
                </a:solidFill>
                <a:latin typeface="Montserrat" pitchFamily="2" charset="0"/>
                <a:ea typeface="Tahoma" panose="020B0604030504040204" pitchFamily="34" charset="0"/>
                <a:cs typeface="Times New Roman" panose="02020603050405020304" pitchFamily="18" charset="0"/>
              </a:rPr>
              <a:t> xu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hướng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theo</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tháng</a:t>
            </a:r>
            <a:r>
              <a:rPr lang="en-US" sz="1400">
                <a:solidFill>
                  <a:srgbClr val="3A4A5B"/>
                </a:solidFill>
                <a:latin typeface="Montserrat" pitchFamily="2" charset="0"/>
                <a:ea typeface="Tahoma" panose="020B0604030504040204" pitchFamily="34" charset="0"/>
                <a:cs typeface="Times New Roman" panose="02020603050405020304" pitchFamily="18" charset="0"/>
              </a:rPr>
              <a:t> ta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thấy</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doanh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thu</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lên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xuống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rất</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thất</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thường</a:t>
            </a:r>
            <a:r>
              <a:rPr lang="en-US" sz="1400">
                <a:solidFill>
                  <a:srgbClr val="3A4A5B"/>
                </a:solidFill>
                <a:latin typeface="Montserrat" pitchFamily="2" charset="0"/>
                <a:ea typeface="Tahoma" panose="020B0604030504040204" pitchFamily="34" charset="0"/>
                <a:cs typeface="Times New Roman" panose="02020603050405020304" pitchFamily="18" charset="0"/>
              </a:rPr>
              <a:t>.</a:t>
            </a:r>
          </a:p>
          <a:p>
            <a:pPr>
              <a:lnSpc>
                <a:spcPct val="150000"/>
              </a:lnSpc>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a:lnSpc>
                <a:spcPct val="150000"/>
              </a:lnSpc>
            </a:pPr>
            <a:r>
              <a:rPr lang="en-US" sz="1400">
                <a:solidFill>
                  <a:srgbClr val="3A4A5B"/>
                </a:solidFill>
                <a:latin typeface="Montserrat" pitchFamily="2" charset="0"/>
                <a:ea typeface="Tahoma" panose="020B0604030504040204" pitchFamily="34" charset="0"/>
                <a:cs typeface="Times New Roman" panose="02020603050405020304" pitchFamily="18" charset="0"/>
              </a:rPr>
              <a:t>- Tuy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nhiên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tổng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kết</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chúng</a:t>
            </a:r>
            <a:r>
              <a:rPr lang="en-US" sz="1400">
                <a:solidFill>
                  <a:srgbClr val="3A4A5B"/>
                </a:solidFill>
                <a:latin typeface="Montserrat" pitchFamily="2" charset="0"/>
                <a:ea typeface="Tahoma" panose="020B0604030504040204" pitchFamily="34" charset="0"/>
                <a:cs typeface="Times New Roman" panose="02020603050405020304" pitchFamily="18" charset="0"/>
              </a:rPr>
              <a:t> ta </a:t>
            </a:r>
            <a:r>
              <a:rPr lang="en-US" sz="1400" err="1">
                <a:solidFill>
                  <a:srgbClr val="3A4A5B"/>
                </a:solidFill>
                <a:latin typeface="Montserrat" pitchFamily="2" charset="0"/>
                <a:ea typeface="Tahoma" panose="020B0604030504040204" pitchFamily="34" charset="0"/>
                <a:cs typeface="Times New Roman" panose="02020603050405020304" pitchFamily="18" charset="0"/>
              </a:rPr>
              <a:t>vẫn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có</a:t>
            </a:r>
            <a:r>
              <a:rPr lang="en-US" sz="1400">
                <a:solidFill>
                  <a:srgbClr val="3A4A5B"/>
                </a:solidFill>
                <a:latin typeface="Montserrat" pitchFamily="2" charset="0"/>
                <a:ea typeface="Tahoma" panose="020B0604030504040204" pitchFamily="34" charset="0"/>
                <a:cs typeface="Times New Roman" panose="02020603050405020304" pitchFamily="18" charset="0"/>
              </a:rPr>
              <a:t> xu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hướng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tăng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trưởng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dương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Đây</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là</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dấu</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hiệu</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khá</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tích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cực</a:t>
            </a:r>
            <a:r>
              <a:rPr lang="en-US" sz="1400">
                <a:solidFill>
                  <a:srgbClr val="3A4A5B"/>
                </a:solidFill>
                <a:latin typeface="Montserrat" pitchFamily="2" charset="0"/>
                <a:ea typeface="Tahoma" panose="020B0604030504040204" pitchFamily="34" charset="0"/>
                <a:cs typeface="Times New Roman" panose="02020603050405020304" pitchFamily="18" charset="0"/>
              </a:rPr>
              <a:t>.</a:t>
            </a:r>
            <a:r>
              <a:rPr lang="en-US" sz="1400">
                <a:solidFill>
                  <a:srgbClr val="3A4A5B"/>
                </a:solidFill>
                <a:ea typeface="Tahoma" panose="020B0604030504040204" pitchFamily="34" charset="0"/>
                <a:cs typeface="Times New Roman" panose="02020603050405020304" pitchFamily="18" charset="0"/>
              </a:rPr>
              <a:t> </a:t>
            </a:r>
          </a:p>
        </p:txBody>
      </p:sp>
      <p:pic>
        <p:nvPicPr>
          <p:cNvPr id="56" name="Picture 55">
            <a:extLst>
              <a:ext uri="{FF2B5EF4-FFF2-40B4-BE49-F238E27FC236}">
                <a16:creationId xmlns:a16="http://schemas.microsoft.com/office/drawing/2014/main" id="{A05126EB-9C24-45CE-BCFA-FE407D035E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3819" y="3824328"/>
            <a:ext cx="4445518" cy="2149686"/>
          </a:xfrm>
          <a:prstGeom prst="rect">
            <a:avLst/>
          </a:prstGeom>
        </p:spPr>
      </p:pic>
      <p:sp>
        <p:nvSpPr>
          <p:cNvPr id="57" name="Freeform: Shape 56">
            <a:extLst>
              <a:ext uri="{FF2B5EF4-FFF2-40B4-BE49-F238E27FC236}">
                <a16:creationId xmlns:a16="http://schemas.microsoft.com/office/drawing/2014/main" id="{1C809B40-BF1A-4391-9A20-DA757BA3190D}"/>
              </a:ext>
            </a:extLst>
          </p:cNvPr>
          <p:cNvSpPr/>
          <p:nvPr/>
        </p:nvSpPr>
        <p:spPr>
          <a:xfrm>
            <a:off x="-13372" y="883986"/>
            <a:ext cx="9342429"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TextBox 57">
            <a:extLst>
              <a:ext uri="{FF2B5EF4-FFF2-40B4-BE49-F238E27FC236}">
                <a16:creationId xmlns:a16="http://schemas.microsoft.com/office/drawing/2014/main" id="{3FE7E62C-ACC0-416B-A511-82BDAD6096AF}"/>
              </a:ext>
            </a:extLst>
          </p:cNvPr>
          <p:cNvSpPr txBox="1"/>
          <p:nvPr/>
        </p:nvSpPr>
        <p:spPr>
          <a:xfrm>
            <a:off x="-95668" y="883986"/>
            <a:ext cx="8945754" cy="307777"/>
          </a:xfrm>
          <a:prstGeom prst="rect">
            <a:avLst/>
          </a:prstGeom>
          <a:noFill/>
        </p:spPr>
        <p:txBody>
          <a:bodyPr wrap="square" rtlCol="0">
            <a:spAutoFit/>
          </a:bodyPr>
          <a:lstStyle/>
          <a:p>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thu</a:t>
            </a:r>
            <a:r>
              <a:rPr lang="en-US" sz="1400">
                <a:solidFill>
                  <a:srgbClr val="384B5C"/>
                </a:solidFill>
                <a:latin typeface="Montserrat" pitchFamily="2" charset="0"/>
              </a:rPr>
              <a:t>, </a:t>
            </a:r>
            <a:r>
              <a:rPr lang="en-US" sz="1400" err="1">
                <a:solidFill>
                  <a:srgbClr val="384B5C"/>
                </a:solidFill>
                <a:latin typeface="Montserrat" pitchFamily="2" charset="0"/>
              </a:rPr>
              <a:t>lợi</a:t>
            </a:r>
            <a:r>
              <a:rPr lang="en-US" sz="1400">
                <a:solidFill>
                  <a:srgbClr val="384B5C"/>
                </a:solidFill>
                <a:latin typeface="Montserrat" pitchFamily="2" charset="0"/>
              </a:rPr>
              <a:t> </a:t>
            </a:r>
            <a:r>
              <a:rPr lang="en-US" sz="1400" err="1">
                <a:solidFill>
                  <a:srgbClr val="384B5C"/>
                </a:solidFill>
                <a:latin typeface="Montserrat" pitchFamily="2" charset="0"/>
              </a:rPr>
              <a:t>nhuận</a:t>
            </a:r>
            <a:r>
              <a:rPr lang="en-US" sz="1400">
                <a:solidFill>
                  <a:srgbClr val="384B5C"/>
                </a:solidFill>
                <a:latin typeface="Montserrat" pitchFamily="2" charset="0"/>
              </a:rPr>
              <a:t>, </a:t>
            </a:r>
            <a:r>
              <a:rPr lang="en-US" sz="1400" err="1">
                <a:solidFill>
                  <a:srgbClr val="384B5C"/>
                </a:solidFill>
                <a:latin typeface="Montserrat" pitchFamily="2" charset="0"/>
              </a:rPr>
              <a:t>đơn</a:t>
            </a:r>
            <a:r>
              <a:rPr lang="en-US" sz="1400">
                <a:solidFill>
                  <a:srgbClr val="384B5C"/>
                </a:solidFill>
                <a:latin typeface="Montserrat" pitchFamily="2" charset="0"/>
              </a:rPr>
              <a:t> </a:t>
            </a:r>
            <a:r>
              <a:rPr lang="en-US" sz="1400" err="1">
                <a:solidFill>
                  <a:srgbClr val="384B5C"/>
                </a:solidFill>
                <a:latin typeface="Montserrat" pitchFamily="2" charset="0"/>
              </a:rPr>
              <a:t>hàng</a:t>
            </a:r>
            <a:r>
              <a:rPr lang="en-US" sz="1400">
                <a:solidFill>
                  <a:srgbClr val="384B5C"/>
                </a:solidFill>
                <a:latin typeface="Montserrat" pitchFamily="2" charset="0"/>
              </a:rPr>
              <a:t>, </a:t>
            </a:r>
            <a:r>
              <a:rPr lang="en-US" sz="1400" err="1">
                <a:solidFill>
                  <a:srgbClr val="384B5C"/>
                </a:solidFill>
                <a:latin typeface="Montserrat" pitchFamily="2" charset="0"/>
              </a:rPr>
              <a:t>khách</a:t>
            </a:r>
            <a:r>
              <a:rPr lang="en-US" sz="1400">
                <a:solidFill>
                  <a:srgbClr val="384B5C"/>
                </a:solidFill>
                <a:latin typeface="Montserrat" pitchFamily="2" charset="0"/>
              </a:rPr>
              <a:t> </a:t>
            </a:r>
            <a:r>
              <a:rPr lang="en-US" sz="1400" err="1">
                <a:solidFill>
                  <a:srgbClr val="384B5C"/>
                </a:solidFill>
                <a:latin typeface="Montserrat" pitchFamily="2" charset="0"/>
              </a:rPr>
              <a:t>hàng</a:t>
            </a:r>
            <a:r>
              <a:rPr lang="en-US" sz="1400">
                <a:solidFill>
                  <a:srgbClr val="384B5C"/>
                </a:solidFill>
                <a:latin typeface="Montserrat" pitchFamily="2" charset="0"/>
              </a:rPr>
              <a:t> so </a:t>
            </a:r>
            <a:r>
              <a:rPr lang="en-US" sz="1400" err="1">
                <a:solidFill>
                  <a:srgbClr val="384B5C"/>
                </a:solidFill>
                <a:latin typeface="Montserrat" pitchFamily="2" charset="0"/>
              </a:rPr>
              <a:t>với</a:t>
            </a:r>
            <a:r>
              <a:rPr lang="en-US" sz="1400">
                <a:solidFill>
                  <a:srgbClr val="384B5C"/>
                </a:solidFill>
                <a:latin typeface="Montserrat" pitchFamily="2" charset="0"/>
              </a:rPr>
              <a:t> </a:t>
            </a:r>
            <a:r>
              <a:rPr lang="en-US" sz="1400" err="1">
                <a:solidFill>
                  <a:srgbClr val="384B5C"/>
                </a:solidFill>
                <a:latin typeface="Montserrat" pitchFamily="2" charset="0"/>
              </a:rPr>
              <a:t>tháng</a:t>
            </a:r>
            <a:r>
              <a:rPr lang="en-US" sz="1400">
                <a:solidFill>
                  <a:srgbClr val="384B5C"/>
                </a:solidFill>
                <a:latin typeface="Montserrat" pitchFamily="2" charset="0"/>
              </a:rPr>
              <a:t> </a:t>
            </a:r>
            <a:r>
              <a:rPr lang="en-US" sz="1400" err="1">
                <a:solidFill>
                  <a:srgbClr val="384B5C"/>
                </a:solidFill>
                <a:latin typeface="Montserrat" pitchFamily="2" charset="0"/>
              </a:rPr>
              <a:t>trước</a:t>
            </a:r>
            <a:r>
              <a:rPr lang="en-US" sz="1400">
                <a:solidFill>
                  <a:srgbClr val="384B5C"/>
                </a:solidFill>
                <a:latin typeface="Montserrat" pitchFamily="2" charset="0"/>
              </a:rPr>
              <a:t> </a:t>
            </a:r>
            <a:r>
              <a:rPr lang="en-US" sz="1400" err="1">
                <a:solidFill>
                  <a:srgbClr val="384B5C"/>
                </a:solidFill>
                <a:latin typeface="Montserrat" pitchFamily="2" charset="0"/>
              </a:rPr>
              <a:t>của</a:t>
            </a:r>
            <a:r>
              <a:rPr lang="en-US" sz="1400">
                <a:solidFill>
                  <a:srgbClr val="384B5C"/>
                </a:solidFill>
                <a:latin typeface="Montserrat" pitchFamily="2" charset="0"/>
              </a:rPr>
              <a:t> </a:t>
            </a:r>
            <a:r>
              <a:rPr lang="en-US" sz="1400" err="1">
                <a:solidFill>
                  <a:srgbClr val="384B5C"/>
                </a:solidFill>
                <a:latin typeface="Montserrat" pitchFamily="2" charset="0"/>
              </a:rPr>
              <a:t>kênh</a:t>
            </a:r>
            <a:r>
              <a:rPr lang="en-US" sz="1400">
                <a:solidFill>
                  <a:srgbClr val="384B5C"/>
                </a:solidFill>
                <a:latin typeface="Montserrat" pitchFamily="2" charset="0"/>
              </a:rPr>
              <a:t> Reseller</a:t>
            </a:r>
          </a:p>
        </p:txBody>
      </p:sp>
      <p:pic>
        <p:nvPicPr>
          <p:cNvPr id="6" name="Picture 5">
            <a:extLst>
              <a:ext uri="{FF2B5EF4-FFF2-40B4-BE49-F238E27FC236}">
                <a16:creationId xmlns:a16="http://schemas.microsoft.com/office/drawing/2014/main" id="{5B287DED-AEA3-4D72-A9AB-D0346588C5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750" y="1517708"/>
            <a:ext cx="9488224" cy="1400370"/>
          </a:xfrm>
          <a:prstGeom prst="rect">
            <a:avLst/>
          </a:prstGeom>
        </p:spPr>
      </p:pic>
    </p:spTree>
    <p:extLst>
      <p:ext uri="{BB962C8B-B14F-4D97-AF65-F5344CB8AC3E}">
        <p14:creationId xmlns:p14="http://schemas.microsoft.com/office/powerpoint/2010/main" val="2240668555"/>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pic>
        <p:nvPicPr>
          <p:cNvPr id="37" name="Picture 36">
            <a:extLst>
              <a:ext uri="{FF2B5EF4-FFF2-40B4-BE49-F238E27FC236}">
                <a16:creationId xmlns:a16="http://schemas.microsoft.com/office/drawing/2014/main" id="{8960F471-D817-4900-9F34-8E967BD26E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1314" y="1296187"/>
            <a:ext cx="3304169" cy="2000144"/>
          </a:xfrm>
          <a:prstGeom prst="rect">
            <a:avLst/>
          </a:prstGeom>
        </p:spPr>
      </p:pic>
      <p:pic>
        <p:nvPicPr>
          <p:cNvPr id="38" name="Picture 37">
            <a:extLst>
              <a:ext uri="{FF2B5EF4-FFF2-40B4-BE49-F238E27FC236}">
                <a16:creationId xmlns:a16="http://schemas.microsoft.com/office/drawing/2014/main" id="{9A55039F-BCCB-4E8D-80C9-4C3FE94142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1314" y="3726012"/>
            <a:ext cx="3304170" cy="2006487"/>
          </a:xfrm>
          <a:prstGeom prst="rect">
            <a:avLst/>
          </a:prstGeom>
        </p:spPr>
      </p:pic>
      <p:sp>
        <p:nvSpPr>
          <p:cNvPr id="40" name="Freeform: Shape 39">
            <a:extLst>
              <a:ext uri="{FF2B5EF4-FFF2-40B4-BE49-F238E27FC236}">
                <a16:creationId xmlns:a16="http://schemas.microsoft.com/office/drawing/2014/main" id="{8B239BF8-F3B5-43E5-92F4-F69EA34CEC76}"/>
              </a:ext>
            </a:extLst>
          </p:cNvPr>
          <p:cNvSpPr/>
          <p:nvPr/>
        </p:nvSpPr>
        <p:spPr>
          <a:xfrm>
            <a:off x="10693" y="883986"/>
            <a:ext cx="9024450"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TextBox 40">
            <a:extLst>
              <a:ext uri="{FF2B5EF4-FFF2-40B4-BE49-F238E27FC236}">
                <a16:creationId xmlns:a16="http://schemas.microsoft.com/office/drawing/2014/main" id="{2E0E4A7A-7914-424A-A159-59D5CB07AFEF}"/>
              </a:ext>
            </a:extLst>
          </p:cNvPr>
          <p:cNvSpPr txBox="1"/>
          <p:nvPr/>
        </p:nvSpPr>
        <p:spPr>
          <a:xfrm>
            <a:off x="-71603" y="883986"/>
            <a:ext cx="8148803" cy="307777"/>
          </a:xfrm>
          <a:prstGeom prst="rect">
            <a:avLst/>
          </a:prstGeom>
          <a:noFill/>
        </p:spPr>
        <p:txBody>
          <a:bodyPr wrap="square" rtlCol="0">
            <a:spAutoFit/>
          </a:bodyPr>
          <a:lstStyle/>
          <a:p>
            <a:r>
              <a:rPr lang="en-US" sz="1400" err="1">
                <a:solidFill>
                  <a:srgbClr val="384B5C"/>
                </a:solidFill>
                <a:latin typeface="Montserrat" pitchFamily="2" charset="0"/>
              </a:rPr>
              <a:t>Khu</a:t>
            </a:r>
            <a:r>
              <a:rPr lang="en-US" sz="1400">
                <a:solidFill>
                  <a:srgbClr val="384B5C"/>
                </a:solidFill>
                <a:latin typeface="Montserrat" pitchFamily="2" charset="0"/>
              </a:rPr>
              <a:t> </a:t>
            </a:r>
            <a:r>
              <a:rPr lang="en-US" sz="1400" err="1">
                <a:solidFill>
                  <a:srgbClr val="384B5C"/>
                </a:solidFill>
                <a:latin typeface="Montserrat" pitchFamily="2" charset="0"/>
              </a:rPr>
              <a:t>vực</a:t>
            </a:r>
            <a:r>
              <a:rPr lang="en-US" sz="1400">
                <a:solidFill>
                  <a:srgbClr val="384B5C"/>
                </a:solidFill>
                <a:latin typeface="Montserrat" pitchFamily="2" charset="0"/>
              </a:rPr>
              <a:t> </a:t>
            </a:r>
            <a:r>
              <a:rPr lang="en-US" sz="1400" err="1">
                <a:solidFill>
                  <a:srgbClr val="384B5C"/>
                </a:solidFill>
                <a:latin typeface="Montserrat" pitchFamily="2" charset="0"/>
              </a:rPr>
              <a:t>nào</a:t>
            </a:r>
            <a:r>
              <a:rPr lang="en-US" sz="1400">
                <a:solidFill>
                  <a:srgbClr val="384B5C"/>
                </a:solidFill>
                <a:latin typeface="Montserrat" pitchFamily="2" charset="0"/>
              </a:rPr>
              <a:t> có </a:t>
            </a:r>
            <a:r>
              <a:rPr lang="en-US" sz="1400" err="1">
                <a:solidFill>
                  <a:srgbClr val="384B5C"/>
                </a:solidFill>
                <a:latin typeface="Montserrat" pitchFamily="2" charset="0"/>
              </a:rPr>
              <a:t>số</a:t>
            </a:r>
            <a:r>
              <a:rPr lang="en-US" sz="1400">
                <a:solidFill>
                  <a:srgbClr val="384B5C"/>
                </a:solidFill>
                <a:latin typeface="Montserrat" pitchFamily="2" charset="0"/>
              </a:rPr>
              <a:t> </a:t>
            </a:r>
            <a:r>
              <a:rPr lang="en-US" sz="1400" err="1">
                <a:solidFill>
                  <a:srgbClr val="384B5C"/>
                </a:solidFill>
                <a:latin typeface="Montserrat" pitchFamily="2" charset="0"/>
              </a:rPr>
              <a:t>lượng</a:t>
            </a:r>
            <a:r>
              <a:rPr lang="en-US" sz="1400">
                <a:solidFill>
                  <a:srgbClr val="384B5C"/>
                </a:solidFill>
                <a:latin typeface="Montserrat" pitchFamily="2" charset="0"/>
              </a:rPr>
              <a:t> </a:t>
            </a:r>
            <a:r>
              <a:rPr lang="en-US" sz="1400" err="1">
                <a:solidFill>
                  <a:srgbClr val="384B5C"/>
                </a:solidFill>
                <a:latin typeface="Montserrat" pitchFamily="2" charset="0"/>
              </a:rPr>
              <a:t>cửa</a:t>
            </a:r>
            <a:r>
              <a:rPr lang="en-US" sz="1400">
                <a:solidFill>
                  <a:srgbClr val="384B5C"/>
                </a:solidFill>
                <a:latin typeface="Montserrat" pitchFamily="2" charset="0"/>
              </a:rPr>
              <a:t> </a:t>
            </a:r>
            <a:r>
              <a:rPr lang="en-US" sz="1400" err="1">
                <a:solidFill>
                  <a:srgbClr val="384B5C"/>
                </a:solidFill>
                <a:latin typeface="Montserrat" pitchFamily="2" charset="0"/>
              </a:rPr>
              <a:t>hàng</a:t>
            </a:r>
            <a:r>
              <a:rPr lang="en-US" sz="1400">
                <a:solidFill>
                  <a:srgbClr val="384B5C"/>
                </a:solidFill>
                <a:latin typeface="Montserrat" pitchFamily="2" charset="0"/>
              </a:rPr>
              <a:t> </a:t>
            </a:r>
            <a:r>
              <a:rPr lang="en-US" sz="1400" err="1">
                <a:solidFill>
                  <a:srgbClr val="384B5C"/>
                </a:solidFill>
                <a:latin typeface="Montserrat" pitchFamily="2" charset="0"/>
              </a:rPr>
              <a:t>và</a:t>
            </a:r>
            <a:r>
              <a:rPr lang="en-US" sz="1400">
                <a:solidFill>
                  <a:srgbClr val="384B5C"/>
                </a:solidFill>
                <a:latin typeface="Montserrat" pitchFamily="2" charset="0"/>
              </a:rPr>
              <a:t> </a:t>
            </a:r>
            <a:r>
              <a:rPr lang="en-US" sz="1400" err="1">
                <a:solidFill>
                  <a:srgbClr val="384B5C"/>
                </a:solidFill>
                <a:latin typeface="Montserrat" pitchFamily="2" charset="0"/>
              </a:rPr>
              <a:t>đem</a:t>
            </a:r>
            <a:r>
              <a:rPr lang="en-US" sz="1400">
                <a:solidFill>
                  <a:srgbClr val="384B5C"/>
                </a:solidFill>
                <a:latin typeface="Montserrat" pitchFamily="2" charset="0"/>
              </a:rPr>
              <a:t> </a:t>
            </a:r>
            <a:r>
              <a:rPr lang="en-US" sz="1400" err="1">
                <a:solidFill>
                  <a:srgbClr val="384B5C"/>
                </a:solidFill>
                <a:latin typeface="Montserrat" pitchFamily="2" charset="0"/>
              </a:rPr>
              <a:t>lại</a:t>
            </a:r>
            <a:r>
              <a:rPr lang="en-US" sz="1400">
                <a:solidFill>
                  <a:srgbClr val="384B5C"/>
                </a:solidFill>
                <a:latin typeface="Montserrat" pitchFamily="2" charset="0"/>
              </a:rPr>
              <a:t> </a:t>
            </a:r>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thu</a:t>
            </a:r>
            <a:r>
              <a:rPr lang="en-US" sz="1400">
                <a:solidFill>
                  <a:srgbClr val="384B5C"/>
                </a:solidFill>
                <a:latin typeface="Montserrat" pitchFamily="2" charset="0"/>
              </a:rPr>
              <a:t> </a:t>
            </a:r>
            <a:r>
              <a:rPr lang="en-US" sz="1400" err="1">
                <a:solidFill>
                  <a:srgbClr val="384B5C"/>
                </a:solidFill>
                <a:latin typeface="Montserrat" pitchFamily="2" charset="0"/>
              </a:rPr>
              <a:t>nhiều</a:t>
            </a:r>
            <a:r>
              <a:rPr lang="en-US" sz="1400">
                <a:solidFill>
                  <a:srgbClr val="384B5C"/>
                </a:solidFill>
                <a:latin typeface="Montserrat" pitchFamily="2" charset="0"/>
              </a:rPr>
              <a:t> </a:t>
            </a:r>
            <a:r>
              <a:rPr lang="en-US" sz="1400" err="1">
                <a:solidFill>
                  <a:srgbClr val="384B5C"/>
                </a:solidFill>
                <a:latin typeface="Montserrat" pitchFamily="2" charset="0"/>
              </a:rPr>
              <a:t>nhất</a:t>
            </a:r>
            <a:r>
              <a:rPr lang="en-US" sz="1400">
                <a:solidFill>
                  <a:srgbClr val="384B5C"/>
                </a:solidFill>
                <a:latin typeface="Montserrat" pitchFamily="2" charset="0"/>
              </a:rPr>
              <a:t>? </a:t>
            </a:r>
          </a:p>
        </p:txBody>
      </p:sp>
      <p:sp>
        <p:nvSpPr>
          <p:cNvPr id="42" name="TextBox 41">
            <a:extLst>
              <a:ext uri="{FF2B5EF4-FFF2-40B4-BE49-F238E27FC236}">
                <a16:creationId xmlns:a16="http://schemas.microsoft.com/office/drawing/2014/main" id="{1EF02BBA-7D3C-4E2D-9DC4-27D65CDF84EE}"/>
              </a:ext>
            </a:extLst>
          </p:cNvPr>
          <p:cNvSpPr txBox="1"/>
          <p:nvPr/>
        </p:nvSpPr>
        <p:spPr>
          <a:xfrm>
            <a:off x="188975" y="3547623"/>
            <a:ext cx="5525968" cy="2318070"/>
          </a:xfrm>
          <a:prstGeom prst="rect">
            <a:avLst/>
          </a:prstGeom>
          <a:noFill/>
        </p:spPr>
        <p:txBody>
          <a:bodyPr wrap="square" rtlCol="0">
            <a:spAutoFit/>
          </a:bodyPr>
          <a:lstStyle/>
          <a:p>
            <a:pPr marL="285750" indent="-285750">
              <a:lnSpc>
                <a:spcPct val="150000"/>
              </a:lnSpc>
              <a:buFontTx/>
              <a:buChar char="-"/>
            </a:pPr>
            <a:r>
              <a:rPr lang="en-US" sz="1400">
                <a:solidFill>
                  <a:srgbClr val="384B5C"/>
                </a:solidFill>
                <a:latin typeface="Montserrat" pitchFamily="2" charset="0"/>
              </a:rPr>
              <a:t>Công ty có </a:t>
            </a:r>
            <a:r>
              <a:rPr lang="en-US" sz="1400" err="1">
                <a:solidFill>
                  <a:srgbClr val="384B5C"/>
                </a:solidFill>
                <a:latin typeface="Montserrat" pitchFamily="2" charset="0"/>
              </a:rPr>
              <a:t>tổng</a:t>
            </a:r>
            <a:r>
              <a:rPr lang="en-US" sz="1400">
                <a:solidFill>
                  <a:srgbClr val="384B5C"/>
                </a:solidFill>
                <a:latin typeface="Montserrat" pitchFamily="2" charset="0"/>
              </a:rPr>
              <a:t> </a:t>
            </a:r>
            <a:r>
              <a:rPr lang="en-US" sz="1400" err="1">
                <a:solidFill>
                  <a:srgbClr val="384B5C"/>
                </a:solidFill>
                <a:latin typeface="Montserrat" pitchFamily="2" charset="0"/>
              </a:rPr>
              <a:t>cộng</a:t>
            </a:r>
            <a:r>
              <a:rPr lang="en-US" sz="1400">
                <a:solidFill>
                  <a:srgbClr val="384B5C"/>
                </a:solidFill>
                <a:latin typeface="Montserrat" pitchFamily="2" charset="0"/>
              </a:rPr>
              <a:t> </a:t>
            </a:r>
            <a:r>
              <a:rPr lang="en-US" sz="1400" err="1">
                <a:solidFill>
                  <a:srgbClr val="384B5C"/>
                </a:solidFill>
                <a:latin typeface="Montserrat" pitchFamily="2" charset="0"/>
              </a:rPr>
              <a:t>hơn</a:t>
            </a:r>
            <a:r>
              <a:rPr lang="en-US" sz="1400">
                <a:solidFill>
                  <a:srgbClr val="384B5C"/>
                </a:solidFill>
                <a:latin typeface="Montserrat" pitchFamily="2" charset="0"/>
              </a:rPr>
              <a:t> 600 </a:t>
            </a:r>
            <a:r>
              <a:rPr lang="en-US" sz="1400" err="1">
                <a:solidFill>
                  <a:srgbClr val="384B5C"/>
                </a:solidFill>
                <a:latin typeface="Montserrat" pitchFamily="2" charset="0"/>
              </a:rPr>
              <a:t>cửa</a:t>
            </a:r>
            <a:r>
              <a:rPr lang="en-US" sz="1400">
                <a:solidFill>
                  <a:srgbClr val="384B5C"/>
                </a:solidFill>
                <a:latin typeface="Montserrat" pitchFamily="2" charset="0"/>
              </a:rPr>
              <a:t> </a:t>
            </a:r>
            <a:r>
              <a:rPr lang="en-US" sz="1400" err="1">
                <a:solidFill>
                  <a:srgbClr val="384B5C"/>
                </a:solidFill>
                <a:latin typeface="Montserrat" pitchFamily="2" charset="0"/>
              </a:rPr>
              <a:t>hàng</a:t>
            </a:r>
            <a:r>
              <a:rPr lang="en-US" sz="1400">
                <a:solidFill>
                  <a:srgbClr val="384B5C"/>
                </a:solidFill>
                <a:latin typeface="Montserrat" pitchFamily="2" charset="0"/>
              </a:rPr>
              <a:t> tại 3 </a:t>
            </a:r>
            <a:r>
              <a:rPr lang="en-US" sz="1400" err="1">
                <a:solidFill>
                  <a:srgbClr val="384B5C"/>
                </a:solidFill>
                <a:latin typeface="Montserrat" pitchFamily="2" charset="0"/>
              </a:rPr>
              <a:t>thị</a:t>
            </a:r>
            <a:r>
              <a:rPr lang="en-US" sz="1400">
                <a:solidFill>
                  <a:srgbClr val="384B5C"/>
                </a:solidFill>
                <a:latin typeface="Montserrat" pitchFamily="2" charset="0"/>
              </a:rPr>
              <a:t> </a:t>
            </a:r>
            <a:r>
              <a:rPr lang="en-US" sz="1400" err="1">
                <a:solidFill>
                  <a:srgbClr val="384B5C"/>
                </a:solidFill>
                <a:latin typeface="Montserrat" pitchFamily="2" charset="0"/>
              </a:rPr>
              <a:t>trường</a:t>
            </a:r>
            <a:r>
              <a:rPr lang="en-US" sz="1400">
                <a:solidFill>
                  <a:srgbClr val="384B5C"/>
                </a:solidFill>
                <a:latin typeface="Montserrat" pitchFamily="2" charset="0"/>
              </a:rPr>
              <a:t> </a:t>
            </a:r>
            <a:r>
              <a:rPr lang="en-US" sz="1400" err="1">
                <a:solidFill>
                  <a:srgbClr val="384B5C"/>
                </a:solidFill>
                <a:latin typeface="Montserrat" pitchFamily="2" charset="0"/>
              </a:rPr>
              <a:t>Bắc</a:t>
            </a:r>
            <a:r>
              <a:rPr lang="en-US" sz="1400">
                <a:solidFill>
                  <a:srgbClr val="384B5C"/>
                </a:solidFill>
                <a:latin typeface="Montserrat" pitchFamily="2" charset="0"/>
              </a:rPr>
              <a:t> </a:t>
            </a:r>
            <a:r>
              <a:rPr lang="en-US" sz="1400" err="1">
                <a:solidFill>
                  <a:srgbClr val="384B5C"/>
                </a:solidFill>
                <a:latin typeface="Montserrat" pitchFamily="2" charset="0"/>
              </a:rPr>
              <a:t>Mỹ</a:t>
            </a:r>
            <a:r>
              <a:rPr lang="en-US" sz="1400">
                <a:solidFill>
                  <a:srgbClr val="384B5C"/>
                </a:solidFill>
                <a:latin typeface="Montserrat" pitchFamily="2" charset="0"/>
              </a:rPr>
              <a:t>, </a:t>
            </a:r>
            <a:r>
              <a:rPr lang="en-US" sz="1400" err="1">
                <a:solidFill>
                  <a:srgbClr val="384B5C"/>
                </a:solidFill>
                <a:latin typeface="Montserrat" pitchFamily="2" charset="0"/>
              </a:rPr>
              <a:t>Châu</a:t>
            </a:r>
            <a:r>
              <a:rPr lang="en-US" sz="1400">
                <a:solidFill>
                  <a:srgbClr val="384B5C"/>
                </a:solidFill>
                <a:latin typeface="Montserrat" pitchFamily="2" charset="0"/>
              </a:rPr>
              <a:t> </a:t>
            </a:r>
            <a:r>
              <a:rPr lang="en-US" sz="1400" err="1">
                <a:solidFill>
                  <a:srgbClr val="384B5C"/>
                </a:solidFill>
                <a:latin typeface="Montserrat" pitchFamily="2" charset="0"/>
              </a:rPr>
              <a:t>Âu</a:t>
            </a:r>
            <a:r>
              <a:rPr lang="en-US" sz="1400">
                <a:solidFill>
                  <a:srgbClr val="384B5C"/>
                </a:solidFill>
                <a:latin typeface="Montserrat" pitchFamily="2" charset="0"/>
              </a:rPr>
              <a:t>, </a:t>
            </a:r>
            <a:r>
              <a:rPr lang="en-US" sz="1400" err="1">
                <a:solidFill>
                  <a:srgbClr val="384B5C"/>
                </a:solidFill>
                <a:latin typeface="Montserrat" pitchFamily="2" charset="0"/>
              </a:rPr>
              <a:t>Châu</a:t>
            </a:r>
            <a:r>
              <a:rPr lang="en-US" sz="1400">
                <a:solidFill>
                  <a:srgbClr val="384B5C"/>
                </a:solidFill>
                <a:latin typeface="Montserrat" pitchFamily="2" charset="0"/>
              </a:rPr>
              <a:t> </a:t>
            </a:r>
            <a:r>
              <a:rPr lang="en-US" sz="1400" err="1">
                <a:solidFill>
                  <a:srgbClr val="384B5C"/>
                </a:solidFill>
                <a:latin typeface="Montserrat" pitchFamily="2" charset="0"/>
              </a:rPr>
              <a:t>Thái</a:t>
            </a:r>
            <a:r>
              <a:rPr lang="en-US" sz="1400">
                <a:solidFill>
                  <a:srgbClr val="384B5C"/>
                </a:solidFill>
                <a:latin typeface="Montserrat" pitchFamily="2" charset="0"/>
              </a:rPr>
              <a:t> </a:t>
            </a:r>
            <a:r>
              <a:rPr lang="en-US" sz="1400" err="1">
                <a:solidFill>
                  <a:srgbClr val="384B5C"/>
                </a:solidFill>
                <a:latin typeface="Montserrat" pitchFamily="2" charset="0"/>
              </a:rPr>
              <a:t>Bình</a:t>
            </a:r>
            <a:r>
              <a:rPr lang="en-US" sz="1400">
                <a:solidFill>
                  <a:srgbClr val="384B5C"/>
                </a:solidFill>
                <a:latin typeface="Montserrat" pitchFamily="2" charset="0"/>
              </a:rPr>
              <a:t> </a:t>
            </a:r>
            <a:r>
              <a:rPr lang="en-US" sz="1400" err="1">
                <a:solidFill>
                  <a:srgbClr val="384B5C"/>
                </a:solidFill>
                <a:latin typeface="Montserrat" pitchFamily="2" charset="0"/>
              </a:rPr>
              <a:t>Dương</a:t>
            </a:r>
            <a:r>
              <a:rPr lang="en-US" sz="1400">
                <a:solidFill>
                  <a:srgbClr val="384B5C"/>
                </a:solidFill>
                <a:latin typeface="Montserrat" pitchFamily="2" charset="0"/>
              </a:rPr>
              <a:t>, </a:t>
            </a:r>
            <a:r>
              <a:rPr lang="en-US" sz="1400" err="1">
                <a:solidFill>
                  <a:srgbClr val="384B5C"/>
                </a:solidFill>
                <a:latin typeface="Montserrat" pitchFamily="2" charset="0"/>
              </a:rPr>
              <a:t>trong</a:t>
            </a:r>
            <a:r>
              <a:rPr lang="en-US" sz="1400">
                <a:solidFill>
                  <a:srgbClr val="384B5C"/>
                </a:solidFill>
                <a:latin typeface="Montserrat" pitchFamily="2" charset="0"/>
              </a:rPr>
              <a:t> đó có  491(78%) cửa hàng </a:t>
            </a:r>
            <a:r>
              <a:rPr lang="en-US" sz="1400" err="1">
                <a:solidFill>
                  <a:srgbClr val="384B5C"/>
                </a:solidFill>
                <a:latin typeface="Montserrat" pitchFamily="2" charset="0"/>
              </a:rPr>
              <a:t>tại</a:t>
            </a:r>
            <a:r>
              <a:rPr lang="en-US" sz="1400">
                <a:solidFill>
                  <a:srgbClr val="384B5C"/>
                </a:solidFill>
                <a:latin typeface="Montserrat" pitchFamily="2" charset="0"/>
              </a:rPr>
              <a:t> </a:t>
            </a:r>
            <a:r>
              <a:rPr lang="en-US" sz="1400" err="1">
                <a:solidFill>
                  <a:srgbClr val="384B5C"/>
                </a:solidFill>
                <a:latin typeface="Montserrat" pitchFamily="2" charset="0"/>
              </a:rPr>
              <a:t>Bắc</a:t>
            </a:r>
            <a:r>
              <a:rPr lang="en-US" sz="1400">
                <a:solidFill>
                  <a:srgbClr val="384B5C"/>
                </a:solidFill>
                <a:latin typeface="Montserrat" pitchFamily="2" charset="0"/>
              </a:rPr>
              <a:t> Mỹ đem lại 85% </a:t>
            </a:r>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thu</a:t>
            </a:r>
            <a:r>
              <a:rPr lang="en-US" sz="1400">
                <a:solidFill>
                  <a:srgbClr val="384B5C"/>
                </a:solidFill>
                <a:latin typeface="Montserrat" pitchFamily="2" charset="0"/>
              </a:rPr>
              <a:t> cho kênh Reseller.</a:t>
            </a:r>
          </a:p>
          <a:p>
            <a:pPr marL="285750" indent="-285750">
              <a:lnSpc>
                <a:spcPct val="150000"/>
              </a:lnSpc>
              <a:buFontTx/>
              <a:buChar char="-"/>
            </a:pPr>
            <a:endParaRPr lang="en-US" sz="1400">
              <a:solidFill>
                <a:srgbClr val="384B5C"/>
              </a:solidFill>
              <a:latin typeface="Montserrat" pitchFamily="2" charset="0"/>
            </a:endParaRPr>
          </a:p>
          <a:p>
            <a:pPr marL="285750" indent="-285750">
              <a:lnSpc>
                <a:spcPct val="150000"/>
              </a:lnSpc>
              <a:buFontTx/>
              <a:buChar char="-"/>
            </a:pPr>
            <a:r>
              <a:rPr lang="en-US" sz="1400">
                <a:solidFill>
                  <a:srgbClr val="384B5C"/>
                </a:solidFill>
                <a:latin typeface="Montserrat" pitchFamily="2" charset="0"/>
              </a:rPr>
              <a:t>Mỹ có 387 cửa hàng, top </a:t>
            </a:r>
            <a:r>
              <a:rPr lang="en-US" sz="1400" err="1">
                <a:solidFill>
                  <a:srgbClr val="384B5C"/>
                </a:solidFill>
                <a:latin typeface="Montserrat" pitchFamily="2" charset="0"/>
              </a:rPr>
              <a:t>những</a:t>
            </a:r>
            <a:r>
              <a:rPr lang="en-US" sz="1400">
                <a:solidFill>
                  <a:srgbClr val="384B5C"/>
                </a:solidFill>
                <a:latin typeface="Montserrat" pitchFamily="2" charset="0"/>
              </a:rPr>
              <a:t> </a:t>
            </a:r>
            <a:r>
              <a:rPr lang="en-US" sz="1400" err="1">
                <a:solidFill>
                  <a:srgbClr val="384B5C"/>
                </a:solidFill>
                <a:latin typeface="Montserrat" pitchFamily="2" charset="0"/>
              </a:rPr>
              <a:t>cửa</a:t>
            </a:r>
            <a:r>
              <a:rPr lang="en-US" sz="1400">
                <a:solidFill>
                  <a:srgbClr val="384B5C"/>
                </a:solidFill>
                <a:latin typeface="Montserrat" pitchFamily="2" charset="0"/>
              </a:rPr>
              <a:t> </a:t>
            </a:r>
            <a:r>
              <a:rPr lang="en-US" sz="1400" err="1">
                <a:solidFill>
                  <a:srgbClr val="384B5C"/>
                </a:solidFill>
                <a:latin typeface="Montserrat" pitchFamily="2" charset="0"/>
              </a:rPr>
              <a:t>hàng</a:t>
            </a:r>
            <a:r>
              <a:rPr lang="en-US" sz="1400">
                <a:solidFill>
                  <a:srgbClr val="384B5C"/>
                </a:solidFill>
                <a:latin typeface="Montserrat" pitchFamily="2" charset="0"/>
              </a:rPr>
              <a:t> </a:t>
            </a:r>
            <a:r>
              <a:rPr lang="en-US" sz="1400" err="1">
                <a:solidFill>
                  <a:srgbClr val="384B5C"/>
                </a:solidFill>
                <a:latin typeface="Montserrat" pitchFamily="2" charset="0"/>
              </a:rPr>
              <a:t>có</a:t>
            </a:r>
            <a:r>
              <a:rPr lang="en-US" sz="1400">
                <a:solidFill>
                  <a:srgbClr val="384B5C"/>
                </a:solidFill>
                <a:latin typeface="Montserrat" pitchFamily="2" charset="0"/>
              </a:rPr>
              <a:t> </a:t>
            </a:r>
            <a:r>
              <a:rPr lang="en-US" sz="1400" err="1">
                <a:solidFill>
                  <a:srgbClr val="384B5C"/>
                </a:solidFill>
                <a:latin typeface="Montserrat" pitchFamily="2" charset="0"/>
              </a:rPr>
              <a:t>lãi</a:t>
            </a:r>
            <a:r>
              <a:rPr lang="en-US" sz="1400">
                <a:solidFill>
                  <a:srgbClr val="384B5C"/>
                </a:solidFill>
                <a:latin typeface="Montserrat" pitchFamily="2" charset="0"/>
              </a:rPr>
              <a:t> </a:t>
            </a:r>
            <a:r>
              <a:rPr lang="en-US" sz="1400" err="1">
                <a:solidFill>
                  <a:srgbClr val="384B5C"/>
                </a:solidFill>
                <a:latin typeface="Montserrat" pitchFamily="2" charset="0"/>
              </a:rPr>
              <a:t>và</a:t>
            </a:r>
            <a:r>
              <a:rPr lang="en-US" sz="1400">
                <a:solidFill>
                  <a:srgbClr val="384B5C"/>
                </a:solidFill>
                <a:latin typeface="Montserrat" pitchFamily="2" charset="0"/>
              </a:rPr>
              <a:t> </a:t>
            </a:r>
            <a:r>
              <a:rPr lang="en-US" sz="1400" err="1">
                <a:solidFill>
                  <a:srgbClr val="384B5C"/>
                </a:solidFill>
                <a:latin typeface="Montserrat" pitchFamily="2" charset="0"/>
              </a:rPr>
              <a:t>lỗ</a:t>
            </a:r>
            <a:r>
              <a:rPr lang="en-US" sz="1400">
                <a:solidFill>
                  <a:srgbClr val="384B5C"/>
                </a:solidFill>
                <a:latin typeface="Montserrat" pitchFamily="2" charset="0"/>
              </a:rPr>
              <a:t> </a:t>
            </a:r>
            <a:r>
              <a:rPr lang="en-US" sz="1400" err="1">
                <a:solidFill>
                  <a:srgbClr val="384B5C"/>
                </a:solidFill>
                <a:latin typeface="Montserrat" pitchFamily="2" charset="0"/>
              </a:rPr>
              <a:t>cao</a:t>
            </a:r>
            <a:r>
              <a:rPr lang="en-US" sz="1400">
                <a:solidFill>
                  <a:srgbClr val="384B5C"/>
                </a:solidFill>
                <a:latin typeface="Montserrat" pitchFamily="2" charset="0"/>
              </a:rPr>
              <a:t> </a:t>
            </a:r>
            <a:r>
              <a:rPr lang="en-US" sz="1400" err="1">
                <a:solidFill>
                  <a:srgbClr val="384B5C"/>
                </a:solidFill>
                <a:latin typeface="Montserrat" pitchFamily="2" charset="0"/>
              </a:rPr>
              <a:t>nhất</a:t>
            </a:r>
            <a:r>
              <a:rPr lang="en-US" sz="1400">
                <a:solidFill>
                  <a:srgbClr val="384B5C"/>
                </a:solidFill>
                <a:latin typeface="Montserrat" pitchFamily="2" charset="0"/>
              </a:rPr>
              <a:t> </a:t>
            </a:r>
            <a:r>
              <a:rPr lang="en-US" sz="1400" err="1">
                <a:solidFill>
                  <a:srgbClr val="384B5C"/>
                </a:solidFill>
                <a:latin typeface="Montserrat" pitchFamily="2" charset="0"/>
              </a:rPr>
              <a:t>đều</a:t>
            </a:r>
            <a:r>
              <a:rPr lang="en-US" sz="1400">
                <a:solidFill>
                  <a:srgbClr val="384B5C"/>
                </a:solidFill>
                <a:latin typeface="Montserrat" pitchFamily="2" charset="0"/>
              </a:rPr>
              <a:t> </a:t>
            </a:r>
            <a:r>
              <a:rPr lang="en-US" sz="1400" err="1">
                <a:solidFill>
                  <a:srgbClr val="384B5C"/>
                </a:solidFill>
                <a:latin typeface="Montserrat" pitchFamily="2" charset="0"/>
              </a:rPr>
              <a:t>nằm</a:t>
            </a:r>
            <a:r>
              <a:rPr lang="en-US" sz="1400">
                <a:solidFill>
                  <a:srgbClr val="384B5C"/>
                </a:solidFill>
                <a:latin typeface="Montserrat" pitchFamily="2" charset="0"/>
              </a:rPr>
              <a:t> ở </a:t>
            </a:r>
            <a:r>
              <a:rPr lang="en-US" sz="1400" err="1">
                <a:solidFill>
                  <a:srgbClr val="384B5C"/>
                </a:solidFill>
                <a:latin typeface="Montserrat" pitchFamily="2" charset="0"/>
              </a:rPr>
              <a:t>Mỹ</a:t>
            </a:r>
            <a:r>
              <a:rPr lang="en-US" sz="1400">
                <a:solidFill>
                  <a:srgbClr val="384B5C"/>
                </a:solidFill>
                <a:latin typeface="Montserrat" pitchFamily="2" charset="0"/>
              </a:rPr>
              <a:t>.</a:t>
            </a:r>
          </a:p>
        </p:txBody>
      </p:sp>
      <p:sp>
        <p:nvSpPr>
          <p:cNvPr id="43" name="Freeform: Shape 42">
            <a:extLst>
              <a:ext uri="{FF2B5EF4-FFF2-40B4-BE49-F238E27FC236}">
                <a16:creationId xmlns:a16="http://schemas.microsoft.com/office/drawing/2014/main" id="{739BDBBC-5A94-45D0-A2CA-FB4CCDAED5E6}"/>
              </a:ext>
            </a:extLst>
          </p:cNvPr>
          <p:cNvSpPr/>
          <p:nvPr/>
        </p:nvSpPr>
        <p:spPr>
          <a:xfrm>
            <a:off x="0" y="65986"/>
            <a:ext cx="53466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TextBox 43">
            <a:extLst>
              <a:ext uri="{FF2B5EF4-FFF2-40B4-BE49-F238E27FC236}">
                <a16:creationId xmlns:a16="http://schemas.microsoft.com/office/drawing/2014/main" id="{01781AE3-D775-4D68-9445-DEAF30FD01AA}"/>
              </a:ext>
            </a:extLst>
          </p:cNvPr>
          <p:cNvSpPr txBox="1"/>
          <p:nvPr/>
        </p:nvSpPr>
        <p:spPr>
          <a:xfrm>
            <a:off x="188975" y="65987"/>
            <a:ext cx="4611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pic>
        <p:nvPicPr>
          <p:cNvPr id="46" name="Picture 45">
            <a:extLst>
              <a:ext uri="{FF2B5EF4-FFF2-40B4-BE49-F238E27FC236}">
                <a16:creationId xmlns:a16="http://schemas.microsoft.com/office/drawing/2014/main" id="{A8F6FFBB-0EA3-4168-BF45-0D32AF3494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394" y="1296187"/>
            <a:ext cx="3304169" cy="2000144"/>
          </a:xfrm>
          <a:prstGeom prst="rect">
            <a:avLst/>
          </a:prstGeom>
        </p:spPr>
      </p:pic>
    </p:spTree>
    <p:extLst>
      <p:ext uri="{BB962C8B-B14F-4D97-AF65-F5344CB8AC3E}">
        <p14:creationId xmlns:p14="http://schemas.microsoft.com/office/powerpoint/2010/main" val="1382882621"/>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7" name="Freeform: Shape 36">
            <a:extLst>
              <a:ext uri="{FF2B5EF4-FFF2-40B4-BE49-F238E27FC236}">
                <a16:creationId xmlns:a16="http://schemas.microsoft.com/office/drawing/2014/main" id="{F1012727-5B18-453C-A7C3-9B59D2B19DF1}"/>
              </a:ext>
            </a:extLst>
          </p:cNvPr>
          <p:cNvSpPr/>
          <p:nvPr/>
        </p:nvSpPr>
        <p:spPr>
          <a:xfrm>
            <a:off x="10694" y="883986"/>
            <a:ext cx="6085306"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TextBox 37">
            <a:extLst>
              <a:ext uri="{FF2B5EF4-FFF2-40B4-BE49-F238E27FC236}">
                <a16:creationId xmlns:a16="http://schemas.microsoft.com/office/drawing/2014/main" id="{4E346447-D208-40B2-8136-96F4EF001BBB}"/>
              </a:ext>
            </a:extLst>
          </p:cNvPr>
          <p:cNvSpPr txBox="1"/>
          <p:nvPr/>
        </p:nvSpPr>
        <p:spPr>
          <a:xfrm>
            <a:off x="-71602" y="883986"/>
            <a:ext cx="5910392" cy="307777"/>
          </a:xfrm>
          <a:prstGeom prst="rect">
            <a:avLst/>
          </a:prstGeom>
          <a:noFill/>
        </p:spPr>
        <p:txBody>
          <a:bodyPr wrap="square" rtlCol="0">
            <a:spAutoFit/>
          </a:bodyPr>
          <a:lstStyle/>
          <a:p>
            <a:r>
              <a:rPr lang="en-US" sz="1400" err="1">
                <a:solidFill>
                  <a:srgbClr val="384B5C"/>
                </a:solidFill>
                <a:latin typeface="Montserrat" pitchFamily="2" charset="0"/>
              </a:rPr>
              <a:t>Giá</a:t>
            </a:r>
            <a:r>
              <a:rPr lang="en-US" sz="1400">
                <a:solidFill>
                  <a:srgbClr val="384B5C"/>
                </a:solidFill>
                <a:latin typeface="Montserrat" pitchFamily="2" charset="0"/>
              </a:rPr>
              <a:t> </a:t>
            </a:r>
            <a:r>
              <a:rPr lang="en-US" sz="1400" err="1">
                <a:solidFill>
                  <a:srgbClr val="384B5C"/>
                </a:solidFill>
                <a:latin typeface="Montserrat" pitchFamily="2" charset="0"/>
              </a:rPr>
              <a:t>bán</a:t>
            </a:r>
            <a:r>
              <a:rPr lang="en-US" sz="1400">
                <a:solidFill>
                  <a:srgbClr val="384B5C"/>
                </a:solidFill>
                <a:latin typeface="Montserrat" pitchFamily="2" charset="0"/>
              </a:rPr>
              <a:t> </a:t>
            </a:r>
            <a:r>
              <a:rPr lang="en-US" sz="1400" err="1">
                <a:solidFill>
                  <a:srgbClr val="384B5C"/>
                </a:solidFill>
                <a:latin typeface="Montserrat" pitchFamily="2" charset="0"/>
              </a:rPr>
              <a:t>thực</a:t>
            </a:r>
            <a:r>
              <a:rPr lang="en-US" sz="1400">
                <a:solidFill>
                  <a:srgbClr val="384B5C"/>
                </a:solidFill>
                <a:latin typeface="Montserrat" pitchFamily="2" charset="0"/>
              </a:rPr>
              <a:t> </a:t>
            </a:r>
            <a:r>
              <a:rPr lang="en-US" sz="1400" err="1">
                <a:solidFill>
                  <a:srgbClr val="384B5C"/>
                </a:solidFill>
                <a:latin typeface="Montserrat" pitchFamily="2" charset="0"/>
              </a:rPr>
              <a:t>tế</a:t>
            </a:r>
            <a:r>
              <a:rPr lang="en-US" sz="1400">
                <a:solidFill>
                  <a:srgbClr val="384B5C"/>
                </a:solidFill>
                <a:latin typeface="Montserrat" pitchFamily="2" charset="0"/>
              </a:rPr>
              <a:t> </a:t>
            </a:r>
            <a:r>
              <a:rPr lang="en-US" sz="1400" err="1">
                <a:solidFill>
                  <a:srgbClr val="384B5C"/>
                </a:solidFill>
                <a:latin typeface="Montserrat" pitchFamily="2" charset="0"/>
              </a:rPr>
              <a:t>của</a:t>
            </a:r>
            <a:r>
              <a:rPr lang="en-US" sz="1400">
                <a:solidFill>
                  <a:srgbClr val="384B5C"/>
                </a:solidFill>
                <a:latin typeface="Montserrat" pitchFamily="2" charset="0"/>
              </a:rPr>
              <a:t> </a:t>
            </a:r>
            <a:r>
              <a:rPr lang="en-US" sz="1400" err="1">
                <a:solidFill>
                  <a:srgbClr val="384B5C"/>
                </a:solidFill>
                <a:latin typeface="Montserrat" pitchFamily="2" charset="0"/>
              </a:rPr>
              <a:t>sản</a:t>
            </a:r>
            <a:r>
              <a:rPr lang="en-US" sz="1400">
                <a:solidFill>
                  <a:srgbClr val="384B5C"/>
                </a:solidFill>
                <a:latin typeface="Montserrat" pitchFamily="2" charset="0"/>
              </a:rPr>
              <a:t> </a:t>
            </a:r>
            <a:r>
              <a:rPr lang="en-US" sz="1400" err="1">
                <a:solidFill>
                  <a:srgbClr val="384B5C"/>
                </a:solidFill>
                <a:latin typeface="Montserrat" pitchFamily="2" charset="0"/>
              </a:rPr>
              <a:t>phẩm</a:t>
            </a:r>
            <a:r>
              <a:rPr lang="en-US" sz="1400">
                <a:solidFill>
                  <a:srgbClr val="384B5C"/>
                </a:solidFill>
                <a:latin typeface="Montserrat" pitchFamily="2" charset="0"/>
              </a:rPr>
              <a:t> so </a:t>
            </a:r>
            <a:r>
              <a:rPr lang="en-US" sz="1400" err="1">
                <a:solidFill>
                  <a:srgbClr val="384B5C"/>
                </a:solidFill>
                <a:latin typeface="Montserrat" pitchFamily="2" charset="0"/>
              </a:rPr>
              <a:t>với</a:t>
            </a:r>
            <a:r>
              <a:rPr lang="en-US" sz="1400">
                <a:solidFill>
                  <a:srgbClr val="384B5C"/>
                </a:solidFill>
                <a:latin typeface="Montserrat" pitchFamily="2" charset="0"/>
              </a:rPr>
              <a:t> </a:t>
            </a:r>
            <a:r>
              <a:rPr lang="en-US" sz="1400" err="1">
                <a:solidFill>
                  <a:srgbClr val="384B5C"/>
                </a:solidFill>
                <a:latin typeface="Montserrat" pitchFamily="2" charset="0"/>
              </a:rPr>
              <a:t>giá</a:t>
            </a:r>
            <a:r>
              <a:rPr lang="en-US" sz="1400">
                <a:solidFill>
                  <a:srgbClr val="384B5C"/>
                </a:solidFill>
                <a:latin typeface="Montserrat" pitchFamily="2" charset="0"/>
              </a:rPr>
              <a:t> </a:t>
            </a:r>
            <a:r>
              <a:rPr lang="en-US" sz="1400" err="1">
                <a:solidFill>
                  <a:srgbClr val="384B5C"/>
                </a:solidFill>
                <a:latin typeface="Montserrat" pitchFamily="2" charset="0"/>
              </a:rPr>
              <a:t>vốn</a:t>
            </a:r>
            <a:r>
              <a:rPr lang="en-US" sz="1400" b="1">
                <a:solidFill>
                  <a:srgbClr val="384B5C"/>
                </a:solidFill>
              </a:rPr>
              <a:t>.</a:t>
            </a:r>
          </a:p>
        </p:txBody>
      </p:sp>
      <p:pic>
        <p:nvPicPr>
          <p:cNvPr id="39" name="Picture 38">
            <a:extLst>
              <a:ext uri="{FF2B5EF4-FFF2-40B4-BE49-F238E27FC236}">
                <a16:creationId xmlns:a16="http://schemas.microsoft.com/office/drawing/2014/main" id="{A66AE6B6-90CD-4D50-AEF2-2D36536017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5172" y="1779494"/>
            <a:ext cx="9354856" cy="1343212"/>
          </a:xfrm>
          <a:prstGeom prst="rect">
            <a:avLst/>
          </a:prstGeom>
        </p:spPr>
      </p:pic>
      <p:sp>
        <p:nvSpPr>
          <p:cNvPr id="40" name="TextBox 39">
            <a:extLst>
              <a:ext uri="{FF2B5EF4-FFF2-40B4-BE49-F238E27FC236}">
                <a16:creationId xmlns:a16="http://schemas.microsoft.com/office/drawing/2014/main" id="{B9807E8C-E00C-4403-8D6A-EB4AB6B338A7}"/>
              </a:ext>
            </a:extLst>
          </p:cNvPr>
          <p:cNvSpPr txBox="1"/>
          <p:nvPr/>
        </p:nvSpPr>
        <p:spPr>
          <a:xfrm>
            <a:off x="188975" y="1301876"/>
            <a:ext cx="5272025" cy="307777"/>
          </a:xfrm>
          <a:prstGeom prst="rect">
            <a:avLst/>
          </a:prstGeom>
          <a:noFill/>
        </p:spPr>
        <p:txBody>
          <a:bodyPr wrap="square" rtlCol="0">
            <a:spAutoFit/>
          </a:bodyPr>
          <a:lstStyle/>
          <a:p>
            <a:r>
              <a:rPr lang="en-US" sz="1400" err="1">
                <a:solidFill>
                  <a:srgbClr val="384B5C"/>
                </a:solidFill>
                <a:latin typeface="Montserrat" pitchFamily="2" charset="0"/>
              </a:rPr>
              <a:t>Sản</a:t>
            </a:r>
            <a:r>
              <a:rPr lang="en-US" sz="1400">
                <a:solidFill>
                  <a:srgbClr val="384B5C"/>
                </a:solidFill>
                <a:latin typeface="Montserrat" pitchFamily="2" charset="0"/>
              </a:rPr>
              <a:t> </a:t>
            </a:r>
            <a:r>
              <a:rPr lang="en-US" sz="1400" err="1">
                <a:solidFill>
                  <a:srgbClr val="384B5C"/>
                </a:solidFill>
                <a:latin typeface="Montserrat" pitchFamily="2" charset="0"/>
              </a:rPr>
              <a:t>phẩm</a:t>
            </a:r>
            <a:r>
              <a:rPr lang="en-US" sz="1400">
                <a:solidFill>
                  <a:srgbClr val="384B5C"/>
                </a:solidFill>
                <a:latin typeface="Montserrat" pitchFamily="2" charset="0"/>
              </a:rPr>
              <a:t> </a:t>
            </a:r>
            <a:r>
              <a:rPr lang="en-US" sz="1400" err="1">
                <a:solidFill>
                  <a:srgbClr val="384B5C"/>
                </a:solidFill>
                <a:latin typeface="Montserrat" pitchFamily="2" charset="0"/>
              </a:rPr>
              <a:t>có</a:t>
            </a:r>
            <a:r>
              <a:rPr lang="en-US" sz="1400">
                <a:solidFill>
                  <a:srgbClr val="384B5C"/>
                </a:solidFill>
                <a:latin typeface="Montserrat" pitchFamily="2" charset="0"/>
              </a:rPr>
              <a:t> </a:t>
            </a:r>
            <a:r>
              <a:rPr lang="en-US" sz="1400" err="1">
                <a:solidFill>
                  <a:srgbClr val="384B5C"/>
                </a:solidFill>
                <a:latin typeface="Montserrat" pitchFamily="2" charset="0"/>
              </a:rPr>
              <a:t>giá</a:t>
            </a:r>
            <a:r>
              <a:rPr lang="en-US" sz="1400">
                <a:solidFill>
                  <a:srgbClr val="384B5C"/>
                </a:solidFill>
                <a:latin typeface="Montserrat" pitchFamily="2" charset="0"/>
              </a:rPr>
              <a:t> </a:t>
            </a:r>
            <a:r>
              <a:rPr lang="en-US" sz="1400" err="1">
                <a:solidFill>
                  <a:srgbClr val="384B5C"/>
                </a:solidFill>
                <a:latin typeface="Montserrat" pitchFamily="2" charset="0"/>
              </a:rPr>
              <a:t>bán</a:t>
            </a:r>
            <a:r>
              <a:rPr lang="en-US" sz="1400">
                <a:solidFill>
                  <a:srgbClr val="384B5C"/>
                </a:solidFill>
                <a:latin typeface="Montserrat" pitchFamily="2" charset="0"/>
              </a:rPr>
              <a:t> </a:t>
            </a:r>
            <a:r>
              <a:rPr lang="en-US" sz="1400" err="1">
                <a:solidFill>
                  <a:srgbClr val="384B5C"/>
                </a:solidFill>
                <a:latin typeface="Montserrat" pitchFamily="2" charset="0"/>
              </a:rPr>
              <a:t>thấp</a:t>
            </a:r>
            <a:r>
              <a:rPr lang="en-US" sz="1400">
                <a:solidFill>
                  <a:srgbClr val="384B5C"/>
                </a:solidFill>
                <a:latin typeface="Montserrat" pitchFamily="2" charset="0"/>
              </a:rPr>
              <a:t> </a:t>
            </a:r>
            <a:r>
              <a:rPr lang="en-US" sz="1400" err="1">
                <a:solidFill>
                  <a:srgbClr val="384B5C"/>
                </a:solidFill>
                <a:latin typeface="Montserrat" pitchFamily="2" charset="0"/>
              </a:rPr>
              <a:t>hơn</a:t>
            </a:r>
            <a:r>
              <a:rPr lang="en-US" sz="1400">
                <a:solidFill>
                  <a:srgbClr val="384B5C"/>
                </a:solidFill>
                <a:latin typeface="Montserrat" pitchFamily="2" charset="0"/>
              </a:rPr>
              <a:t> </a:t>
            </a:r>
            <a:r>
              <a:rPr lang="en-US" sz="1400" err="1">
                <a:solidFill>
                  <a:srgbClr val="384B5C"/>
                </a:solidFill>
                <a:latin typeface="Montserrat" pitchFamily="2" charset="0"/>
              </a:rPr>
              <a:t>giá</a:t>
            </a:r>
            <a:r>
              <a:rPr lang="en-US" sz="1400">
                <a:solidFill>
                  <a:srgbClr val="384B5C"/>
                </a:solidFill>
                <a:latin typeface="Montserrat" pitchFamily="2" charset="0"/>
              </a:rPr>
              <a:t> </a:t>
            </a:r>
            <a:r>
              <a:rPr lang="en-US" sz="1400" err="1">
                <a:solidFill>
                  <a:srgbClr val="384B5C"/>
                </a:solidFill>
                <a:latin typeface="Montserrat" pitchFamily="2" charset="0"/>
              </a:rPr>
              <a:t>vốn</a:t>
            </a:r>
            <a:r>
              <a:rPr lang="en-US" sz="1400">
                <a:solidFill>
                  <a:srgbClr val="384B5C"/>
                </a:solidFill>
                <a:latin typeface="Montserrat" pitchFamily="2" charset="0"/>
              </a:rPr>
              <a:t> </a:t>
            </a:r>
            <a:r>
              <a:rPr lang="en-US" sz="1400" err="1">
                <a:solidFill>
                  <a:srgbClr val="384B5C"/>
                </a:solidFill>
                <a:latin typeface="Montserrat" pitchFamily="2" charset="0"/>
              </a:rPr>
              <a:t>nhiều</a:t>
            </a:r>
            <a:r>
              <a:rPr lang="en-US" sz="1400">
                <a:solidFill>
                  <a:srgbClr val="384B5C"/>
                </a:solidFill>
                <a:latin typeface="Montserrat" pitchFamily="2" charset="0"/>
              </a:rPr>
              <a:t> </a:t>
            </a:r>
            <a:r>
              <a:rPr lang="en-US" sz="1400" err="1">
                <a:solidFill>
                  <a:srgbClr val="384B5C"/>
                </a:solidFill>
                <a:latin typeface="Montserrat" pitchFamily="2" charset="0"/>
              </a:rPr>
              <a:t>nhất</a:t>
            </a:r>
            <a:endParaRPr lang="en-US" sz="1400">
              <a:solidFill>
                <a:srgbClr val="384B5C"/>
              </a:solidFill>
              <a:latin typeface="Montserrat" pitchFamily="2" charset="0"/>
            </a:endParaRPr>
          </a:p>
        </p:txBody>
      </p:sp>
      <p:pic>
        <p:nvPicPr>
          <p:cNvPr id="41" name="Picture 40">
            <a:extLst>
              <a:ext uri="{FF2B5EF4-FFF2-40B4-BE49-F238E27FC236}">
                <a16:creationId xmlns:a16="http://schemas.microsoft.com/office/drawing/2014/main" id="{F8EEF8D5-6D49-4761-8492-97C233258C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172" y="3978552"/>
            <a:ext cx="9345329" cy="571580"/>
          </a:xfrm>
          <a:prstGeom prst="rect">
            <a:avLst/>
          </a:prstGeom>
        </p:spPr>
      </p:pic>
      <p:pic>
        <p:nvPicPr>
          <p:cNvPr id="42" name="Picture 41">
            <a:extLst>
              <a:ext uri="{FF2B5EF4-FFF2-40B4-BE49-F238E27FC236}">
                <a16:creationId xmlns:a16="http://schemas.microsoft.com/office/drawing/2014/main" id="{4D8A7677-23FA-4277-BD95-56DF9F474F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172" y="5204729"/>
            <a:ext cx="9354856" cy="1066949"/>
          </a:xfrm>
          <a:prstGeom prst="rect">
            <a:avLst/>
          </a:prstGeom>
        </p:spPr>
      </p:pic>
      <p:sp>
        <p:nvSpPr>
          <p:cNvPr id="43" name="TextBox 42">
            <a:extLst>
              <a:ext uri="{FF2B5EF4-FFF2-40B4-BE49-F238E27FC236}">
                <a16:creationId xmlns:a16="http://schemas.microsoft.com/office/drawing/2014/main" id="{51DA8BD5-FDBF-4A4D-B688-11CC8741499D}"/>
              </a:ext>
            </a:extLst>
          </p:cNvPr>
          <p:cNvSpPr txBox="1"/>
          <p:nvPr/>
        </p:nvSpPr>
        <p:spPr>
          <a:xfrm>
            <a:off x="188974" y="3365963"/>
            <a:ext cx="4206381" cy="307777"/>
          </a:xfrm>
          <a:prstGeom prst="rect">
            <a:avLst/>
          </a:prstGeom>
          <a:noFill/>
        </p:spPr>
        <p:txBody>
          <a:bodyPr wrap="square" rtlCol="0">
            <a:spAutoFit/>
          </a:bodyPr>
          <a:lstStyle/>
          <a:p>
            <a:r>
              <a:rPr lang="en-US" sz="1400" err="1">
                <a:solidFill>
                  <a:srgbClr val="384B5C"/>
                </a:solidFill>
                <a:latin typeface="Montserrat" pitchFamily="2" charset="0"/>
              </a:rPr>
              <a:t>Sản</a:t>
            </a:r>
            <a:r>
              <a:rPr lang="en-US" sz="1400">
                <a:solidFill>
                  <a:srgbClr val="384B5C"/>
                </a:solidFill>
                <a:latin typeface="Montserrat" pitchFamily="2" charset="0"/>
              </a:rPr>
              <a:t> </a:t>
            </a:r>
            <a:r>
              <a:rPr lang="en-US" sz="1400" err="1">
                <a:solidFill>
                  <a:srgbClr val="384B5C"/>
                </a:solidFill>
                <a:latin typeface="Montserrat" pitchFamily="2" charset="0"/>
              </a:rPr>
              <a:t>phẩm</a:t>
            </a:r>
            <a:r>
              <a:rPr lang="en-US" sz="1400">
                <a:solidFill>
                  <a:srgbClr val="384B5C"/>
                </a:solidFill>
                <a:latin typeface="Montserrat" pitchFamily="2" charset="0"/>
              </a:rPr>
              <a:t> </a:t>
            </a:r>
            <a:r>
              <a:rPr lang="en-US" sz="1400" err="1">
                <a:solidFill>
                  <a:srgbClr val="384B5C"/>
                </a:solidFill>
                <a:latin typeface="Montserrat" pitchFamily="2" charset="0"/>
              </a:rPr>
              <a:t>bị</a:t>
            </a:r>
            <a:r>
              <a:rPr lang="en-US" sz="1400">
                <a:solidFill>
                  <a:srgbClr val="384B5C"/>
                </a:solidFill>
                <a:latin typeface="Montserrat" pitchFamily="2" charset="0"/>
              </a:rPr>
              <a:t> </a:t>
            </a:r>
            <a:r>
              <a:rPr lang="en-US" sz="1400" err="1">
                <a:solidFill>
                  <a:srgbClr val="384B5C"/>
                </a:solidFill>
                <a:latin typeface="Montserrat" pitchFamily="2" charset="0"/>
              </a:rPr>
              <a:t>lỗ</a:t>
            </a:r>
            <a:r>
              <a:rPr lang="en-US" sz="1400">
                <a:solidFill>
                  <a:srgbClr val="384B5C"/>
                </a:solidFill>
                <a:latin typeface="Montserrat" pitchFamily="2" charset="0"/>
              </a:rPr>
              <a:t> </a:t>
            </a:r>
            <a:r>
              <a:rPr lang="en-US" sz="1400" err="1">
                <a:solidFill>
                  <a:srgbClr val="384B5C"/>
                </a:solidFill>
                <a:latin typeface="Montserrat" pitchFamily="2" charset="0"/>
              </a:rPr>
              <a:t>bán</a:t>
            </a:r>
            <a:r>
              <a:rPr lang="en-US" sz="1400">
                <a:solidFill>
                  <a:srgbClr val="384B5C"/>
                </a:solidFill>
                <a:latin typeface="Montserrat" pitchFamily="2" charset="0"/>
              </a:rPr>
              <a:t> </a:t>
            </a:r>
            <a:r>
              <a:rPr lang="en-US" sz="1400" err="1">
                <a:solidFill>
                  <a:srgbClr val="384B5C"/>
                </a:solidFill>
                <a:latin typeface="Montserrat" pitchFamily="2" charset="0"/>
              </a:rPr>
              <a:t>số</a:t>
            </a:r>
            <a:r>
              <a:rPr lang="en-US" sz="1400">
                <a:solidFill>
                  <a:srgbClr val="384B5C"/>
                </a:solidFill>
                <a:latin typeface="Montserrat" pitchFamily="2" charset="0"/>
              </a:rPr>
              <a:t> </a:t>
            </a:r>
            <a:r>
              <a:rPr lang="en-US" sz="1400" err="1">
                <a:solidFill>
                  <a:srgbClr val="384B5C"/>
                </a:solidFill>
                <a:latin typeface="Montserrat" pitchFamily="2" charset="0"/>
              </a:rPr>
              <a:t>lượng</a:t>
            </a:r>
            <a:r>
              <a:rPr lang="en-US" sz="1400">
                <a:solidFill>
                  <a:srgbClr val="384B5C"/>
                </a:solidFill>
                <a:latin typeface="Montserrat" pitchFamily="2" charset="0"/>
              </a:rPr>
              <a:t> </a:t>
            </a:r>
            <a:r>
              <a:rPr lang="en-US" sz="1400" err="1">
                <a:solidFill>
                  <a:srgbClr val="384B5C"/>
                </a:solidFill>
                <a:latin typeface="Montserrat" pitchFamily="2" charset="0"/>
              </a:rPr>
              <a:t>nhiều</a:t>
            </a:r>
            <a:r>
              <a:rPr lang="en-US" sz="1400">
                <a:solidFill>
                  <a:srgbClr val="384B5C"/>
                </a:solidFill>
                <a:latin typeface="Montserrat" pitchFamily="2" charset="0"/>
              </a:rPr>
              <a:t> </a:t>
            </a:r>
            <a:r>
              <a:rPr lang="en-US" sz="1400" err="1">
                <a:solidFill>
                  <a:srgbClr val="384B5C"/>
                </a:solidFill>
                <a:latin typeface="Montserrat" pitchFamily="2" charset="0"/>
              </a:rPr>
              <a:t>nhất</a:t>
            </a:r>
            <a:endParaRPr lang="en-US" sz="1400">
              <a:solidFill>
                <a:srgbClr val="384B5C"/>
              </a:solidFill>
              <a:latin typeface="Montserrat" pitchFamily="2" charset="0"/>
            </a:endParaRPr>
          </a:p>
        </p:txBody>
      </p:sp>
      <p:sp>
        <p:nvSpPr>
          <p:cNvPr id="44" name="TextBox 43">
            <a:extLst>
              <a:ext uri="{FF2B5EF4-FFF2-40B4-BE49-F238E27FC236}">
                <a16:creationId xmlns:a16="http://schemas.microsoft.com/office/drawing/2014/main" id="{627D5D1F-93EE-4F6F-A84C-0010EBAD4849}"/>
              </a:ext>
            </a:extLst>
          </p:cNvPr>
          <p:cNvSpPr txBox="1"/>
          <p:nvPr/>
        </p:nvSpPr>
        <p:spPr>
          <a:xfrm>
            <a:off x="188974" y="4692764"/>
            <a:ext cx="5043426" cy="307777"/>
          </a:xfrm>
          <a:prstGeom prst="rect">
            <a:avLst/>
          </a:prstGeom>
          <a:noFill/>
        </p:spPr>
        <p:txBody>
          <a:bodyPr wrap="square" rtlCol="0">
            <a:spAutoFit/>
          </a:bodyPr>
          <a:lstStyle/>
          <a:p>
            <a:r>
              <a:rPr lang="en-US" sz="1400">
                <a:solidFill>
                  <a:srgbClr val="384B5C"/>
                </a:solidFill>
                <a:latin typeface="Montserrat" pitchFamily="2" charset="0"/>
              </a:rPr>
              <a:t>Top 3 </a:t>
            </a:r>
            <a:r>
              <a:rPr lang="en-US" sz="1400" err="1">
                <a:solidFill>
                  <a:srgbClr val="384B5C"/>
                </a:solidFill>
                <a:latin typeface="Montserrat" pitchFamily="2" charset="0"/>
              </a:rPr>
              <a:t>sản</a:t>
            </a:r>
            <a:r>
              <a:rPr lang="en-US" sz="1400">
                <a:solidFill>
                  <a:srgbClr val="384B5C"/>
                </a:solidFill>
                <a:latin typeface="Montserrat" pitchFamily="2" charset="0"/>
              </a:rPr>
              <a:t> </a:t>
            </a:r>
            <a:r>
              <a:rPr lang="en-US" sz="1400" err="1">
                <a:solidFill>
                  <a:srgbClr val="384B5C"/>
                </a:solidFill>
                <a:latin typeface="Montserrat" pitchFamily="2" charset="0"/>
              </a:rPr>
              <a:t>phẩm</a:t>
            </a:r>
            <a:r>
              <a:rPr lang="en-US" sz="1400">
                <a:solidFill>
                  <a:srgbClr val="384B5C"/>
                </a:solidFill>
                <a:latin typeface="Montserrat" pitchFamily="2" charset="0"/>
              </a:rPr>
              <a:t> </a:t>
            </a:r>
            <a:r>
              <a:rPr lang="en-US" sz="1400" err="1">
                <a:solidFill>
                  <a:srgbClr val="384B5C"/>
                </a:solidFill>
                <a:latin typeface="Montserrat" pitchFamily="2" charset="0"/>
              </a:rPr>
              <a:t>đem</a:t>
            </a:r>
            <a:r>
              <a:rPr lang="en-US" sz="1400">
                <a:solidFill>
                  <a:srgbClr val="384B5C"/>
                </a:solidFill>
                <a:latin typeface="Montserrat" pitchFamily="2" charset="0"/>
              </a:rPr>
              <a:t> </a:t>
            </a:r>
            <a:r>
              <a:rPr lang="en-US" sz="1400" err="1">
                <a:solidFill>
                  <a:srgbClr val="384B5C"/>
                </a:solidFill>
                <a:latin typeface="Montserrat" pitchFamily="2" charset="0"/>
              </a:rPr>
              <a:t>lại</a:t>
            </a:r>
            <a:r>
              <a:rPr lang="en-US" sz="1400">
                <a:solidFill>
                  <a:srgbClr val="384B5C"/>
                </a:solidFill>
                <a:latin typeface="Montserrat" pitchFamily="2" charset="0"/>
              </a:rPr>
              <a:t> </a:t>
            </a:r>
            <a:r>
              <a:rPr lang="en-US" sz="1400" err="1">
                <a:solidFill>
                  <a:srgbClr val="384B5C"/>
                </a:solidFill>
                <a:latin typeface="Montserrat" pitchFamily="2" charset="0"/>
              </a:rPr>
              <a:t>lợi</a:t>
            </a:r>
            <a:r>
              <a:rPr lang="en-US" sz="1400">
                <a:solidFill>
                  <a:srgbClr val="384B5C"/>
                </a:solidFill>
                <a:latin typeface="Montserrat" pitchFamily="2" charset="0"/>
              </a:rPr>
              <a:t> </a:t>
            </a:r>
            <a:r>
              <a:rPr lang="en-US" sz="1400" err="1">
                <a:solidFill>
                  <a:srgbClr val="384B5C"/>
                </a:solidFill>
                <a:latin typeface="Montserrat" pitchFamily="2" charset="0"/>
              </a:rPr>
              <a:t>nhuận</a:t>
            </a:r>
            <a:r>
              <a:rPr lang="en-US" sz="1400">
                <a:solidFill>
                  <a:srgbClr val="384B5C"/>
                </a:solidFill>
                <a:latin typeface="Montserrat" pitchFamily="2" charset="0"/>
              </a:rPr>
              <a:t> </a:t>
            </a:r>
            <a:r>
              <a:rPr lang="en-US" sz="1400" err="1">
                <a:solidFill>
                  <a:srgbClr val="384B5C"/>
                </a:solidFill>
                <a:latin typeface="Montserrat" pitchFamily="2" charset="0"/>
              </a:rPr>
              <a:t>âm</a:t>
            </a:r>
            <a:r>
              <a:rPr lang="en-US" sz="1400">
                <a:solidFill>
                  <a:srgbClr val="384B5C"/>
                </a:solidFill>
                <a:latin typeface="Montserrat" pitchFamily="2" charset="0"/>
              </a:rPr>
              <a:t> </a:t>
            </a:r>
            <a:r>
              <a:rPr lang="en-US" sz="1400" err="1">
                <a:solidFill>
                  <a:srgbClr val="384B5C"/>
                </a:solidFill>
                <a:latin typeface="Montserrat" pitchFamily="2" charset="0"/>
              </a:rPr>
              <a:t>nhiều</a:t>
            </a:r>
            <a:r>
              <a:rPr lang="en-US" sz="1400">
                <a:solidFill>
                  <a:srgbClr val="384B5C"/>
                </a:solidFill>
                <a:latin typeface="Montserrat" pitchFamily="2" charset="0"/>
              </a:rPr>
              <a:t> </a:t>
            </a:r>
            <a:r>
              <a:rPr lang="en-US" sz="1400" err="1">
                <a:solidFill>
                  <a:srgbClr val="384B5C"/>
                </a:solidFill>
                <a:latin typeface="Montserrat" pitchFamily="2" charset="0"/>
              </a:rPr>
              <a:t>nhất</a:t>
            </a:r>
            <a:endParaRPr lang="en-US" sz="1400">
              <a:solidFill>
                <a:srgbClr val="384B5C"/>
              </a:solidFill>
              <a:latin typeface="Montserrat" pitchFamily="2" charset="0"/>
            </a:endParaRPr>
          </a:p>
        </p:txBody>
      </p:sp>
      <p:sp>
        <p:nvSpPr>
          <p:cNvPr id="45" name="Rectangle 44">
            <a:extLst>
              <a:ext uri="{FF2B5EF4-FFF2-40B4-BE49-F238E27FC236}">
                <a16:creationId xmlns:a16="http://schemas.microsoft.com/office/drawing/2014/main" id="{8756A592-44C1-4DAF-97DE-8BC780F406CB}"/>
              </a:ext>
            </a:extLst>
          </p:cNvPr>
          <p:cNvSpPr/>
          <p:nvPr/>
        </p:nvSpPr>
        <p:spPr>
          <a:xfrm>
            <a:off x="1542286" y="2084505"/>
            <a:ext cx="1658113" cy="1056138"/>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9E6F748-5033-46A8-9387-94C9821E5AAA}"/>
              </a:ext>
            </a:extLst>
          </p:cNvPr>
          <p:cNvSpPr/>
          <p:nvPr/>
        </p:nvSpPr>
        <p:spPr>
          <a:xfrm>
            <a:off x="5994400" y="2059508"/>
            <a:ext cx="1181099"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4DA8BC6-A9BE-40DF-8C2F-3A8820461CA7}"/>
              </a:ext>
            </a:extLst>
          </p:cNvPr>
          <p:cNvSpPr/>
          <p:nvPr/>
        </p:nvSpPr>
        <p:spPr>
          <a:xfrm>
            <a:off x="1542286" y="4264342"/>
            <a:ext cx="2255014"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3FFA491-9F58-4473-AD75-0804AE2E3129}"/>
              </a:ext>
            </a:extLst>
          </p:cNvPr>
          <p:cNvSpPr/>
          <p:nvPr/>
        </p:nvSpPr>
        <p:spPr>
          <a:xfrm>
            <a:off x="7175499" y="4267702"/>
            <a:ext cx="939801"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0348D43-A759-464C-A5F2-BFBC780A91A1}"/>
              </a:ext>
            </a:extLst>
          </p:cNvPr>
          <p:cNvSpPr/>
          <p:nvPr/>
        </p:nvSpPr>
        <p:spPr>
          <a:xfrm>
            <a:off x="1539781" y="5527862"/>
            <a:ext cx="2092419" cy="743815"/>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ACA1AD0-63D6-4B21-BFA6-776CA7384133}"/>
              </a:ext>
            </a:extLst>
          </p:cNvPr>
          <p:cNvSpPr/>
          <p:nvPr/>
        </p:nvSpPr>
        <p:spPr>
          <a:xfrm>
            <a:off x="8115300" y="5511265"/>
            <a:ext cx="1231900" cy="760411"/>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8C9D3F59-E14F-422F-AB85-05459AA06909}"/>
              </a:ext>
            </a:extLst>
          </p:cNvPr>
          <p:cNvSpPr/>
          <p:nvPr/>
        </p:nvSpPr>
        <p:spPr>
          <a:xfrm>
            <a:off x="0" y="65986"/>
            <a:ext cx="53466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TextBox 51">
            <a:extLst>
              <a:ext uri="{FF2B5EF4-FFF2-40B4-BE49-F238E27FC236}">
                <a16:creationId xmlns:a16="http://schemas.microsoft.com/office/drawing/2014/main" id="{6F18BF4A-0CAD-4FEA-B75C-4A587A2DC4CC}"/>
              </a:ext>
            </a:extLst>
          </p:cNvPr>
          <p:cNvSpPr txBox="1"/>
          <p:nvPr/>
        </p:nvSpPr>
        <p:spPr>
          <a:xfrm>
            <a:off x="188975" y="65987"/>
            <a:ext cx="4611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Tree>
    <p:extLst>
      <p:ext uri="{BB962C8B-B14F-4D97-AF65-F5344CB8AC3E}">
        <p14:creationId xmlns:p14="http://schemas.microsoft.com/office/powerpoint/2010/main" val="2407100812"/>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6" name="Freeform: Shape 35">
            <a:extLst>
              <a:ext uri="{FF2B5EF4-FFF2-40B4-BE49-F238E27FC236}">
                <a16:creationId xmlns:a16="http://schemas.microsoft.com/office/drawing/2014/main" id="{C2913B51-C384-4284-B10D-4B98E63D8D6E}"/>
              </a:ext>
            </a:extLst>
          </p:cNvPr>
          <p:cNvSpPr/>
          <p:nvPr/>
        </p:nvSpPr>
        <p:spPr>
          <a:xfrm>
            <a:off x="10693" y="883986"/>
            <a:ext cx="10934627"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E3E15907-F631-4B2D-A316-511897145111}"/>
              </a:ext>
            </a:extLst>
          </p:cNvPr>
          <p:cNvSpPr txBox="1"/>
          <p:nvPr/>
        </p:nvSpPr>
        <p:spPr>
          <a:xfrm>
            <a:off x="-71601" y="883986"/>
            <a:ext cx="10733942" cy="307777"/>
          </a:xfrm>
          <a:prstGeom prst="rect">
            <a:avLst/>
          </a:prstGeom>
          <a:noFill/>
        </p:spPr>
        <p:txBody>
          <a:bodyPr wrap="square" rtlCol="0">
            <a:spAutoFit/>
          </a:bodyPr>
          <a:lstStyle/>
          <a:p>
            <a:r>
              <a:rPr lang="en-US" sz="1400" err="1">
                <a:solidFill>
                  <a:srgbClr val="384B5C"/>
                </a:solidFill>
                <a:latin typeface="Montserrat" pitchFamily="2" charset="0"/>
              </a:rPr>
              <a:t>Có</a:t>
            </a:r>
            <a:r>
              <a:rPr lang="en-US" sz="1400">
                <a:solidFill>
                  <a:srgbClr val="384B5C"/>
                </a:solidFill>
                <a:latin typeface="Montserrat" pitchFamily="2" charset="0"/>
              </a:rPr>
              <a:t> bao nhiêu loại </a:t>
            </a:r>
            <a:r>
              <a:rPr lang="en-US" sz="1400" err="1">
                <a:solidFill>
                  <a:srgbClr val="384B5C"/>
                </a:solidFill>
                <a:latin typeface="Montserrat" pitchFamily="2" charset="0"/>
              </a:rPr>
              <a:t>sản</a:t>
            </a:r>
            <a:r>
              <a:rPr lang="en-US" sz="1400">
                <a:solidFill>
                  <a:srgbClr val="384B5C"/>
                </a:solidFill>
                <a:latin typeface="Montserrat" pitchFamily="2" charset="0"/>
              </a:rPr>
              <a:t> </a:t>
            </a:r>
            <a:r>
              <a:rPr lang="en-US" sz="1400" err="1">
                <a:solidFill>
                  <a:srgbClr val="384B5C"/>
                </a:solidFill>
                <a:latin typeface="Montserrat" pitchFamily="2" charset="0"/>
              </a:rPr>
              <a:t>phẩm</a:t>
            </a:r>
            <a:r>
              <a:rPr lang="en-US" sz="1400">
                <a:solidFill>
                  <a:srgbClr val="384B5C"/>
                </a:solidFill>
                <a:latin typeface="Montserrat" pitchFamily="2" charset="0"/>
              </a:rPr>
              <a:t> </a:t>
            </a:r>
            <a:r>
              <a:rPr lang="en-US" sz="1400" err="1">
                <a:solidFill>
                  <a:srgbClr val="384B5C"/>
                </a:solidFill>
                <a:latin typeface="Montserrat" pitchFamily="2" charset="0"/>
              </a:rPr>
              <a:t>đang</a:t>
            </a:r>
            <a:r>
              <a:rPr lang="en-US" sz="1400">
                <a:solidFill>
                  <a:srgbClr val="384B5C"/>
                </a:solidFill>
                <a:latin typeface="Montserrat" pitchFamily="2" charset="0"/>
              </a:rPr>
              <a:t> </a:t>
            </a:r>
            <a:r>
              <a:rPr lang="en-US" sz="1400" err="1">
                <a:solidFill>
                  <a:srgbClr val="384B5C"/>
                </a:solidFill>
                <a:latin typeface="Montserrat" pitchFamily="2" charset="0"/>
              </a:rPr>
              <a:t>phải</a:t>
            </a:r>
            <a:r>
              <a:rPr lang="en-US" sz="1400">
                <a:solidFill>
                  <a:srgbClr val="384B5C"/>
                </a:solidFill>
                <a:latin typeface="Montserrat" pitchFamily="2" charset="0"/>
              </a:rPr>
              <a:t> </a:t>
            </a:r>
            <a:r>
              <a:rPr lang="en-US" sz="1400" err="1">
                <a:solidFill>
                  <a:srgbClr val="384B5C"/>
                </a:solidFill>
                <a:latin typeface="Montserrat" pitchFamily="2" charset="0"/>
              </a:rPr>
              <a:t>bán</a:t>
            </a:r>
            <a:r>
              <a:rPr lang="en-US" sz="1400">
                <a:solidFill>
                  <a:srgbClr val="384B5C"/>
                </a:solidFill>
                <a:latin typeface="Montserrat" pitchFamily="2" charset="0"/>
              </a:rPr>
              <a:t> lỗ &amp; lãi cho </a:t>
            </a:r>
            <a:r>
              <a:rPr lang="en-US" sz="1400" err="1">
                <a:solidFill>
                  <a:srgbClr val="384B5C"/>
                </a:solidFill>
                <a:latin typeface="Montserrat" pitchFamily="2" charset="0"/>
              </a:rPr>
              <a:t>kênh</a:t>
            </a:r>
            <a:r>
              <a:rPr lang="en-US" sz="1400">
                <a:solidFill>
                  <a:srgbClr val="384B5C"/>
                </a:solidFill>
                <a:latin typeface="Montserrat" pitchFamily="2" charset="0"/>
              </a:rPr>
              <a:t> Reseller? Lợi nhuận lỗ &amp; lãi là bao nhiêu?</a:t>
            </a:r>
          </a:p>
        </p:txBody>
      </p:sp>
      <p:graphicFrame>
        <p:nvGraphicFramePr>
          <p:cNvPr id="38" name="Diagram 37">
            <a:extLst>
              <a:ext uri="{FF2B5EF4-FFF2-40B4-BE49-F238E27FC236}">
                <a16:creationId xmlns:a16="http://schemas.microsoft.com/office/drawing/2014/main" id="{964516CA-8CC3-46AE-8B20-E44CCA8CEAAA}"/>
              </a:ext>
            </a:extLst>
          </p:cNvPr>
          <p:cNvGraphicFramePr/>
          <p:nvPr>
            <p:extLst>
              <p:ext uri="{D42A27DB-BD31-4B8C-83A1-F6EECF244321}">
                <p14:modId xmlns:p14="http://schemas.microsoft.com/office/powerpoint/2010/main" val="453270818"/>
              </p:ext>
            </p:extLst>
          </p:nvPr>
        </p:nvGraphicFramePr>
        <p:xfrm>
          <a:off x="862203" y="1301876"/>
          <a:ext cx="4200488" cy="46721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9" name="TextBox 38">
            <a:extLst>
              <a:ext uri="{FF2B5EF4-FFF2-40B4-BE49-F238E27FC236}">
                <a16:creationId xmlns:a16="http://schemas.microsoft.com/office/drawing/2014/main" id="{23B6E5EA-2EC0-424B-A436-6389FAFED044}"/>
              </a:ext>
            </a:extLst>
          </p:cNvPr>
          <p:cNvSpPr txBox="1"/>
          <p:nvPr/>
        </p:nvSpPr>
        <p:spPr>
          <a:xfrm>
            <a:off x="2446509" y="3458323"/>
            <a:ext cx="1031875" cy="307777"/>
          </a:xfrm>
          <a:prstGeom prst="rect">
            <a:avLst/>
          </a:prstGeom>
          <a:noFill/>
        </p:spPr>
        <p:txBody>
          <a:bodyPr wrap="square" rtlCol="0">
            <a:spAutoFit/>
          </a:bodyPr>
          <a:lstStyle/>
          <a:p>
            <a:r>
              <a:rPr lang="en-US" sz="1400"/>
              <a:t>38(15%)</a:t>
            </a:r>
          </a:p>
        </p:txBody>
      </p:sp>
      <p:graphicFrame>
        <p:nvGraphicFramePr>
          <p:cNvPr id="40" name="Diagram 39">
            <a:extLst>
              <a:ext uri="{FF2B5EF4-FFF2-40B4-BE49-F238E27FC236}">
                <a16:creationId xmlns:a16="http://schemas.microsoft.com/office/drawing/2014/main" id="{527249DE-27D4-477C-8409-B67643BD91BD}"/>
              </a:ext>
            </a:extLst>
          </p:cNvPr>
          <p:cNvGraphicFramePr/>
          <p:nvPr>
            <p:extLst>
              <p:ext uri="{D42A27DB-BD31-4B8C-83A1-F6EECF244321}">
                <p14:modId xmlns:p14="http://schemas.microsoft.com/office/powerpoint/2010/main" val="153012319"/>
              </p:ext>
            </p:extLst>
          </p:nvPr>
        </p:nvGraphicFramePr>
        <p:xfrm>
          <a:off x="5854934" y="1301876"/>
          <a:ext cx="4184729" cy="467213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41" name="Straight Arrow Connector 40">
            <a:extLst>
              <a:ext uri="{FF2B5EF4-FFF2-40B4-BE49-F238E27FC236}">
                <a16:creationId xmlns:a16="http://schemas.microsoft.com/office/drawing/2014/main" id="{330BFD26-9518-4539-825E-040F1243C15A}"/>
              </a:ext>
            </a:extLst>
          </p:cNvPr>
          <p:cNvCxnSpPr>
            <a:cxnSpLocks/>
          </p:cNvCxnSpPr>
          <p:nvPr/>
        </p:nvCxnSpPr>
        <p:spPr>
          <a:xfrm>
            <a:off x="3959459" y="2318476"/>
            <a:ext cx="2797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A7D2191-78DB-4502-A203-AE645EE14308}"/>
              </a:ext>
            </a:extLst>
          </p:cNvPr>
          <p:cNvCxnSpPr>
            <a:cxnSpLocks/>
          </p:cNvCxnSpPr>
          <p:nvPr/>
        </p:nvCxnSpPr>
        <p:spPr>
          <a:xfrm>
            <a:off x="4001960" y="4839916"/>
            <a:ext cx="2702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2D63260-CF7E-4E93-9F65-F095D1D45D1D}"/>
              </a:ext>
            </a:extLst>
          </p:cNvPr>
          <p:cNvSpPr txBox="1"/>
          <p:nvPr/>
        </p:nvSpPr>
        <p:spPr>
          <a:xfrm>
            <a:off x="1972139" y="2030749"/>
            <a:ext cx="1889125" cy="523220"/>
          </a:xfrm>
          <a:prstGeom prst="rect">
            <a:avLst/>
          </a:prstGeom>
          <a:noFill/>
        </p:spPr>
        <p:txBody>
          <a:bodyPr wrap="square" rtlCol="0">
            <a:spAutoFit/>
          </a:bodyPr>
          <a:lstStyle/>
          <a:p>
            <a:pPr lvl="0" algn="ctr"/>
            <a:r>
              <a:rPr lang="en-US" sz="1400"/>
              <a:t>Positive Profit Product Quantity</a:t>
            </a:r>
          </a:p>
        </p:txBody>
      </p:sp>
      <p:sp>
        <p:nvSpPr>
          <p:cNvPr id="44" name="TextBox 43">
            <a:extLst>
              <a:ext uri="{FF2B5EF4-FFF2-40B4-BE49-F238E27FC236}">
                <a16:creationId xmlns:a16="http://schemas.microsoft.com/office/drawing/2014/main" id="{82AC7377-5616-4EDC-B49A-F7A38917B939}"/>
              </a:ext>
            </a:extLst>
          </p:cNvPr>
          <p:cNvSpPr txBox="1"/>
          <p:nvPr/>
        </p:nvSpPr>
        <p:spPr>
          <a:xfrm>
            <a:off x="1972140" y="4887662"/>
            <a:ext cx="1889125" cy="523220"/>
          </a:xfrm>
          <a:prstGeom prst="rect">
            <a:avLst/>
          </a:prstGeom>
          <a:noFill/>
        </p:spPr>
        <p:txBody>
          <a:bodyPr wrap="square" rtlCol="0">
            <a:spAutoFit/>
          </a:bodyPr>
          <a:lstStyle/>
          <a:p>
            <a:pPr lvl="0" algn="ctr"/>
            <a:r>
              <a:rPr lang="en-US" sz="1400">
                <a:solidFill>
                  <a:schemeClr val="tx1"/>
                </a:solidFill>
              </a:rPr>
              <a:t>Negative Profit Product Quantity</a:t>
            </a:r>
            <a:endParaRPr lang="en-US" sz="1400"/>
          </a:p>
        </p:txBody>
      </p:sp>
      <p:sp>
        <p:nvSpPr>
          <p:cNvPr id="45" name="TextBox 44">
            <a:extLst>
              <a:ext uri="{FF2B5EF4-FFF2-40B4-BE49-F238E27FC236}">
                <a16:creationId xmlns:a16="http://schemas.microsoft.com/office/drawing/2014/main" id="{C2EBCE69-D1C9-41B7-9C9F-D45EAFA2A35F}"/>
              </a:ext>
            </a:extLst>
          </p:cNvPr>
          <p:cNvSpPr txBox="1"/>
          <p:nvPr/>
        </p:nvSpPr>
        <p:spPr>
          <a:xfrm>
            <a:off x="6903922" y="2033181"/>
            <a:ext cx="1889125" cy="307777"/>
          </a:xfrm>
          <a:prstGeom prst="rect">
            <a:avLst/>
          </a:prstGeom>
          <a:noFill/>
        </p:spPr>
        <p:txBody>
          <a:bodyPr wrap="square" rtlCol="0">
            <a:spAutoFit/>
          </a:bodyPr>
          <a:lstStyle/>
          <a:p>
            <a:pPr lvl="0"/>
            <a:r>
              <a:rPr lang="en-US" sz="1400"/>
              <a:t>Positive Reseller Profit</a:t>
            </a:r>
          </a:p>
        </p:txBody>
      </p:sp>
      <p:sp>
        <p:nvSpPr>
          <p:cNvPr id="46" name="TextBox 45">
            <a:extLst>
              <a:ext uri="{FF2B5EF4-FFF2-40B4-BE49-F238E27FC236}">
                <a16:creationId xmlns:a16="http://schemas.microsoft.com/office/drawing/2014/main" id="{BDEBB7BE-2FA9-430C-AE6D-32C1690AC31C}"/>
              </a:ext>
            </a:extLst>
          </p:cNvPr>
          <p:cNvSpPr txBox="1"/>
          <p:nvPr/>
        </p:nvSpPr>
        <p:spPr>
          <a:xfrm>
            <a:off x="6898825" y="4753567"/>
            <a:ext cx="1889125" cy="307777"/>
          </a:xfrm>
          <a:prstGeom prst="rect">
            <a:avLst/>
          </a:prstGeom>
          <a:noFill/>
        </p:spPr>
        <p:txBody>
          <a:bodyPr wrap="square" rtlCol="0">
            <a:spAutoFit/>
          </a:bodyPr>
          <a:lstStyle/>
          <a:p>
            <a:pPr lvl="0"/>
            <a:r>
              <a:rPr lang="en-US" sz="1400"/>
              <a:t>Negative Reseller Profit</a:t>
            </a:r>
          </a:p>
        </p:txBody>
      </p:sp>
      <p:sp>
        <p:nvSpPr>
          <p:cNvPr id="47" name="TextBox 46">
            <a:extLst>
              <a:ext uri="{FF2B5EF4-FFF2-40B4-BE49-F238E27FC236}">
                <a16:creationId xmlns:a16="http://schemas.microsoft.com/office/drawing/2014/main" id="{B5E31D85-926F-4484-B171-9784E36A4727}"/>
              </a:ext>
            </a:extLst>
          </p:cNvPr>
          <p:cNvSpPr txBox="1"/>
          <p:nvPr/>
        </p:nvSpPr>
        <p:spPr>
          <a:xfrm>
            <a:off x="2463310" y="2522685"/>
            <a:ext cx="933451" cy="307777"/>
          </a:xfrm>
          <a:prstGeom prst="rect">
            <a:avLst/>
          </a:prstGeom>
          <a:noFill/>
        </p:spPr>
        <p:txBody>
          <a:bodyPr wrap="square" rtlCol="0">
            <a:spAutoFit/>
          </a:bodyPr>
          <a:lstStyle/>
          <a:p>
            <a:pPr lvl="0"/>
            <a:r>
              <a:rPr lang="en-US" sz="1400"/>
              <a:t>173(69%)</a:t>
            </a:r>
          </a:p>
        </p:txBody>
      </p:sp>
      <p:sp>
        <p:nvSpPr>
          <p:cNvPr id="48" name="TextBox 47">
            <a:extLst>
              <a:ext uri="{FF2B5EF4-FFF2-40B4-BE49-F238E27FC236}">
                <a16:creationId xmlns:a16="http://schemas.microsoft.com/office/drawing/2014/main" id="{F756988D-0775-4DCE-A838-4281CBD3BF59}"/>
              </a:ext>
            </a:extLst>
          </p:cNvPr>
          <p:cNvSpPr txBox="1"/>
          <p:nvPr/>
        </p:nvSpPr>
        <p:spPr>
          <a:xfrm>
            <a:off x="2449978" y="4334055"/>
            <a:ext cx="933451" cy="307777"/>
          </a:xfrm>
          <a:prstGeom prst="rect">
            <a:avLst/>
          </a:prstGeom>
          <a:noFill/>
        </p:spPr>
        <p:txBody>
          <a:bodyPr wrap="square" rtlCol="0">
            <a:spAutoFit/>
          </a:bodyPr>
          <a:lstStyle/>
          <a:p>
            <a:pPr lvl="0"/>
            <a:r>
              <a:rPr lang="en-US" sz="1400">
                <a:solidFill>
                  <a:schemeClr val="tx1"/>
                </a:solidFill>
              </a:rPr>
              <a:t>115(46%)</a:t>
            </a:r>
          </a:p>
        </p:txBody>
      </p:sp>
      <p:sp>
        <p:nvSpPr>
          <p:cNvPr id="49" name="TextBox 48">
            <a:extLst>
              <a:ext uri="{FF2B5EF4-FFF2-40B4-BE49-F238E27FC236}">
                <a16:creationId xmlns:a16="http://schemas.microsoft.com/office/drawing/2014/main" id="{1B8B9427-BEB7-491D-B95C-7308E84B2A6D}"/>
              </a:ext>
            </a:extLst>
          </p:cNvPr>
          <p:cNvSpPr txBox="1"/>
          <p:nvPr/>
        </p:nvSpPr>
        <p:spPr>
          <a:xfrm>
            <a:off x="7247994" y="2400081"/>
            <a:ext cx="1262827" cy="307777"/>
          </a:xfrm>
          <a:prstGeom prst="rect">
            <a:avLst/>
          </a:prstGeom>
          <a:noFill/>
        </p:spPr>
        <p:txBody>
          <a:bodyPr wrap="square" rtlCol="0">
            <a:spAutoFit/>
          </a:bodyPr>
          <a:lstStyle/>
          <a:p>
            <a:pPr lvl="0"/>
            <a:r>
              <a:rPr lang="en-US" sz="1400"/>
              <a:t>$1,964,946.17</a:t>
            </a:r>
          </a:p>
        </p:txBody>
      </p:sp>
      <p:sp>
        <p:nvSpPr>
          <p:cNvPr id="50" name="TextBox 49">
            <a:extLst>
              <a:ext uri="{FF2B5EF4-FFF2-40B4-BE49-F238E27FC236}">
                <a16:creationId xmlns:a16="http://schemas.microsoft.com/office/drawing/2014/main" id="{BA37E40C-0485-4C9A-8544-FD43757076B7}"/>
              </a:ext>
            </a:extLst>
          </p:cNvPr>
          <p:cNvSpPr txBox="1"/>
          <p:nvPr/>
        </p:nvSpPr>
        <p:spPr>
          <a:xfrm>
            <a:off x="7106788" y="4314895"/>
            <a:ext cx="1473200" cy="307777"/>
          </a:xfrm>
          <a:prstGeom prst="rect">
            <a:avLst/>
          </a:prstGeom>
          <a:noFill/>
        </p:spPr>
        <p:txBody>
          <a:bodyPr wrap="square" rtlCol="0">
            <a:spAutoFit/>
          </a:bodyPr>
          <a:lstStyle/>
          <a:p>
            <a:pPr lvl="0" algn="ctr"/>
            <a:r>
              <a:rPr lang="en-US" sz="1400"/>
              <a:t>($3,851,822.27)</a:t>
            </a:r>
          </a:p>
        </p:txBody>
      </p:sp>
      <p:sp>
        <p:nvSpPr>
          <p:cNvPr id="51" name="Rectangle 50">
            <a:extLst>
              <a:ext uri="{FF2B5EF4-FFF2-40B4-BE49-F238E27FC236}">
                <a16:creationId xmlns:a16="http://schemas.microsoft.com/office/drawing/2014/main" id="{9B2347D2-CFEB-4796-9FE9-5E2E7256202A}"/>
              </a:ext>
            </a:extLst>
          </p:cNvPr>
          <p:cNvSpPr/>
          <p:nvPr/>
        </p:nvSpPr>
        <p:spPr>
          <a:xfrm>
            <a:off x="2449975" y="2521161"/>
            <a:ext cx="933451"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5B2FF74-6424-42A6-916B-228C20FD5028}"/>
              </a:ext>
            </a:extLst>
          </p:cNvPr>
          <p:cNvSpPr/>
          <p:nvPr/>
        </p:nvSpPr>
        <p:spPr>
          <a:xfrm>
            <a:off x="7122522" y="2401806"/>
            <a:ext cx="1388299"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F081E2A-9B0D-4D8C-96EC-28931FFEE697}"/>
              </a:ext>
            </a:extLst>
          </p:cNvPr>
          <p:cNvSpPr/>
          <p:nvPr/>
        </p:nvSpPr>
        <p:spPr>
          <a:xfrm>
            <a:off x="2317903" y="4331659"/>
            <a:ext cx="1078858" cy="306052"/>
          </a:xfrm>
          <a:prstGeom prst="rect">
            <a:avLst/>
          </a:prstGeom>
          <a:solidFill>
            <a:srgbClr val="384B5C">
              <a:alpha val="0"/>
            </a:srgb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C47E4DE-BE2A-45B3-95A2-19DF97FCBD12}"/>
              </a:ext>
            </a:extLst>
          </p:cNvPr>
          <p:cNvSpPr/>
          <p:nvPr/>
        </p:nvSpPr>
        <p:spPr>
          <a:xfrm>
            <a:off x="7205038" y="4334055"/>
            <a:ext cx="1220505" cy="306052"/>
          </a:xfrm>
          <a:prstGeom prst="rect">
            <a:avLst/>
          </a:prstGeom>
          <a:solidFill>
            <a:srgbClr val="384B5C">
              <a:alpha val="0"/>
            </a:srgb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E61C565-EC47-43EA-AE79-2273731B97B4}"/>
              </a:ext>
            </a:extLst>
          </p:cNvPr>
          <p:cNvSpPr/>
          <p:nvPr/>
        </p:nvSpPr>
        <p:spPr>
          <a:xfrm>
            <a:off x="2390606" y="3458559"/>
            <a:ext cx="933451"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90763A-37CF-49F7-91C3-EA22BC389DB0}"/>
              </a:ext>
            </a:extLst>
          </p:cNvPr>
          <p:cNvSpPr txBox="1"/>
          <p:nvPr/>
        </p:nvSpPr>
        <p:spPr>
          <a:xfrm>
            <a:off x="391886" y="5974014"/>
            <a:ext cx="9133114" cy="702244"/>
          </a:xfrm>
          <a:prstGeom prst="rect">
            <a:avLst/>
          </a:prstGeom>
          <a:noFill/>
        </p:spPr>
        <p:txBody>
          <a:bodyPr wrap="square" rtlCol="0">
            <a:spAutoFit/>
          </a:bodyPr>
          <a:lstStyle/>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Đang có 46% trên tổng số 250 sản phẩm có giá bán xỉ thấp hơn giá gốc.</a:t>
            </a:r>
          </a:p>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13% sản phẩm đang có sự điều chỉnh giá bán theo từng thời điểm, lúc thì lãi, lúc thì lỗ.</a:t>
            </a:r>
          </a:p>
        </p:txBody>
      </p:sp>
      <p:sp>
        <p:nvSpPr>
          <p:cNvPr id="57" name="Freeform: Shape 56">
            <a:extLst>
              <a:ext uri="{FF2B5EF4-FFF2-40B4-BE49-F238E27FC236}">
                <a16:creationId xmlns:a16="http://schemas.microsoft.com/office/drawing/2014/main" id="{FD148112-6AFD-4A67-86A1-F50B3E65C0DB}"/>
              </a:ext>
            </a:extLst>
          </p:cNvPr>
          <p:cNvSpPr/>
          <p:nvPr/>
        </p:nvSpPr>
        <p:spPr>
          <a:xfrm>
            <a:off x="0" y="65986"/>
            <a:ext cx="53466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TextBox 57">
            <a:extLst>
              <a:ext uri="{FF2B5EF4-FFF2-40B4-BE49-F238E27FC236}">
                <a16:creationId xmlns:a16="http://schemas.microsoft.com/office/drawing/2014/main" id="{C87636E6-5A70-4C70-AF73-8D7F5A60EF7A}"/>
              </a:ext>
            </a:extLst>
          </p:cNvPr>
          <p:cNvSpPr txBox="1"/>
          <p:nvPr/>
        </p:nvSpPr>
        <p:spPr>
          <a:xfrm>
            <a:off x="188975" y="65987"/>
            <a:ext cx="4611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Tree>
    <p:extLst>
      <p:ext uri="{BB962C8B-B14F-4D97-AF65-F5344CB8AC3E}">
        <p14:creationId xmlns:p14="http://schemas.microsoft.com/office/powerpoint/2010/main" val="1886970480"/>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6" name="Freeform: Shape 35">
            <a:extLst>
              <a:ext uri="{FF2B5EF4-FFF2-40B4-BE49-F238E27FC236}">
                <a16:creationId xmlns:a16="http://schemas.microsoft.com/office/drawing/2014/main" id="{C2913B51-C384-4284-B10D-4B98E63D8D6E}"/>
              </a:ext>
            </a:extLst>
          </p:cNvPr>
          <p:cNvSpPr/>
          <p:nvPr/>
        </p:nvSpPr>
        <p:spPr>
          <a:xfrm>
            <a:off x="10693" y="883986"/>
            <a:ext cx="1524193"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E3E15907-F631-4B2D-A316-511897145111}"/>
              </a:ext>
            </a:extLst>
          </p:cNvPr>
          <p:cNvSpPr txBox="1"/>
          <p:nvPr/>
        </p:nvSpPr>
        <p:spPr>
          <a:xfrm>
            <a:off x="-71601" y="883986"/>
            <a:ext cx="1399658" cy="307777"/>
          </a:xfrm>
          <a:prstGeom prst="rect">
            <a:avLst/>
          </a:prstGeom>
          <a:noFill/>
        </p:spPr>
        <p:txBody>
          <a:bodyPr wrap="square" rtlCol="0">
            <a:spAutoFit/>
          </a:bodyPr>
          <a:lstStyle/>
          <a:p>
            <a:r>
              <a:rPr lang="en-US" sz="1400">
                <a:solidFill>
                  <a:srgbClr val="384B5C"/>
                </a:solidFill>
                <a:latin typeface="Montserrat" pitchFamily="2" charset="0"/>
              </a:rPr>
              <a:t>Road Bikes</a:t>
            </a:r>
          </a:p>
        </p:txBody>
      </p:sp>
      <p:graphicFrame>
        <p:nvGraphicFramePr>
          <p:cNvPr id="38" name="Diagram 37">
            <a:extLst>
              <a:ext uri="{FF2B5EF4-FFF2-40B4-BE49-F238E27FC236}">
                <a16:creationId xmlns:a16="http://schemas.microsoft.com/office/drawing/2014/main" id="{964516CA-8CC3-46AE-8B20-E44CCA8CEAAA}"/>
              </a:ext>
            </a:extLst>
          </p:cNvPr>
          <p:cNvGraphicFramePr/>
          <p:nvPr>
            <p:extLst>
              <p:ext uri="{D42A27DB-BD31-4B8C-83A1-F6EECF244321}">
                <p14:modId xmlns:p14="http://schemas.microsoft.com/office/powerpoint/2010/main" val="1694419296"/>
              </p:ext>
            </p:extLst>
          </p:nvPr>
        </p:nvGraphicFramePr>
        <p:xfrm>
          <a:off x="1014595" y="1301876"/>
          <a:ext cx="4200488" cy="46721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0" name="Diagram 39">
            <a:extLst>
              <a:ext uri="{FF2B5EF4-FFF2-40B4-BE49-F238E27FC236}">
                <a16:creationId xmlns:a16="http://schemas.microsoft.com/office/drawing/2014/main" id="{527249DE-27D4-477C-8409-B67643BD91BD}"/>
              </a:ext>
            </a:extLst>
          </p:cNvPr>
          <p:cNvGraphicFramePr/>
          <p:nvPr>
            <p:extLst>
              <p:ext uri="{D42A27DB-BD31-4B8C-83A1-F6EECF244321}">
                <p14:modId xmlns:p14="http://schemas.microsoft.com/office/powerpoint/2010/main" val="2209227669"/>
              </p:ext>
            </p:extLst>
          </p:nvPr>
        </p:nvGraphicFramePr>
        <p:xfrm>
          <a:off x="5658988" y="1301876"/>
          <a:ext cx="4184729" cy="467213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41" name="Straight Arrow Connector 40">
            <a:extLst>
              <a:ext uri="{FF2B5EF4-FFF2-40B4-BE49-F238E27FC236}">
                <a16:creationId xmlns:a16="http://schemas.microsoft.com/office/drawing/2014/main" id="{330BFD26-9518-4539-825E-040F1243C15A}"/>
              </a:ext>
            </a:extLst>
          </p:cNvPr>
          <p:cNvCxnSpPr>
            <a:cxnSpLocks/>
          </p:cNvCxnSpPr>
          <p:nvPr/>
        </p:nvCxnSpPr>
        <p:spPr>
          <a:xfrm flipV="1">
            <a:off x="3906546" y="1977073"/>
            <a:ext cx="2940568" cy="28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A7D2191-78DB-4502-A203-AE645EE14308}"/>
              </a:ext>
            </a:extLst>
          </p:cNvPr>
          <p:cNvCxnSpPr>
            <a:cxnSpLocks/>
          </p:cNvCxnSpPr>
          <p:nvPr/>
        </p:nvCxnSpPr>
        <p:spPr>
          <a:xfrm>
            <a:off x="3882539" y="5286230"/>
            <a:ext cx="28638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2D63260-CF7E-4E93-9F65-F095D1D45D1D}"/>
              </a:ext>
            </a:extLst>
          </p:cNvPr>
          <p:cNvSpPr txBox="1"/>
          <p:nvPr/>
        </p:nvSpPr>
        <p:spPr>
          <a:xfrm>
            <a:off x="2124531" y="2030749"/>
            <a:ext cx="1889125" cy="523220"/>
          </a:xfrm>
          <a:prstGeom prst="rect">
            <a:avLst/>
          </a:prstGeom>
          <a:noFill/>
        </p:spPr>
        <p:txBody>
          <a:bodyPr wrap="square" rtlCol="0">
            <a:spAutoFit/>
          </a:bodyPr>
          <a:lstStyle/>
          <a:p>
            <a:pPr lvl="0" algn="ctr"/>
            <a:r>
              <a:rPr lang="en-US" sz="1400"/>
              <a:t>Positive Profit Product Quantity</a:t>
            </a:r>
          </a:p>
        </p:txBody>
      </p:sp>
      <p:sp>
        <p:nvSpPr>
          <p:cNvPr id="44" name="TextBox 43">
            <a:extLst>
              <a:ext uri="{FF2B5EF4-FFF2-40B4-BE49-F238E27FC236}">
                <a16:creationId xmlns:a16="http://schemas.microsoft.com/office/drawing/2014/main" id="{82AC7377-5616-4EDC-B49A-F7A38917B939}"/>
              </a:ext>
            </a:extLst>
          </p:cNvPr>
          <p:cNvSpPr txBox="1"/>
          <p:nvPr/>
        </p:nvSpPr>
        <p:spPr>
          <a:xfrm>
            <a:off x="2091625" y="4858261"/>
            <a:ext cx="1889125" cy="523220"/>
          </a:xfrm>
          <a:prstGeom prst="rect">
            <a:avLst/>
          </a:prstGeom>
          <a:noFill/>
        </p:spPr>
        <p:txBody>
          <a:bodyPr wrap="square" rtlCol="0">
            <a:spAutoFit/>
          </a:bodyPr>
          <a:lstStyle/>
          <a:p>
            <a:pPr lvl="0" algn="ctr"/>
            <a:r>
              <a:rPr lang="en-US" sz="1400">
                <a:solidFill>
                  <a:schemeClr val="tx1"/>
                </a:solidFill>
              </a:rPr>
              <a:t>Negative Profit Product Quantity</a:t>
            </a:r>
            <a:endParaRPr lang="en-US" sz="1400"/>
          </a:p>
        </p:txBody>
      </p:sp>
      <p:sp>
        <p:nvSpPr>
          <p:cNvPr id="45" name="TextBox 44">
            <a:extLst>
              <a:ext uri="{FF2B5EF4-FFF2-40B4-BE49-F238E27FC236}">
                <a16:creationId xmlns:a16="http://schemas.microsoft.com/office/drawing/2014/main" id="{C2EBCE69-D1C9-41B7-9C9F-D45EAFA2A35F}"/>
              </a:ext>
            </a:extLst>
          </p:cNvPr>
          <p:cNvSpPr txBox="1"/>
          <p:nvPr/>
        </p:nvSpPr>
        <p:spPr>
          <a:xfrm>
            <a:off x="6751514" y="2033181"/>
            <a:ext cx="1889125" cy="307777"/>
          </a:xfrm>
          <a:prstGeom prst="rect">
            <a:avLst/>
          </a:prstGeom>
          <a:noFill/>
        </p:spPr>
        <p:txBody>
          <a:bodyPr wrap="square" rtlCol="0">
            <a:spAutoFit/>
          </a:bodyPr>
          <a:lstStyle/>
          <a:p>
            <a:pPr lvl="0"/>
            <a:r>
              <a:rPr lang="en-US" sz="1400"/>
              <a:t>Positive Reseller Profit</a:t>
            </a:r>
          </a:p>
        </p:txBody>
      </p:sp>
      <p:sp>
        <p:nvSpPr>
          <p:cNvPr id="46" name="TextBox 45">
            <a:extLst>
              <a:ext uri="{FF2B5EF4-FFF2-40B4-BE49-F238E27FC236}">
                <a16:creationId xmlns:a16="http://schemas.microsoft.com/office/drawing/2014/main" id="{BDEBB7BE-2FA9-430C-AE6D-32C1690AC31C}"/>
              </a:ext>
            </a:extLst>
          </p:cNvPr>
          <p:cNvSpPr txBox="1"/>
          <p:nvPr/>
        </p:nvSpPr>
        <p:spPr>
          <a:xfrm>
            <a:off x="6746417" y="4753567"/>
            <a:ext cx="1889125" cy="307777"/>
          </a:xfrm>
          <a:prstGeom prst="rect">
            <a:avLst/>
          </a:prstGeom>
          <a:noFill/>
        </p:spPr>
        <p:txBody>
          <a:bodyPr wrap="square" rtlCol="0">
            <a:spAutoFit/>
          </a:bodyPr>
          <a:lstStyle/>
          <a:p>
            <a:pPr lvl="0"/>
            <a:r>
              <a:rPr lang="en-US" sz="1400"/>
              <a:t>Negative Reseller Profit</a:t>
            </a:r>
          </a:p>
        </p:txBody>
      </p:sp>
      <p:sp>
        <p:nvSpPr>
          <p:cNvPr id="47" name="TextBox 46">
            <a:extLst>
              <a:ext uri="{FF2B5EF4-FFF2-40B4-BE49-F238E27FC236}">
                <a16:creationId xmlns:a16="http://schemas.microsoft.com/office/drawing/2014/main" id="{B5E31D85-926F-4484-B171-9784E36A4727}"/>
              </a:ext>
            </a:extLst>
          </p:cNvPr>
          <p:cNvSpPr txBox="1"/>
          <p:nvPr/>
        </p:nvSpPr>
        <p:spPr>
          <a:xfrm>
            <a:off x="2590181" y="2541230"/>
            <a:ext cx="829084" cy="307777"/>
          </a:xfrm>
          <a:prstGeom prst="rect">
            <a:avLst/>
          </a:prstGeom>
          <a:noFill/>
        </p:spPr>
        <p:txBody>
          <a:bodyPr wrap="square" rtlCol="0">
            <a:spAutoFit/>
          </a:bodyPr>
          <a:lstStyle/>
          <a:p>
            <a:pPr lvl="0"/>
            <a:r>
              <a:rPr lang="en-US" sz="1400"/>
              <a:t>8(18%)</a:t>
            </a:r>
          </a:p>
        </p:txBody>
      </p:sp>
      <p:sp>
        <p:nvSpPr>
          <p:cNvPr id="48" name="TextBox 47">
            <a:extLst>
              <a:ext uri="{FF2B5EF4-FFF2-40B4-BE49-F238E27FC236}">
                <a16:creationId xmlns:a16="http://schemas.microsoft.com/office/drawing/2014/main" id="{F756988D-0775-4DCE-A838-4281CBD3BF59}"/>
              </a:ext>
            </a:extLst>
          </p:cNvPr>
          <p:cNvSpPr txBox="1"/>
          <p:nvPr/>
        </p:nvSpPr>
        <p:spPr>
          <a:xfrm>
            <a:off x="2587045" y="4334055"/>
            <a:ext cx="933451" cy="307777"/>
          </a:xfrm>
          <a:prstGeom prst="rect">
            <a:avLst/>
          </a:prstGeom>
          <a:noFill/>
        </p:spPr>
        <p:txBody>
          <a:bodyPr wrap="square" rtlCol="0">
            <a:spAutoFit/>
          </a:bodyPr>
          <a:lstStyle/>
          <a:p>
            <a:pPr lvl="0"/>
            <a:r>
              <a:rPr lang="en-US" sz="1400">
                <a:solidFill>
                  <a:schemeClr val="tx1"/>
                </a:solidFill>
              </a:rPr>
              <a:t>43(100%)</a:t>
            </a:r>
          </a:p>
        </p:txBody>
      </p:sp>
      <p:sp>
        <p:nvSpPr>
          <p:cNvPr id="49" name="TextBox 48">
            <a:extLst>
              <a:ext uri="{FF2B5EF4-FFF2-40B4-BE49-F238E27FC236}">
                <a16:creationId xmlns:a16="http://schemas.microsoft.com/office/drawing/2014/main" id="{1B8B9427-BEB7-491D-B95C-7308E84B2A6D}"/>
              </a:ext>
            </a:extLst>
          </p:cNvPr>
          <p:cNvSpPr txBox="1"/>
          <p:nvPr/>
        </p:nvSpPr>
        <p:spPr>
          <a:xfrm>
            <a:off x="7271432" y="2437268"/>
            <a:ext cx="709463" cy="307777"/>
          </a:xfrm>
          <a:prstGeom prst="rect">
            <a:avLst/>
          </a:prstGeom>
          <a:noFill/>
        </p:spPr>
        <p:txBody>
          <a:bodyPr wrap="square" rtlCol="0">
            <a:spAutoFit/>
          </a:bodyPr>
          <a:lstStyle/>
          <a:p>
            <a:pPr lvl="0"/>
            <a:r>
              <a:rPr lang="en-US" sz="1400"/>
              <a:t>$3,186</a:t>
            </a:r>
          </a:p>
        </p:txBody>
      </p:sp>
      <p:sp>
        <p:nvSpPr>
          <p:cNvPr id="50" name="TextBox 49">
            <a:extLst>
              <a:ext uri="{FF2B5EF4-FFF2-40B4-BE49-F238E27FC236}">
                <a16:creationId xmlns:a16="http://schemas.microsoft.com/office/drawing/2014/main" id="{BA37E40C-0485-4C9A-8544-FD43757076B7}"/>
              </a:ext>
            </a:extLst>
          </p:cNvPr>
          <p:cNvSpPr txBox="1"/>
          <p:nvPr/>
        </p:nvSpPr>
        <p:spPr>
          <a:xfrm>
            <a:off x="6974326" y="4363154"/>
            <a:ext cx="1303671" cy="307777"/>
          </a:xfrm>
          <a:prstGeom prst="rect">
            <a:avLst/>
          </a:prstGeom>
          <a:noFill/>
        </p:spPr>
        <p:txBody>
          <a:bodyPr wrap="square" rtlCol="0">
            <a:spAutoFit/>
          </a:bodyPr>
          <a:lstStyle/>
          <a:p>
            <a:pPr lvl="0" algn="ctr"/>
            <a:r>
              <a:rPr lang="en-US" sz="1400"/>
              <a:t>($2,021,450)</a:t>
            </a:r>
          </a:p>
        </p:txBody>
      </p:sp>
      <p:sp>
        <p:nvSpPr>
          <p:cNvPr id="51" name="Rectangle 50">
            <a:extLst>
              <a:ext uri="{FF2B5EF4-FFF2-40B4-BE49-F238E27FC236}">
                <a16:creationId xmlns:a16="http://schemas.microsoft.com/office/drawing/2014/main" id="{9B2347D2-CFEB-4796-9FE9-5E2E7256202A}"/>
              </a:ext>
            </a:extLst>
          </p:cNvPr>
          <p:cNvSpPr/>
          <p:nvPr/>
        </p:nvSpPr>
        <p:spPr>
          <a:xfrm>
            <a:off x="2511336" y="2524410"/>
            <a:ext cx="933451"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5B2FF74-6424-42A6-916B-228C20FD5028}"/>
              </a:ext>
            </a:extLst>
          </p:cNvPr>
          <p:cNvSpPr/>
          <p:nvPr/>
        </p:nvSpPr>
        <p:spPr>
          <a:xfrm>
            <a:off x="7153364" y="2436174"/>
            <a:ext cx="945600"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F081E2A-9B0D-4D8C-96EC-28931FFEE697}"/>
              </a:ext>
            </a:extLst>
          </p:cNvPr>
          <p:cNvSpPr/>
          <p:nvPr/>
        </p:nvSpPr>
        <p:spPr>
          <a:xfrm>
            <a:off x="2537998" y="4316770"/>
            <a:ext cx="933451" cy="306052"/>
          </a:xfrm>
          <a:prstGeom prst="rect">
            <a:avLst/>
          </a:prstGeom>
          <a:solidFill>
            <a:srgbClr val="384B5C">
              <a:alpha val="0"/>
            </a:srgb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C47E4DE-BE2A-45B3-95A2-19DF97FCBD12}"/>
              </a:ext>
            </a:extLst>
          </p:cNvPr>
          <p:cNvSpPr/>
          <p:nvPr/>
        </p:nvSpPr>
        <p:spPr>
          <a:xfrm>
            <a:off x="7015910" y="4335780"/>
            <a:ext cx="1220505" cy="306052"/>
          </a:xfrm>
          <a:prstGeom prst="rect">
            <a:avLst/>
          </a:prstGeom>
          <a:solidFill>
            <a:srgbClr val="384B5C">
              <a:alpha val="0"/>
            </a:srgb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90763A-37CF-49F7-91C3-EA22BC389DB0}"/>
              </a:ext>
            </a:extLst>
          </p:cNvPr>
          <p:cNvSpPr txBox="1"/>
          <p:nvPr/>
        </p:nvSpPr>
        <p:spPr>
          <a:xfrm>
            <a:off x="489859" y="5826884"/>
            <a:ext cx="10327903" cy="702244"/>
          </a:xfrm>
          <a:prstGeom prst="rect">
            <a:avLst/>
          </a:prstGeom>
          <a:noFill/>
        </p:spPr>
        <p:txBody>
          <a:bodyPr wrap="square" rtlCol="0">
            <a:spAutoFit/>
          </a:bodyPr>
          <a:lstStyle/>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Tổng số xe đạp đường trường đã bán 31,129 chiếc.</a:t>
            </a:r>
          </a:p>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Lợi nhuận âm: ($2,018,263).</a:t>
            </a:r>
          </a:p>
        </p:txBody>
      </p:sp>
      <p:sp>
        <p:nvSpPr>
          <p:cNvPr id="57" name="TextBox 56">
            <a:extLst>
              <a:ext uri="{FF2B5EF4-FFF2-40B4-BE49-F238E27FC236}">
                <a16:creationId xmlns:a16="http://schemas.microsoft.com/office/drawing/2014/main" id="{019433A8-7D2D-4F3C-A091-A09C43F6429F}"/>
              </a:ext>
            </a:extLst>
          </p:cNvPr>
          <p:cNvSpPr txBox="1"/>
          <p:nvPr/>
        </p:nvSpPr>
        <p:spPr>
          <a:xfrm>
            <a:off x="2615703" y="3511944"/>
            <a:ext cx="829084" cy="307777"/>
          </a:xfrm>
          <a:prstGeom prst="rect">
            <a:avLst/>
          </a:prstGeom>
          <a:noFill/>
        </p:spPr>
        <p:txBody>
          <a:bodyPr wrap="square" rtlCol="0">
            <a:spAutoFit/>
          </a:bodyPr>
          <a:lstStyle/>
          <a:p>
            <a:pPr lvl="0"/>
            <a:r>
              <a:rPr lang="en-US" sz="1400"/>
              <a:t>8(18%)</a:t>
            </a:r>
          </a:p>
        </p:txBody>
      </p:sp>
      <p:sp>
        <p:nvSpPr>
          <p:cNvPr id="58" name="Rectangle 57">
            <a:extLst>
              <a:ext uri="{FF2B5EF4-FFF2-40B4-BE49-F238E27FC236}">
                <a16:creationId xmlns:a16="http://schemas.microsoft.com/office/drawing/2014/main" id="{C583F527-F170-47AB-8D9A-1BBC11385479}"/>
              </a:ext>
            </a:extLst>
          </p:cNvPr>
          <p:cNvSpPr/>
          <p:nvPr/>
        </p:nvSpPr>
        <p:spPr>
          <a:xfrm>
            <a:off x="2587525" y="3483774"/>
            <a:ext cx="933451"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4D4CA55E-9EC2-4603-A612-744F284D1D31}"/>
              </a:ext>
            </a:extLst>
          </p:cNvPr>
          <p:cNvSpPr/>
          <p:nvPr/>
        </p:nvSpPr>
        <p:spPr>
          <a:xfrm>
            <a:off x="0" y="65986"/>
            <a:ext cx="53466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TextBox 58">
            <a:extLst>
              <a:ext uri="{FF2B5EF4-FFF2-40B4-BE49-F238E27FC236}">
                <a16:creationId xmlns:a16="http://schemas.microsoft.com/office/drawing/2014/main" id="{86DF5DAE-024E-429F-B9BF-1B0A592B686E}"/>
              </a:ext>
            </a:extLst>
          </p:cNvPr>
          <p:cNvSpPr txBox="1"/>
          <p:nvPr/>
        </p:nvSpPr>
        <p:spPr>
          <a:xfrm>
            <a:off x="188975" y="65987"/>
            <a:ext cx="4611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Tree>
    <p:extLst>
      <p:ext uri="{BB962C8B-B14F-4D97-AF65-F5344CB8AC3E}">
        <p14:creationId xmlns:p14="http://schemas.microsoft.com/office/powerpoint/2010/main" val="1165607926"/>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6" name="Freeform: Shape 35">
            <a:extLst>
              <a:ext uri="{FF2B5EF4-FFF2-40B4-BE49-F238E27FC236}">
                <a16:creationId xmlns:a16="http://schemas.microsoft.com/office/drawing/2014/main" id="{C2913B51-C384-4284-B10D-4B98E63D8D6E}"/>
              </a:ext>
            </a:extLst>
          </p:cNvPr>
          <p:cNvSpPr/>
          <p:nvPr/>
        </p:nvSpPr>
        <p:spPr>
          <a:xfrm>
            <a:off x="10693" y="883986"/>
            <a:ext cx="1524193"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E3E15907-F631-4B2D-A316-511897145111}"/>
              </a:ext>
            </a:extLst>
          </p:cNvPr>
          <p:cNvSpPr txBox="1"/>
          <p:nvPr/>
        </p:nvSpPr>
        <p:spPr>
          <a:xfrm>
            <a:off x="-71601" y="883986"/>
            <a:ext cx="1399658" cy="307777"/>
          </a:xfrm>
          <a:prstGeom prst="rect">
            <a:avLst/>
          </a:prstGeom>
          <a:noFill/>
        </p:spPr>
        <p:txBody>
          <a:bodyPr wrap="square" rtlCol="0">
            <a:spAutoFit/>
          </a:bodyPr>
          <a:lstStyle/>
          <a:p>
            <a:r>
              <a:rPr lang="en-US" sz="1400">
                <a:solidFill>
                  <a:srgbClr val="384B5C"/>
                </a:solidFill>
                <a:latin typeface="Montserrat" pitchFamily="2" charset="0"/>
              </a:rPr>
              <a:t>Road Bikes</a:t>
            </a:r>
          </a:p>
        </p:txBody>
      </p:sp>
      <p:pic>
        <p:nvPicPr>
          <p:cNvPr id="7" name="Picture 6">
            <a:extLst>
              <a:ext uri="{FF2B5EF4-FFF2-40B4-BE49-F238E27FC236}">
                <a16:creationId xmlns:a16="http://schemas.microsoft.com/office/drawing/2014/main" id="{21465D9F-446F-4EC1-AFD4-6A8A23016D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62658" y="3319447"/>
            <a:ext cx="66684" cy="219106"/>
          </a:xfrm>
          <a:prstGeom prst="rect">
            <a:avLst/>
          </a:prstGeom>
        </p:spPr>
      </p:pic>
      <p:pic>
        <p:nvPicPr>
          <p:cNvPr id="45" name="Picture 44">
            <a:extLst>
              <a:ext uri="{FF2B5EF4-FFF2-40B4-BE49-F238E27FC236}">
                <a16:creationId xmlns:a16="http://schemas.microsoft.com/office/drawing/2014/main" id="{465A4185-FC04-40E4-BA58-73DBA483A1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5335" y="1191763"/>
            <a:ext cx="7781301" cy="4893000"/>
          </a:xfrm>
          <a:prstGeom prst="rect">
            <a:avLst/>
          </a:prstGeom>
        </p:spPr>
      </p:pic>
      <p:sp>
        <p:nvSpPr>
          <p:cNvPr id="46" name="TextBox 45">
            <a:extLst>
              <a:ext uri="{FF2B5EF4-FFF2-40B4-BE49-F238E27FC236}">
                <a16:creationId xmlns:a16="http://schemas.microsoft.com/office/drawing/2014/main" id="{709C7968-0E83-46B3-8EE7-CCC9DAB0FC77}"/>
              </a:ext>
            </a:extLst>
          </p:cNvPr>
          <p:cNvSpPr txBox="1"/>
          <p:nvPr/>
        </p:nvSpPr>
        <p:spPr>
          <a:xfrm>
            <a:off x="317500" y="6299200"/>
            <a:ext cx="11764851" cy="307777"/>
          </a:xfrm>
          <a:prstGeom prst="rect">
            <a:avLst/>
          </a:prstGeom>
          <a:noFill/>
        </p:spPr>
        <p:txBody>
          <a:bodyPr wrap="square" rtlCol="0">
            <a:spAutoFit/>
          </a:bodyPr>
          <a:lstStyle/>
          <a:p>
            <a:r>
              <a:rPr lang="en-US" sz="1400">
                <a:solidFill>
                  <a:srgbClr val="384B5C"/>
                </a:solidFill>
                <a:latin typeface="Montserrat" pitchFamily="2" charset="0"/>
              </a:rPr>
              <a:t>Insight: Có sự biến động giá bán từ lỗ sang lãi theo thời gian.</a:t>
            </a:r>
          </a:p>
        </p:txBody>
      </p:sp>
      <p:sp>
        <p:nvSpPr>
          <p:cNvPr id="48" name="Freeform: Shape 47">
            <a:extLst>
              <a:ext uri="{FF2B5EF4-FFF2-40B4-BE49-F238E27FC236}">
                <a16:creationId xmlns:a16="http://schemas.microsoft.com/office/drawing/2014/main" id="{25ECABFB-2EB9-48BC-BCA6-96C79B237F7D}"/>
              </a:ext>
            </a:extLst>
          </p:cNvPr>
          <p:cNvSpPr/>
          <p:nvPr/>
        </p:nvSpPr>
        <p:spPr>
          <a:xfrm>
            <a:off x="0" y="65986"/>
            <a:ext cx="53466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TextBox 48">
            <a:extLst>
              <a:ext uri="{FF2B5EF4-FFF2-40B4-BE49-F238E27FC236}">
                <a16:creationId xmlns:a16="http://schemas.microsoft.com/office/drawing/2014/main" id="{475C80CF-083B-4A62-A6C5-0DB074D82D40}"/>
              </a:ext>
            </a:extLst>
          </p:cNvPr>
          <p:cNvSpPr txBox="1"/>
          <p:nvPr/>
        </p:nvSpPr>
        <p:spPr>
          <a:xfrm>
            <a:off x="188975" y="65987"/>
            <a:ext cx="4611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Tree>
    <p:extLst>
      <p:ext uri="{BB962C8B-B14F-4D97-AF65-F5344CB8AC3E}">
        <p14:creationId xmlns:p14="http://schemas.microsoft.com/office/powerpoint/2010/main" val="2055540772"/>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6" name="Freeform: Shape 35">
            <a:extLst>
              <a:ext uri="{FF2B5EF4-FFF2-40B4-BE49-F238E27FC236}">
                <a16:creationId xmlns:a16="http://schemas.microsoft.com/office/drawing/2014/main" id="{C2913B51-C384-4284-B10D-4B98E63D8D6E}"/>
              </a:ext>
            </a:extLst>
          </p:cNvPr>
          <p:cNvSpPr/>
          <p:nvPr/>
        </p:nvSpPr>
        <p:spPr>
          <a:xfrm>
            <a:off x="10693" y="883986"/>
            <a:ext cx="2721621"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E3E15907-F631-4B2D-A316-511897145111}"/>
              </a:ext>
            </a:extLst>
          </p:cNvPr>
          <p:cNvSpPr txBox="1"/>
          <p:nvPr/>
        </p:nvSpPr>
        <p:spPr>
          <a:xfrm>
            <a:off x="-71601" y="883986"/>
            <a:ext cx="2534912" cy="307777"/>
          </a:xfrm>
          <a:prstGeom prst="rect">
            <a:avLst/>
          </a:prstGeom>
          <a:noFill/>
        </p:spPr>
        <p:txBody>
          <a:bodyPr wrap="square" rtlCol="0">
            <a:spAutoFit/>
          </a:bodyPr>
          <a:lstStyle/>
          <a:p>
            <a:r>
              <a:rPr lang="en-US" sz="1400">
                <a:solidFill>
                  <a:srgbClr val="384B5C"/>
                </a:solidFill>
                <a:latin typeface="Montserrat" pitchFamily="2" charset="0"/>
              </a:rPr>
              <a:t>Mountain Bikes</a:t>
            </a:r>
          </a:p>
        </p:txBody>
      </p:sp>
      <p:graphicFrame>
        <p:nvGraphicFramePr>
          <p:cNvPr id="38" name="Diagram 37">
            <a:extLst>
              <a:ext uri="{FF2B5EF4-FFF2-40B4-BE49-F238E27FC236}">
                <a16:creationId xmlns:a16="http://schemas.microsoft.com/office/drawing/2014/main" id="{964516CA-8CC3-46AE-8B20-E44CCA8CEAAA}"/>
              </a:ext>
            </a:extLst>
          </p:cNvPr>
          <p:cNvGraphicFramePr/>
          <p:nvPr>
            <p:extLst>
              <p:ext uri="{D42A27DB-BD31-4B8C-83A1-F6EECF244321}">
                <p14:modId xmlns:p14="http://schemas.microsoft.com/office/powerpoint/2010/main" val="1032873747"/>
              </p:ext>
            </p:extLst>
          </p:nvPr>
        </p:nvGraphicFramePr>
        <p:xfrm>
          <a:off x="862203" y="1301876"/>
          <a:ext cx="4200488" cy="46721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0" name="Diagram 39">
            <a:extLst>
              <a:ext uri="{FF2B5EF4-FFF2-40B4-BE49-F238E27FC236}">
                <a16:creationId xmlns:a16="http://schemas.microsoft.com/office/drawing/2014/main" id="{527249DE-27D4-477C-8409-B67643BD91BD}"/>
              </a:ext>
            </a:extLst>
          </p:cNvPr>
          <p:cNvGraphicFramePr/>
          <p:nvPr/>
        </p:nvGraphicFramePr>
        <p:xfrm>
          <a:off x="5854934" y="1301876"/>
          <a:ext cx="4184729" cy="467213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41" name="Straight Arrow Connector 40">
            <a:extLst>
              <a:ext uri="{FF2B5EF4-FFF2-40B4-BE49-F238E27FC236}">
                <a16:creationId xmlns:a16="http://schemas.microsoft.com/office/drawing/2014/main" id="{330BFD26-9518-4539-825E-040F1243C15A}"/>
              </a:ext>
            </a:extLst>
          </p:cNvPr>
          <p:cNvCxnSpPr>
            <a:cxnSpLocks/>
          </p:cNvCxnSpPr>
          <p:nvPr/>
        </p:nvCxnSpPr>
        <p:spPr>
          <a:xfrm>
            <a:off x="3959459" y="2318476"/>
            <a:ext cx="2797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A7D2191-78DB-4502-A203-AE645EE14308}"/>
              </a:ext>
            </a:extLst>
          </p:cNvPr>
          <p:cNvCxnSpPr>
            <a:cxnSpLocks/>
          </p:cNvCxnSpPr>
          <p:nvPr/>
        </p:nvCxnSpPr>
        <p:spPr>
          <a:xfrm>
            <a:off x="4001960" y="4839916"/>
            <a:ext cx="2702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2D63260-CF7E-4E93-9F65-F095D1D45D1D}"/>
              </a:ext>
            </a:extLst>
          </p:cNvPr>
          <p:cNvSpPr txBox="1"/>
          <p:nvPr/>
        </p:nvSpPr>
        <p:spPr>
          <a:xfrm>
            <a:off x="1972139" y="2030749"/>
            <a:ext cx="1889125" cy="461665"/>
          </a:xfrm>
          <a:prstGeom prst="rect">
            <a:avLst/>
          </a:prstGeom>
          <a:noFill/>
        </p:spPr>
        <p:txBody>
          <a:bodyPr wrap="square" rtlCol="0">
            <a:spAutoFit/>
          </a:bodyPr>
          <a:lstStyle/>
          <a:p>
            <a:pPr lvl="0" algn="ctr"/>
            <a:r>
              <a:rPr lang="en-US" sz="1200">
                <a:latin typeface="Montserrat" pitchFamily="2" charset="0"/>
              </a:rPr>
              <a:t>Positive Profit Product Quantity</a:t>
            </a:r>
          </a:p>
        </p:txBody>
      </p:sp>
      <p:sp>
        <p:nvSpPr>
          <p:cNvPr id="44" name="TextBox 43">
            <a:extLst>
              <a:ext uri="{FF2B5EF4-FFF2-40B4-BE49-F238E27FC236}">
                <a16:creationId xmlns:a16="http://schemas.microsoft.com/office/drawing/2014/main" id="{82AC7377-5616-4EDC-B49A-F7A38917B939}"/>
              </a:ext>
            </a:extLst>
          </p:cNvPr>
          <p:cNvSpPr txBox="1"/>
          <p:nvPr/>
        </p:nvSpPr>
        <p:spPr>
          <a:xfrm>
            <a:off x="1972140" y="4887662"/>
            <a:ext cx="1889125" cy="461665"/>
          </a:xfrm>
          <a:prstGeom prst="rect">
            <a:avLst/>
          </a:prstGeom>
          <a:noFill/>
        </p:spPr>
        <p:txBody>
          <a:bodyPr wrap="square" rtlCol="0">
            <a:spAutoFit/>
          </a:bodyPr>
          <a:lstStyle/>
          <a:p>
            <a:pPr lvl="0" algn="ctr"/>
            <a:r>
              <a:rPr lang="en-US" sz="1200">
                <a:solidFill>
                  <a:schemeClr val="tx1"/>
                </a:solidFill>
                <a:latin typeface="Montserrat" pitchFamily="2" charset="0"/>
              </a:rPr>
              <a:t>Negative Profit Product Quantity</a:t>
            </a:r>
            <a:endParaRPr lang="en-US" sz="1200">
              <a:latin typeface="Montserrat" pitchFamily="2" charset="0"/>
            </a:endParaRPr>
          </a:p>
        </p:txBody>
      </p:sp>
      <p:sp>
        <p:nvSpPr>
          <p:cNvPr id="45" name="TextBox 44">
            <a:extLst>
              <a:ext uri="{FF2B5EF4-FFF2-40B4-BE49-F238E27FC236}">
                <a16:creationId xmlns:a16="http://schemas.microsoft.com/office/drawing/2014/main" id="{C2EBCE69-D1C9-41B7-9C9F-D45EAFA2A35F}"/>
              </a:ext>
            </a:extLst>
          </p:cNvPr>
          <p:cNvSpPr txBox="1"/>
          <p:nvPr/>
        </p:nvSpPr>
        <p:spPr>
          <a:xfrm>
            <a:off x="6903922" y="2033181"/>
            <a:ext cx="1889125" cy="276999"/>
          </a:xfrm>
          <a:prstGeom prst="rect">
            <a:avLst/>
          </a:prstGeom>
          <a:noFill/>
        </p:spPr>
        <p:txBody>
          <a:bodyPr wrap="square" rtlCol="0">
            <a:spAutoFit/>
          </a:bodyPr>
          <a:lstStyle/>
          <a:p>
            <a:pPr lvl="0"/>
            <a:r>
              <a:rPr lang="en-US" sz="1200">
                <a:latin typeface="Montserrat" pitchFamily="2" charset="0"/>
              </a:rPr>
              <a:t>Positive Reseller Profit</a:t>
            </a:r>
          </a:p>
        </p:txBody>
      </p:sp>
      <p:sp>
        <p:nvSpPr>
          <p:cNvPr id="46" name="TextBox 45">
            <a:extLst>
              <a:ext uri="{FF2B5EF4-FFF2-40B4-BE49-F238E27FC236}">
                <a16:creationId xmlns:a16="http://schemas.microsoft.com/office/drawing/2014/main" id="{BDEBB7BE-2FA9-430C-AE6D-32C1690AC31C}"/>
              </a:ext>
            </a:extLst>
          </p:cNvPr>
          <p:cNvSpPr txBox="1"/>
          <p:nvPr/>
        </p:nvSpPr>
        <p:spPr>
          <a:xfrm>
            <a:off x="6898825" y="4753567"/>
            <a:ext cx="1889125" cy="461665"/>
          </a:xfrm>
          <a:prstGeom prst="rect">
            <a:avLst/>
          </a:prstGeom>
          <a:noFill/>
        </p:spPr>
        <p:txBody>
          <a:bodyPr wrap="square" rtlCol="0">
            <a:spAutoFit/>
          </a:bodyPr>
          <a:lstStyle/>
          <a:p>
            <a:pPr lvl="0" algn="ctr"/>
            <a:r>
              <a:rPr lang="en-US" sz="1200">
                <a:latin typeface="Montserrat" pitchFamily="2" charset="0"/>
              </a:rPr>
              <a:t>Negative Reseller Profit</a:t>
            </a:r>
          </a:p>
        </p:txBody>
      </p:sp>
      <p:sp>
        <p:nvSpPr>
          <p:cNvPr id="47" name="TextBox 46">
            <a:extLst>
              <a:ext uri="{FF2B5EF4-FFF2-40B4-BE49-F238E27FC236}">
                <a16:creationId xmlns:a16="http://schemas.microsoft.com/office/drawing/2014/main" id="{B5E31D85-926F-4484-B171-9784E36A4727}"/>
              </a:ext>
            </a:extLst>
          </p:cNvPr>
          <p:cNvSpPr txBox="1"/>
          <p:nvPr/>
        </p:nvSpPr>
        <p:spPr>
          <a:xfrm>
            <a:off x="2463310" y="2522685"/>
            <a:ext cx="878069" cy="276999"/>
          </a:xfrm>
          <a:prstGeom prst="rect">
            <a:avLst/>
          </a:prstGeom>
          <a:noFill/>
        </p:spPr>
        <p:txBody>
          <a:bodyPr wrap="square" rtlCol="0">
            <a:spAutoFit/>
          </a:bodyPr>
          <a:lstStyle/>
          <a:p>
            <a:pPr lvl="0"/>
            <a:r>
              <a:rPr lang="en-US" sz="1200">
                <a:latin typeface="Montserrat" pitchFamily="2" charset="0"/>
              </a:rPr>
              <a:t>32(100%)</a:t>
            </a:r>
          </a:p>
        </p:txBody>
      </p:sp>
      <p:sp>
        <p:nvSpPr>
          <p:cNvPr id="48" name="TextBox 47">
            <a:extLst>
              <a:ext uri="{FF2B5EF4-FFF2-40B4-BE49-F238E27FC236}">
                <a16:creationId xmlns:a16="http://schemas.microsoft.com/office/drawing/2014/main" id="{F756988D-0775-4DCE-A838-4281CBD3BF59}"/>
              </a:ext>
            </a:extLst>
          </p:cNvPr>
          <p:cNvSpPr txBox="1"/>
          <p:nvPr/>
        </p:nvSpPr>
        <p:spPr>
          <a:xfrm>
            <a:off x="2451472" y="4319347"/>
            <a:ext cx="840924" cy="276999"/>
          </a:xfrm>
          <a:prstGeom prst="rect">
            <a:avLst/>
          </a:prstGeom>
          <a:noFill/>
        </p:spPr>
        <p:txBody>
          <a:bodyPr wrap="square" rtlCol="0">
            <a:spAutoFit/>
          </a:bodyPr>
          <a:lstStyle/>
          <a:p>
            <a:pPr lvl="0"/>
            <a:r>
              <a:rPr lang="en-US" sz="1200">
                <a:solidFill>
                  <a:schemeClr val="tx1"/>
                </a:solidFill>
                <a:latin typeface="Montserrat" pitchFamily="2" charset="0"/>
              </a:rPr>
              <a:t>14(43%)</a:t>
            </a:r>
          </a:p>
        </p:txBody>
      </p:sp>
      <p:sp>
        <p:nvSpPr>
          <p:cNvPr id="49" name="TextBox 48">
            <a:extLst>
              <a:ext uri="{FF2B5EF4-FFF2-40B4-BE49-F238E27FC236}">
                <a16:creationId xmlns:a16="http://schemas.microsoft.com/office/drawing/2014/main" id="{1B8B9427-BEB7-491D-B95C-7308E84B2A6D}"/>
              </a:ext>
            </a:extLst>
          </p:cNvPr>
          <p:cNvSpPr txBox="1"/>
          <p:nvPr/>
        </p:nvSpPr>
        <p:spPr>
          <a:xfrm>
            <a:off x="7461939" y="2416095"/>
            <a:ext cx="945600" cy="276999"/>
          </a:xfrm>
          <a:prstGeom prst="rect">
            <a:avLst/>
          </a:prstGeom>
          <a:noFill/>
        </p:spPr>
        <p:txBody>
          <a:bodyPr wrap="square" rtlCol="0">
            <a:spAutoFit/>
          </a:bodyPr>
          <a:lstStyle/>
          <a:p>
            <a:pPr lvl="0"/>
            <a:r>
              <a:rPr lang="en-US" sz="1200">
                <a:latin typeface="Montserrat" pitchFamily="2" charset="0"/>
              </a:rPr>
              <a:t>$888,241</a:t>
            </a:r>
          </a:p>
        </p:txBody>
      </p:sp>
      <p:sp>
        <p:nvSpPr>
          <p:cNvPr id="50" name="TextBox 49">
            <a:extLst>
              <a:ext uri="{FF2B5EF4-FFF2-40B4-BE49-F238E27FC236}">
                <a16:creationId xmlns:a16="http://schemas.microsoft.com/office/drawing/2014/main" id="{BA37E40C-0485-4C9A-8544-FD43757076B7}"/>
              </a:ext>
            </a:extLst>
          </p:cNvPr>
          <p:cNvSpPr txBox="1"/>
          <p:nvPr/>
        </p:nvSpPr>
        <p:spPr>
          <a:xfrm>
            <a:off x="7268841" y="4315045"/>
            <a:ext cx="982531" cy="276999"/>
          </a:xfrm>
          <a:prstGeom prst="rect">
            <a:avLst/>
          </a:prstGeom>
          <a:noFill/>
        </p:spPr>
        <p:txBody>
          <a:bodyPr wrap="square" rtlCol="0">
            <a:spAutoFit/>
          </a:bodyPr>
          <a:lstStyle/>
          <a:p>
            <a:pPr lvl="0" algn="ctr"/>
            <a:r>
              <a:rPr lang="en-US" sz="1200">
                <a:latin typeface="Montserrat" pitchFamily="2" charset="0"/>
              </a:rPr>
              <a:t>($624,893)</a:t>
            </a:r>
          </a:p>
        </p:txBody>
      </p:sp>
      <p:sp>
        <p:nvSpPr>
          <p:cNvPr id="51" name="Rectangle 50">
            <a:extLst>
              <a:ext uri="{FF2B5EF4-FFF2-40B4-BE49-F238E27FC236}">
                <a16:creationId xmlns:a16="http://schemas.microsoft.com/office/drawing/2014/main" id="{9B2347D2-CFEB-4796-9FE9-5E2E7256202A}"/>
              </a:ext>
            </a:extLst>
          </p:cNvPr>
          <p:cNvSpPr/>
          <p:nvPr/>
        </p:nvSpPr>
        <p:spPr>
          <a:xfrm>
            <a:off x="2318330" y="2499086"/>
            <a:ext cx="1168028"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ontserrat" pitchFamily="2" charset="0"/>
            </a:endParaRPr>
          </a:p>
        </p:txBody>
      </p:sp>
      <p:sp>
        <p:nvSpPr>
          <p:cNvPr id="52" name="Rectangle 51">
            <a:extLst>
              <a:ext uri="{FF2B5EF4-FFF2-40B4-BE49-F238E27FC236}">
                <a16:creationId xmlns:a16="http://schemas.microsoft.com/office/drawing/2014/main" id="{45B2FF74-6424-42A6-916B-228C20FD5028}"/>
              </a:ext>
            </a:extLst>
          </p:cNvPr>
          <p:cNvSpPr/>
          <p:nvPr/>
        </p:nvSpPr>
        <p:spPr>
          <a:xfrm>
            <a:off x="7337046" y="2401568"/>
            <a:ext cx="1220504"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F081E2A-9B0D-4D8C-96EC-28931FFEE697}"/>
              </a:ext>
            </a:extLst>
          </p:cNvPr>
          <p:cNvSpPr/>
          <p:nvPr/>
        </p:nvSpPr>
        <p:spPr>
          <a:xfrm>
            <a:off x="2210178" y="4279325"/>
            <a:ext cx="1088873" cy="306052"/>
          </a:xfrm>
          <a:prstGeom prst="rect">
            <a:avLst/>
          </a:prstGeom>
          <a:solidFill>
            <a:srgbClr val="384B5C">
              <a:alpha val="0"/>
            </a:srgb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C47E4DE-BE2A-45B3-95A2-19DF97FCBD12}"/>
              </a:ext>
            </a:extLst>
          </p:cNvPr>
          <p:cNvSpPr/>
          <p:nvPr/>
        </p:nvSpPr>
        <p:spPr>
          <a:xfrm>
            <a:off x="7149853" y="4273193"/>
            <a:ext cx="1220505" cy="306052"/>
          </a:xfrm>
          <a:prstGeom prst="rect">
            <a:avLst/>
          </a:prstGeom>
          <a:solidFill>
            <a:srgbClr val="384B5C">
              <a:alpha val="0"/>
            </a:srgb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90763A-37CF-49F7-91C3-EA22BC389DB0}"/>
              </a:ext>
            </a:extLst>
          </p:cNvPr>
          <p:cNvSpPr txBox="1"/>
          <p:nvPr/>
        </p:nvSpPr>
        <p:spPr>
          <a:xfrm>
            <a:off x="489859" y="5826884"/>
            <a:ext cx="10327903" cy="702244"/>
          </a:xfrm>
          <a:prstGeom prst="rect">
            <a:avLst/>
          </a:prstGeom>
          <a:noFill/>
        </p:spPr>
        <p:txBody>
          <a:bodyPr wrap="square" rtlCol="0">
            <a:spAutoFit/>
          </a:bodyPr>
          <a:lstStyle/>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Tổng số xe đạp đường trường đã bán 17,804 chiếc.</a:t>
            </a:r>
          </a:p>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Lợi nhuận: $263,347</a:t>
            </a:r>
          </a:p>
        </p:txBody>
      </p:sp>
      <p:sp>
        <p:nvSpPr>
          <p:cNvPr id="57" name="TextBox 56">
            <a:extLst>
              <a:ext uri="{FF2B5EF4-FFF2-40B4-BE49-F238E27FC236}">
                <a16:creationId xmlns:a16="http://schemas.microsoft.com/office/drawing/2014/main" id="{019433A8-7D2D-4F3C-A091-A09C43F6429F}"/>
              </a:ext>
            </a:extLst>
          </p:cNvPr>
          <p:cNvSpPr txBox="1"/>
          <p:nvPr/>
        </p:nvSpPr>
        <p:spPr>
          <a:xfrm>
            <a:off x="2463311" y="3491515"/>
            <a:ext cx="829084" cy="276999"/>
          </a:xfrm>
          <a:prstGeom prst="rect">
            <a:avLst/>
          </a:prstGeom>
          <a:noFill/>
        </p:spPr>
        <p:txBody>
          <a:bodyPr wrap="square" rtlCol="0">
            <a:spAutoFit/>
          </a:bodyPr>
          <a:lstStyle/>
          <a:p>
            <a:pPr lvl="0"/>
            <a:r>
              <a:rPr lang="en-US" sz="1200">
                <a:latin typeface="Montserrat" pitchFamily="2" charset="0"/>
              </a:rPr>
              <a:t>14(43%)</a:t>
            </a:r>
          </a:p>
        </p:txBody>
      </p:sp>
      <p:sp>
        <p:nvSpPr>
          <p:cNvPr id="58" name="Rectangle 57">
            <a:extLst>
              <a:ext uri="{FF2B5EF4-FFF2-40B4-BE49-F238E27FC236}">
                <a16:creationId xmlns:a16="http://schemas.microsoft.com/office/drawing/2014/main" id="{C583F527-F170-47AB-8D9A-1BBC11385479}"/>
              </a:ext>
            </a:extLst>
          </p:cNvPr>
          <p:cNvSpPr/>
          <p:nvPr/>
        </p:nvSpPr>
        <p:spPr>
          <a:xfrm>
            <a:off x="2400139" y="3427476"/>
            <a:ext cx="933451"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20E15C40-C8D1-48E4-BC9B-E4504263A401}"/>
              </a:ext>
            </a:extLst>
          </p:cNvPr>
          <p:cNvSpPr/>
          <p:nvPr/>
        </p:nvSpPr>
        <p:spPr>
          <a:xfrm>
            <a:off x="0" y="65986"/>
            <a:ext cx="53466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TextBox 58">
            <a:extLst>
              <a:ext uri="{FF2B5EF4-FFF2-40B4-BE49-F238E27FC236}">
                <a16:creationId xmlns:a16="http://schemas.microsoft.com/office/drawing/2014/main" id="{ED11D7CA-B125-4E22-977C-84EAA172D774}"/>
              </a:ext>
            </a:extLst>
          </p:cNvPr>
          <p:cNvSpPr txBox="1"/>
          <p:nvPr/>
        </p:nvSpPr>
        <p:spPr>
          <a:xfrm>
            <a:off x="188975" y="65987"/>
            <a:ext cx="4611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Tree>
    <p:extLst>
      <p:ext uri="{BB962C8B-B14F-4D97-AF65-F5344CB8AC3E}">
        <p14:creationId xmlns:p14="http://schemas.microsoft.com/office/powerpoint/2010/main" val="288975239"/>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2000"/>
                                        <p:tgtEl>
                                          <p:spTgt spid="3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heel(1)">
                                      <p:cBhvr>
                                        <p:cTn id="10" dur="2000"/>
                                        <p:tgtEl>
                                          <p:spTgt spid="40"/>
                                        </p:tgtEl>
                                      </p:cBhvr>
                                    </p:animEffect>
                                  </p:childTnLst>
                                </p:cTn>
                              </p:par>
                              <p:par>
                                <p:cTn id="11" presetID="21" presetClass="entr" presetSubtype="1"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heel(1)">
                                      <p:cBhvr>
                                        <p:cTn id="13" dur="2000"/>
                                        <p:tgtEl>
                                          <p:spTgt spid="41"/>
                                        </p:tgtEl>
                                      </p:cBhvr>
                                    </p:animEffect>
                                  </p:childTnLst>
                                </p:cTn>
                              </p:par>
                              <p:par>
                                <p:cTn id="14" presetID="21" presetClass="entr" presetSubtype="1"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heel(1)">
                                      <p:cBhvr>
                                        <p:cTn id="16" dur="2000"/>
                                        <p:tgtEl>
                                          <p:spTgt spid="4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heel(1)">
                                      <p:cBhvr>
                                        <p:cTn id="19" dur="2000"/>
                                        <p:tgtEl>
                                          <p:spTgt spid="4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heel(1)">
                                      <p:cBhvr>
                                        <p:cTn id="22" dur="2000"/>
                                        <p:tgtEl>
                                          <p:spTgt spid="44"/>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heel(1)">
                                      <p:cBhvr>
                                        <p:cTn id="25" dur="2000"/>
                                        <p:tgtEl>
                                          <p:spTgt spid="4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heel(1)">
                                      <p:cBhvr>
                                        <p:cTn id="28" dur="2000"/>
                                        <p:tgtEl>
                                          <p:spTgt spid="46"/>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heel(1)">
                                      <p:cBhvr>
                                        <p:cTn id="31" dur="2000"/>
                                        <p:tgtEl>
                                          <p:spTgt spid="47"/>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heel(1)">
                                      <p:cBhvr>
                                        <p:cTn id="34" dur="2000"/>
                                        <p:tgtEl>
                                          <p:spTgt spid="48"/>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heel(1)">
                                      <p:cBhvr>
                                        <p:cTn id="37" dur="2000"/>
                                        <p:tgtEl>
                                          <p:spTgt spid="49"/>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heel(1)">
                                      <p:cBhvr>
                                        <p:cTn id="40" dur="2000"/>
                                        <p:tgtEl>
                                          <p:spTgt spid="50"/>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heel(1)">
                                      <p:cBhvr>
                                        <p:cTn id="43" dur="2000"/>
                                        <p:tgtEl>
                                          <p:spTgt spid="51"/>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heel(1)">
                                      <p:cBhvr>
                                        <p:cTn id="46" dur="2000"/>
                                        <p:tgtEl>
                                          <p:spTgt spid="52"/>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heel(1)">
                                      <p:cBhvr>
                                        <p:cTn id="49" dur="2000"/>
                                        <p:tgtEl>
                                          <p:spTgt spid="53"/>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wheel(1)">
                                      <p:cBhvr>
                                        <p:cTn id="52" dur="2000"/>
                                        <p:tgtEl>
                                          <p:spTgt spid="54"/>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heel(1)">
                                      <p:cBhvr>
                                        <p:cTn id="55" dur="2000"/>
                                        <p:tgtEl>
                                          <p:spTgt spid="57"/>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heel(1)">
                                      <p:cBhvr>
                                        <p:cTn id="58"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AsOne/>
      </p:bldGraphic>
      <p:bldGraphic spid="40" grpId="0">
        <p:bldAsOne/>
      </p:bldGraphic>
      <p:bldP spid="43" grpId="0"/>
      <p:bldP spid="44" grpId="0"/>
      <p:bldP spid="45" grpId="0"/>
      <p:bldP spid="46" grpId="0"/>
      <p:bldP spid="47" grpId="0"/>
      <p:bldP spid="48" grpId="0"/>
      <p:bldP spid="49" grpId="0"/>
      <p:bldP spid="50" grpId="0"/>
      <p:bldP spid="51" grpId="0" animBg="1"/>
      <p:bldP spid="52" grpId="0" animBg="1"/>
      <p:bldP spid="53" grpId="0" animBg="1"/>
      <p:bldP spid="54" grpId="0" animBg="1"/>
      <p:bldP spid="57" grpId="0"/>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151" name="Rectangle: Rounded Corners 150">
            <a:extLst>
              <a:ext uri="{FF2B5EF4-FFF2-40B4-BE49-F238E27FC236}">
                <a16:creationId xmlns:a16="http://schemas.microsoft.com/office/drawing/2014/main" id="{01AB06B9-7448-47A2-A890-FE297C5656CC}"/>
              </a:ext>
            </a:extLst>
          </p:cNvPr>
          <p:cNvSpPr/>
          <p:nvPr/>
        </p:nvSpPr>
        <p:spPr>
          <a:xfrm>
            <a:off x="8807034" y="4967826"/>
            <a:ext cx="2972111" cy="64305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Rounded Corners 151">
            <a:extLst>
              <a:ext uri="{FF2B5EF4-FFF2-40B4-BE49-F238E27FC236}">
                <a16:creationId xmlns:a16="http://schemas.microsoft.com/office/drawing/2014/main" id="{FEB64777-00A1-4BC4-A025-D6872A9FFEA4}"/>
              </a:ext>
            </a:extLst>
          </p:cNvPr>
          <p:cNvSpPr/>
          <p:nvPr/>
        </p:nvSpPr>
        <p:spPr>
          <a:xfrm>
            <a:off x="8834622" y="5898005"/>
            <a:ext cx="2972111" cy="643059"/>
          </a:xfrm>
          <a:prstGeom prst="roundRect">
            <a:avLst/>
          </a:prstGeom>
          <a:solidFill>
            <a:srgbClr val="E86A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Rounded Corners 149">
            <a:extLst>
              <a:ext uri="{FF2B5EF4-FFF2-40B4-BE49-F238E27FC236}">
                <a16:creationId xmlns:a16="http://schemas.microsoft.com/office/drawing/2014/main" id="{61CF9115-CAD9-41D9-AD6F-E72ECB388D4E}"/>
              </a:ext>
            </a:extLst>
          </p:cNvPr>
          <p:cNvSpPr/>
          <p:nvPr/>
        </p:nvSpPr>
        <p:spPr>
          <a:xfrm>
            <a:off x="8827725" y="4037648"/>
            <a:ext cx="2972111" cy="643059"/>
          </a:xfrm>
          <a:prstGeom prst="roundRect">
            <a:avLst/>
          </a:prstGeom>
          <a:solidFill>
            <a:srgbClr val="20E2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Rounded Corners 148">
            <a:extLst>
              <a:ext uri="{FF2B5EF4-FFF2-40B4-BE49-F238E27FC236}">
                <a16:creationId xmlns:a16="http://schemas.microsoft.com/office/drawing/2014/main" id="{B17F7B64-8941-40E6-910F-21E05E71A074}"/>
              </a:ext>
            </a:extLst>
          </p:cNvPr>
          <p:cNvSpPr/>
          <p:nvPr/>
        </p:nvSpPr>
        <p:spPr>
          <a:xfrm>
            <a:off x="8820828" y="3107470"/>
            <a:ext cx="2972111" cy="643059"/>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Rounded Corners 147">
            <a:extLst>
              <a:ext uri="{FF2B5EF4-FFF2-40B4-BE49-F238E27FC236}">
                <a16:creationId xmlns:a16="http://schemas.microsoft.com/office/drawing/2014/main" id="{4F5A1610-9DC4-4D4F-BDD5-0F759FA93009}"/>
              </a:ext>
            </a:extLst>
          </p:cNvPr>
          <p:cNvSpPr/>
          <p:nvPr/>
        </p:nvSpPr>
        <p:spPr>
          <a:xfrm>
            <a:off x="8813931" y="2177292"/>
            <a:ext cx="2972111" cy="64305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Rounded Corners 146">
            <a:extLst>
              <a:ext uri="{FF2B5EF4-FFF2-40B4-BE49-F238E27FC236}">
                <a16:creationId xmlns:a16="http://schemas.microsoft.com/office/drawing/2014/main" id="{9283F0CF-8303-49A2-BE14-8F4F5CFDE55E}"/>
              </a:ext>
            </a:extLst>
          </p:cNvPr>
          <p:cNvSpPr/>
          <p:nvPr/>
        </p:nvSpPr>
        <p:spPr>
          <a:xfrm>
            <a:off x="8841519" y="1247114"/>
            <a:ext cx="2972111" cy="643059"/>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Rounded Corners 203">
            <a:extLst>
              <a:ext uri="{FF2B5EF4-FFF2-40B4-BE49-F238E27FC236}">
                <a16:creationId xmlns:a16="http://schemas.microsoft.com/office/drawing/2014/main" id="{488FC7C0-5191-49B1-9378-6C8BF081C90B}"/>
              </a:ext>
            </a:extLst>
          </p:cNvPr>
          <p:cNvSpPr/>
          <p:nvPr/>
        </p:nvSpPr>
        <p:spPr>
          <a:xfrm>
            <a:off x="8848414" y="316936"/>
            <a:ext cx="2972111" cy="643059"/>
          </a:xfrm>
          <a:prstGeom prst="roundRect">
            <a:avLst/>
          </a:prstGeom>
          <a:solidFill>
            <a:srgbClr val="446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DF820134-B0B3-4CBA-AB5E-8FC89F49900C}"/>
              </a:ext>
            </a:extLst>
          </p:cNvPr>
          <p:cNvGrpSpPr/>
          <p:nvPr/>
        </p:nvGrpSpPr>
        <p:grpSpPr>
          <a:xfrm>
            <a:off x="-9076618"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9615641"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10154664"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10665995"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1207268"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11751469" y="0"/>
            <a:ext cx="12192000"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46038" y="3130465"/>
              <a:ext cx="597072" cy="597072"/>
            </a:xfrm>
            <a:prstGeom prst="rect">
              <a:avLst/>
            </a:prstGeom>
          </p:spPr>
        </p:pic>
      </p:grpSp>
      <p:sp>
        <p:nvSpPr>
          <p:cNvPr id="36" name="Rectangle 35">
            <a:extLst>
              <a:ext uri="{FF2B5EF4-FFF2-40B4-BE49-F238E27FC236}">
                <a16:creationId xmlns:a16="http://schemas.microsoft.com/office/drawing/2014/main" id="{5BB613DD-8B8F-4872-8924-0B087C73BC18}"/>
              </a:ext>
            </a:extLst>
          </p:cNvPr>
          <p:cNvSpPr/>
          <p:nvPr/>
        </p:nvSpPr>
        <p:spPr>
          <a:xfrm>
            <a:off x="3115382" y="0"/>
            <a:ext cx="5342818" cy="6858000"/>
          </a:xfrm>
          <a:prstGeom prst="rect">
            <a:avLst/>
          </a:prstGeom>
          <a:gradFill flip="none" rotWithShape="1">
            <a:gsLst>
              <a:gs pos="40097">
                <a:schemeClr val="bg1"/>
              </a:gs>
              <a:gs pos="0">
                <a:schemeClr val="bg2"/>
              </a:gs>
              <a:gs pos="20000">
                <a:schemeClr val="bg2"/>
              </a:gs>
              <a:gs pos="74000">
                <a:schemeClr val="bg2">
                  <a:lumMod val="90000"/>
                </a:schemeClr>
              </a:gs>
              <a:gs pos="83000">
                <a:schemeClr val="bg2">
                  <a:lumMod val="90000"/>
                </a:schemeClr>
              </a:gs>
              <a:gs pos="100000">
                <a:schemeClr val="tx2">
                  <a:lumMod val="20000"/>
                  <a:lumOff val="80000"/>
                </a:schemeClr>
              </a:gs>
            </a:gsLst>
            <a:lin ang="5400000" scaled="1"/>
            <a:tileRect/>
          </a:gra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18F4F52-ADE5-4428-B900-7D71E176F471}"/>
              </a:ext>
            </a:extLst>
          </p:cNvPr>
          <p:cNvSpPr/>
          <p:nvPr/>
        </p:nvSpPr>
        <p:spPr>
          <a:xfrm>
            <a:off x="3606864" y="2747916"/>
            <a:ext cx="3130985" cy="1323439"/>
          </a:xfrm>
          <a:prstGeom prst="rect">
            <a:avLst/>
          </a:prstGeom>
          <a:noFill/>
        </p:spPr>
        <p:txBody>
          <a:bodyPr wrap="none" lIns="91440" tIns="45720" rIns="91440" bIns="45720">
            <a:spAutoFit/>
          </a:bodyPr>
          <a:lstStyle/>
          <a:p>
            <a:pPr algn="ctr"/>
            <a:r>
              <a:rPr lang="en-US" sz="4000" b="0" cap="none" spc="0">
                <a:ln w="0"/>
                <a:solidFill>
                  <a:srgbClr val="404E59"/>
                </a:solidFill>
                <a:effectLst>
                  <a:innerShdw blurRad="63500" dist="254000" dir="18900000">
                    <a:prstClr val="black">
                      <a:alpha val="50000"/>
                    </a:prstClr>
                  </a:innerShdw>
                </a:effectLst>
                <a:latin typeface="Montserrat Bold" pitchFamily="2" charset="0"/>
              </a:rPr>
              <a:t>TABLE OF</a:t>
            </a:r>
            <a:br>
              <a:rPr lang="en-US" sz="4000" b="0" cap="none" spc="0">
                <a:ln w="0"/>
                <a:solidFill>
                  <a:srgbClr val="404E59"/>
                </a:solidFill>
                <a:effectLst>
                  <a:innerShdw blurRad="63500" dist="254000" dir="18900000">
                    <a:prstClr val="black">
                      <a:alpha val="50000"/>
                    </a:prstClr>
                  </a:innerShdw>
                </a:effectLst>
                <a:latin typeface="Montserrat Bold" pitchFamily="2" charset="0"/>
              </a:rPr>
            </a:br>
            <a:r>
              <a:rPr lang="en-US" sz="4000" b="0" cap="none" spc="0">
                <a:ln w="0"/>
                <a:solidFill>
                  <a:srgbClr val="404E59"/>
                </a:solidFill>
                <a:effectLst>
                  <a:innerShdw blurRad="63500" dist="254000" dir="18900000">
                    <a:prstClr val="black">
                      <a:alpha val="50000"/>
                    </a:prstClr>
                  </a:innerShdw>
                </a:effectLst>
                <a:latin typeface="Montserrat Bold" pitchFamily="2" charset="0"/>
              </a:rPr>
              <a:t>CONTENTS</a:t>
            </a:r>
          </a:p>
        </p:txBody>
      </p:sp>
      <p:cxnSp>
        <p:nvCxnSpPr>
          <p:cNvPr id="45" name="Straight Connector 44">
            <a:extLst>
              <a:ext uri="{FF2B5EF4-FFF2-40B4-BE49-F238E27FC236}">
                <a16:creationId xmlns:a16="http://schemas.microsoft.com/office/drawing/2014/main" id="{2FE22947-EEBB-48B2-9256-560168ED19D3}"/>
              </a:ext>
            </a:extLst>
          </p:cNvPr>
          <p:cNvCxnSpPr/>
          <p:nvPr/>
        </p:nvCxnSpPr>
        <p:spPr>
          <a:xfrm>
            <a:off x="8191500" y="0"/>
            <a:ext cx="0" cy="6858000"/>
          </a:xfrm>
          <a:prstGeom prst="line">
            <a:avLst/>
          </a:prstGeom>
          <a:ln w="28575">
            <a:prstDash val="dash"/>
          </a:ln>
        </p:spPr>
        <p:style>
          <a:lnRef idx="1">
            <a:schemeClr val="accent4"/>
          </a:lnRef>
          <a:fillRef idx="0">
            <a:schemeClr val="accent4"/>
          </a:fillRef>
          <a:effectRef idx="0">
            <a:schemeClr val="accent4"/>
          </a:effectRef>
          <a:fontRef idx="minor">
            <a:schemeClr val="tx1"/>
          </a:fontRef>
        </p:style>
      </p:cxnSp>
      <p:grpSp>
        <p:nvGrpSpPr>
          <p:cNvPr id="202" name="Group 201">
            <a:extLst>
              <a:ext uri="{FF2B5EF4-FFF2-40B4-BE49-F238E27FC236}">
                <a16:creationId xmlns:a16="http://schemas.microsoft.com/office/drawing/2014/main" id="{D18DDBF4-36D9-48E5-A878-15B695FDE6D1}"/>
              </a:ext>
            </a:extLst>
          </p:cNvPr>
          <p:cNvGrpSpPr/>
          <p:nvPr/>
        </p:nvGrpSpPr>
        <p:grpSpPr>
          <a:xfrm>
            <a:off x="7153276" y="199747"/>
            <a:ext cx="1420726" cy="609603"/>
            <a:chOff x="7153277" y="38098"/>
            <a:chExt cx="1420726" cy="609603"/>
          </a:xfrm>
        </p:grpSpPr>
        <p:sp>
          <p:nvSpPr>
            <p:cNvPr id="52" name="Freeform: Shape 51">
              <a:extLst>
                <a:ext uri="{FF2B5EF4-FFF2-40B4-BE49-F238E27FC236}">
                  <a16:creationId xmlns:a16="http://schemas.microsoft.com/office/drawing/2014/main" id="{E0F04A8E-848A-43F3-8812-0B8FF26ABE65}"/>
                </a:ext>
              </a:extLst>
            </p:cNvPr>
            <p:cNvSpPr/>
            <p:nvPr/>
          </p:nvSpPr>
          <p:spPr>
            <a:xfrm>
              <a:off x="7153277" y="38098"/>
              <a:ext cx="1420726" cy="609603"/>
            </a:xfrm>
            <a:custGeom>
              <a:avLst/>
              <a:gdLst>
                <a:gd name="connsiteX0" fmla="*/ 402865 w 2213225"/>
                <a:gd name="connsiteY0" fmla="*/ 200026 h 609603"/>
                <a:gd name="connsiteX1" fmla="*/ 402865 w 2213225"/>
                <a:gd name="connsiteY1" fmla="*/ 200028 h 609603"/>
                <a:gd name="connsiteX2" fmla="*/ 2206945 w 2213225"/>
                <a:gd name="connsiteY2" fmla="*/ 200028 h 609603"/>
                <a:gd name="connsiteX3" fmla="*/ 2206945 w 2213225"/>
                <a:gd name="connsiteY3" fmla="*/ 609603 h 609603"/>
                <a:gd name="connsiteX4" fmla="*/ 387672 w 2213225"/>
                <a:gd name="connsiteY4" fmla="*/ 609603 h 609603"/>
                <a:gd name="connsiteX5" fmla="*/ 387672 w 2213225"/>
                <a:gd name="connsiteY5" fmla="*/ 601879 h 609603"/>
                <a:gd name="connsiteX6" fmla="*/ 0 w 2213225"/>
                <a:gd name="connsiteY6" fmla="*/ 404814 h 609603"/>
                <a:gd name="connsiteX7" fmla="*/ 387672 w 2213225"/>
                <a:gd name="connsiteY7" fmla="*/ 207749 h 609603"/>
                <a:gd name="connsiteX8" fmla="*/ 387672 w 2213225"/>
                <a:gd name="connsiteY8" fmla="*/ 200028 h 609603"/>
                <a:gd name="connsiteX9" fmla="*/ 402862 w 2213225"/>
                <a:gd name="connsiteY9" fmla="*/ 200028 h 609603"/>
                <a:gd name="connsiteX10" fmla="*/ 2041783 w 2213225"/>
                <a:gd name="connsiteY10" fmla="*/ 0 h 609603"/>
                <a:gd name="connsiteX11" fmla="*/ 2213225 w 2213225"/>
                <a:gd name="connsiteY11" fmla="*/ 200025 h 609603"/>
                <a:gd name="connsiteX12" fmla="*/ 2041783 w 2213225"/>
                <a:gd name="connsiteY12" fmla="*/ 200025 h 60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3225" h="609603">
                  <a:moveTo>
                    <a:pt x="402865" y="200026"/>
                  </a:moveTo>
                  <a:lnTo>
                    <a:pt x="402865" y="200028"/>
                  </a:lnTo>
                  <a:lnTo>
                    <a:pt x="2206945" y="200028"/>
                  </a:lnTo>
                  <a:lnTo>
                    <a:pt x="2206945" y="609603"/>
                  </a:lnTo>
                  <a:lnTo>
                    <a:pt x="387672" y="609603"/>
                  </a:lnTo>
                  <a:lnTo>
                    <a:pt x="387672" y="601879"/>
                  </a:lnTo>
                  <a:lnTo>
                    <a:pt x="0" y="404814"/>
                  </a:lnTo>
                  <a:lnTo>
                    <a:pt x="387672" y="207749"/>
                  </a:lnTo>
                  <a:lnTo>
                    <a:pt x="387672" y="200028"/>
                  </a:lnTo>
                  <a:lnTo>
                    <a:pt x="402862" y="200028"/>
                  </a:lnTo>
                  <a:close/>
                  <a:moveTo>
                    <a:pt x="2041783" y="0"/>
                  </a:moveTo>
                  <a:lnTo>
                    <a:pt x="2213225" y="200025"/>
                  </a:lnTo>
                  <a:lnTo>
                    <a:pt x="2041783" y="200025"/>
                  </a:lnTo>
                  <a:close/>
                </a:path>
              </a:pathLst>
            </a:custGeom>
            <a:solidFill>
              <a:srgbClr val="446F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1" name="Straight Connector 50">
              <a:extLst>
                <a:ext uri="{FF2B5EF4-FFF2-40B4-BE49-F238E27FC236}">
                  <a16:creationId xmlns:a16="http://schemas.microsoft.com/office/drawing/2014/main" id="{3305D8B5-4B2C-4631-888E-948AB504F2A1}"/>
                </a:ext>
              </a:extLst>
            </p:cNvPr>
            <p:cNvCxnSpPr>
              <a:cxnSpLocks/>
            </p:cNvCxnSpPr>
            <p:nvPr/>
          </p:nvCxnSpPr>
          <p:spPr>
            <a:xfrm>
              <a:off x="7410450" y="571500"/>
              <a:ext cx="1163553"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1500D19-E9B1-4457-813D-0BCE23DFE4BF}"/>
                </a:ext>
              </a:extLst>
            </p:cNvPr>
            <p:cNvCxnSpPr>
              <a:cxnSpLocks/>
            </p:cNvCxnSpPr>
            <p:nvPr/>
          </p:nvCxnSpPr>
          <p:spPr>
            <a:xfrm>
              <a:off x="7410450" y="295275"/>
              <a:ext cx="1163553"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F136323-1E88-4CBD-8086-682ECD4DBC60}"/>
                </a:ext>
              </a:extLst>
            </p:cNvPr>
            <p:cNvCxnSpPr>
              <a:cxnSpLocks/>
            </p:cNvCxnSpPr>
            <p:nvPr/>
          </p:nvCxnSpPr>
          <p:spPr>
            <a:xfrm flipH="1" flipV="1">
              <a:off x="7305677" y="447675"/>
              <a:ext cx="104773" cy="104775"/>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5AAC96-EB74-4936-999B-4BB8A9EA6F92}"/>
                </a:ext>
              </a:extLst>
            </p:cNvPr>
            <p:cNvCxnSpPr>
              <a:cxnSpLocks/>
            </p:cNvCxnSpPr>
            <p:nvPr/>
          </p:nvCxnSpPr>
          <p:spPr>
            <a:xfrm flipV="1">
              <a:off x="7305677" y="293473"/>
              <a:ext cx="93437" cy="1542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1" name="TextBox 200">
              <a:extLst>
                <a:ext uri="{FF2B5EF4-FFF2-40B4-BE49-F238E27FC236}">
                  <a16:creationId xmlns:a16="http://schemas.microsoft.com/office/drawing/2014/main" id="{F12EF6B5-1B5B-45FE-98D0-22D7E2AABAFB}"/>
                </a:ext>
              </a:extLst>
            </p:cNvPr>
            <p:cNvSpPr txBox="1"/>
            <p:nvPr/>
          </p:nvSpPr>
          <p:spPr>
            <a:xfrm>
              <a:off x="7763627" y="274423"/>
              <a:ext cx="474438" cy="307777"/>
            </a:xfrm>
            <a:prstGeom prst="rect">
              <a:avLst/>
            </a:prstGeom>
            <a:noFill/>
          </p:spPr>
          <p:txBody>
            <a:bodyPr wrap="square" rtlCol="0">
              <a:spAutoFit/>
            </a:bodyPr>
            <a:lstStyle/>
            <a:p>
              <a:r>
                <a:rPr lang="en-US" sz="1400">
                  <a:solidFill>
                    <a:schemeClr val="bg1"/>
                  </a:solidFill>
                  <a:latin typeface="Montserrat Bold" pitchFamily="2" charset="0"/>
                </a:rPr>
                <a:t>01</a:t>
              </a:r>
            </a:p>
          </p:txBody>
        </p:sp>
      </p:grpSp>
      <p:grpSp>
        <p:nvGrpSpPr>
          <p:cNvPr id="97" name="Group 96">
            <a:extLst>
              <a:ext uri="{FF2B5EF4-FFF2-40B4-BE49-F238E27FC236}">
                <a16:creationId xmlns:a16="http://schemas.microsoft.com/office/drawing/2014/main" id="{C209E255-F4B5-4654-B872-2DFC6D1A61E8}"/>
              </a:ext>
            </a:extLst>
          </p:cNvPr>
          <p:cNvGrpSpPr/>
          <p:nvPr/>
        </p:nvGrpSpPr>
        <p:grpSpPr>
          <a:xfrm>
            <a:off x="7153277" y="1139639"/>
            <a:ext cx="1420726" cy="609603"/>
            <a:chOff x="7153277" y="38098"/>
            <a:chExt cx="1420726" cy="609603"/>
          </a:xfrm>
        </p:grpSpPr>
        <p:sp>
          <p:nvSpPr>
            <p:cNvPr id="98" name="Freeform: Shape 97">
              <a:extLst>
                <a:ext uri="{FF2B5EF4-FFF2-40B4-BE49-F238E27FC236}">
                  <a16:creationId xmlns:a16="http://schemas.microsoft.com/office/drawing/2014/main" id="{0D186355-7A67-48A5-8FE6-2A88F2F7F76B}"/>
                </a:ext>
              </a:extLst>
            </p:cNvPr>
            <p:cNvSpPr/>
            <p:nvPr/>
          </p:nvSpPr>
          <p:spPr>
            <a:xfrm>
              <a:off x="7153277" y="38098"/>
              <a:ext cx="1420726" cy="609603"/>
            </a:xfrm>
            <a:custGeom>
              <a:avLst/>
              <a:gdLst>
                <a:gd name="connsiteX0" fmla="*/ 402865 w 2213225"/>
                <a:gd name="connsiteY0" fmla="*/ 200026 h 609603"/>
                <a:gd name="connsiteX1" fmla="*/ 402865 w 2213225"/>
                <a:gd name="connsiteY1" fmla="*/ 200028 h 609603"/>
                <a:gd name="connsiteX2" fmla="*/ 2206945 w 2213225"/>
                <a:gd name="connsiteY2" fmla="*/ 200028 h 609603"/>
                <a:gd name="connsiteX3" fmla="*/ 2206945 w 2213225"/>
                <a:gd name="connsiteY3" fmla="*/ 609603 h 609603"/>
                <a:gd name="connsiteX4" fmla="*/ 387672 w 2213225"/>
                <a:gd name="connsiteY4" fmla="*/ 609603 h 609603"/>
                <a:gd name="connsiteX5" fmla="*/ 387672 w 2213225"/>
                <a:gd name="connsiteY5" fmla="*/ 601879 h 609603"/>
                <a:gd name="connsiteX6" fmla="*/ 0 w 2213225"/>
                <a:gd name="connsiteY6" fmla="*/ 404814 h 609603"/>
                <a:gd name="connsiteX7" fmla="*/ 387672 w 2213225"/>
                <a:gd name="connsiteY7" fmla="*/ 207749 h 609603"/>
                <a:gd name="connsiteX8" fmla="*/ 387672 w 2213225"/>
                <a:gd name="connsiteY8" fmla="*/ 200028 h 609603"/>
                <a:gd name="connsiteX9" fmla="*/ 402862 w 2213225"/>
                <a:gd name="connsiteY9" fmla="*/ 200028 h 609603"/>
                <a:gd name="connsiteX10" fmla="*/ 2041783 w 2213225"/>
                <a:gd name="connsiteY10" fmla="*/ 0 h 609603"/>
                <a:gd name="connsiteX11" fmla="*/ 2213225 w 2213225"/>
                <a:gd name="connsiteY11" fmla="*/ 200025 h 609603"/>
                <a:gd name="connsiteX12" fmla="*/ 2041783 w 2213225"/>
                <a:gd name="connsiteY12" fmla="*/ 200025 h 60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3225" h="609603">
                  <a:moveTo>
                    <a:pt x="402865" y="200026"/>
                  </a:moveTo>
                  <a:lnTo>
                    <a:pt x="402865" y="200028"/>
                  </a:lnTo>
                  <a:lnTo>
                    <a:pt x="2206945" y="200028"/>
                  </a:lnTo>
                  <a:lnTo>
                    <a:pt x="2206945" y="609603"/>
                  </a:lnTo>
                  <a:lnTo>
                    <a:pt x="387672" y="609603"/>
                  </a:lnTo>
                  <a:lnTo>
                    <a:pt x="387672" y="601879"/>
                  </a:lnTo>
                  <a:lnTo>
                    <a:pt x="0" y="404814"/>
                  </a:lnTo>
                  <a:lnTo>
                    <a:pt x="387672" y="207749"/>
                  </a:lnTo>
                  <a:lnTo>
                    <a:pt x="387672" y="200028"/>
                  </a:lnTo>
                  <a:lnTo>
                    <a:pt x="402862" y="200028"/>
                  </a:lnTo>
                  <a:close/>
                  <a:moveTo>
                    <a:pt x="2041783" y="0"/>
                  </a:moveTo>
                  <a:lnTo>
                    <a:pt x="2213225" y="200025"/>
                  </a:lnTo>
                  <a:lnTo>
                    <a:pt x="2041783" y="200025"/>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9" name="Straight Connector 98">
              <a:extLst>
                <a:ext uri="{FF2B5EF4-FFF2-40B4-BE49-F238E27FC236}">
                  <a16:creationId xmlns:a16="http://schemas.microsoft.com/office/drawing/2014/main" id="{AE6D191E-2E4D-4DCC-8E97-1667EB0C773C}"/>
                </a:ext>
              </a:extLst>
            </p:cNvPr>
            <p:cNvCxnSpPr>
              <a:cxnSpLocks/>
            </p:cNvCxnSpPr>
            <p:nvPr/>
          </p:nvCxnSpPr>
          <p:spPr>
            <a:xfrm>
              <a:off x="7410450" y="571500"/>
              <a:ext cx="1163553"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5349DBC-7A70-4EF0-BA2C-07DFECAF6A78}"/>
                </a:ext>
              </a:extLst>
            </p:cNvPr>
            <p:cNvCxnSpPr>
              <a:cxnSpLocks/>
            </p:cNvCxnSpPr>
            <p:nvPr/>
          </p:nvCxnSpPr>
          <p:spPr>
            <a:xfrm>
              <a:off x="7410450" y="295275"/>
              <a:ext cx="1163553"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C9314FC-4398-483F-8D5D-5FF6D9B37F82}"/>
                </a:ext>
              </a:extLst>
            </p:cNvPr>
            <p:cNvCxnSpPr>
              <a:cxnSpLocks/>
            </p:cNvCxnSpPr>
            <p:nvPr/>
          </p:nvCxnSpPr>
          <p:spPr>
            <a:xfrm flipH="1" flipV="1">
              <a:off x="7305677" y="447675"/>
              <a:ext cx="104773" cy="104775"/>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09C5CF2-94BE-41B8-860C-8E2B89D1E626}"/>
                </a:ext>
              </a:extLst>
            </p:cNvPr>
            <p:cNvCxnSpPr>
              <a:cxnSpLocks/>
            </p:cNvCxnSpPr>
            <p:nvPr/>
          </p:nvCxnSpPr>
          <p:spPr>
            <a:xfrm flipV="1">
              <a:off x="7305677" y="293473"/>
              <a:ext cx="93437" cy="15420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44C82CCC-B08D-45A4-94F9-144064FD81A2}"/>
                </a:ext>
              </a:extLst>
            </p:cNvPr>
            <p:cNvSpPr txBox="1"/>
            <p:nvPr/>
          </p:nvSpPr>
          <p:spPr>
            <a:xfrm>
              <a:off x="7763627" y="274423"/>
              <a:ext cx="474438" cy="307777"/>
            </a:xfrm>
            <a:prstGeom prst="rect">
              <a:avLst/>
            </a:prstGeom>
            <a:noFill/>
          </p:spPr>
          <p:txBody>
            <a:bodyPr wrap="square" rtlCol="0">
              <a:spAutoFit/>
            </a:bodyPr>
            <a:lstStyle/>
            <a:p>
              <a:r>
                <a:rPr lang="en-US" sz="1400">
                  <a:solidFill>
                    <a:schemeClr val="bg1"/>
                  </a:solidFill>
                  <a:latin typeface="Montserrat Bold" pitchFamily="2" charset="0"/>
                </a:rPr>
                <a:t>02</a:t>
              </a:r>
            </a:p>
          </p:txBody>
        </p:sp>
      </p:grpSp>
      <p:grpSp>
        <p:nvGrpSpPr>
          <p:cNvPr id="104" name="Group 103">
            <a:extLst>
              <a:ext uri="{FF2B5EF4-FFF2-40B4-BE49-F238E27FC236}">
                <a16:creationId xmlns:a16="http://schemas.microsoft.com/office/drawing/2014/main" id="{3F13DFC6-72C3-426E-93B3-CD30BB89DF5D}"/>
              </a:ext>
            </a:extLst>
          </p:cNvPr>
          <p:cNvGrpSpPr/>
          <p:nvPr/>
        </p:nvGrpSpPr>
        <p:grpSpPr>
          <a:xfrm>
            <a:off x="7153277" y="2079531"/>
            <a:ext cx="1420726" cy="609603"/>
            <a:chOff x="7153277" y="38098"/>
            <a:chExt cx="1420726" cy="609603"/>
          </a:xfrm>
          <a:solidFill>
            <a:srgbClr val="00B0F0"/>
          </a:solidFill>
        </p:grpSpPr>
        <p:sp>
          <p:nvSpPr>
            <p:cNvPr id="105" name="Freeform: Shape 104">
              <a:extLst>
                <a:ext uri="{FF2B5EF4-FFF2-40B4-BE49-F238E27FC236}">
                  <a16:creationId xmlns:a16="http://schemas.microsoft.com/office/drawing/2014/main" id="{8884BA7D-CC1D-4B65-AE17-25C6B8A9D907}"/>
                </a:ext>
              </a:extLst>
            </p:cNvPr>
            <p:cNvSpPr/>
            <p:nvPr/>
          </p:nvSpPr>
          <p:spPr>
            <a:xfrm>
              <a:off x="7153277" y="38098"/>
              <a:ext cx="1420726" cy="609603"/>
            </a:xfrm>
            <a:custGeom>
              <a:avLst/>
              <a:gdLst>
                <a:gd name="connsiteX0" fmla="*/ 402865 w 2213225"/>
                <a:gd name="connsiteY0" fmla="*/ 200026 h 609603"/>
                <a:gd name="connsiteX1" fmla="*/ 402865 w 2213225"/>
                <a:gd name="connsiteY1" fmla="*/ 200028 h 609603"/>
                <a:gd name="connsiteX2" fmla="*/ 2206945 w 2213225"/>
                <a:gd name="connsiteY2" fmla="*/ 200028 h 609603"/>
                <a:gd name="connsiteX3" fmla="*/ 2206945 w 2213225"/>
                <a:gd name="connsiteY3" fmla="*/ 609603 h 609603"/>
                <a:gd name="connsiteX4" fmla="*/ 387672 w 2213225"/>
                <a:gd name="connsiteY4" fmla="*/ 609603 h 609603"/>
                <a:gd name="connsiteX5" fmla="*/ 387672 w 2213225"/>
                <a:gd name="connsiteY5" fmla="*/ 601879 h 609603"/>
                <a:gd name="connsiteX6" fmla="*/ 0 w 2213225"/>
                <a:gd name="connsiteY6" fmla="*/ 404814 h 609603"/>
                <a:gd name="connsiteX7" fmla="*/ 387672 w 2213225"/>
                <a:gd name="connsiteY7" fmla="*/ 207749 h 609603"/>
                <a:gd name="connsiteX8" fmla="*/ 387672 w 2213225"/>
                <a:gd name="connsiteY8" fmla="*/ 200028 h 609603"/>
                <a:gd name="connsiteX9" fmla="*/ 402862 w 2213225"/>
                <a:gd name="connsiteY9" fmla="*/ 200028 h 609603"/>
                <a:gd name="connsiteX10" fmla="*/ 2041783 w 2213225"/>
                <a:gd name="connsiteY10" fmla="*/ 0 h 609603"/>
                <a:gd name="connsiteX11" fmla="*/ 2213225 w 2213225"/>
                <a:gd name="connsiteY11" fmla="*/ 200025 h 609603"/>
                <a:gd name="connsiteX12" fmla="*/ 2041783 w 2213225"/>
                <a:gd name="connsiteY12" fmla="*/ 200025 h 60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3225" h="609603">
                  <a:moveTo>
                    <a:pt x="402865" y="200026"/>
                  </a:moveTo>
                  <a:lnTo>
                    <a:pt x="402865" y="200028"/>
                  </a:lnTo>
                  <a:lnTo>
                    <a:pt x="2206945" y="200028"/>
                  </a:lnTo>
                  <a:lnTo>
                    <a:pt x="2206945" y="609603"/>
                  </a:lnTo>
                  <a:lnTo>
                    <a:pt x="387672" y="609603"/>
                  </a:lnTo>
                  <a:lnTo>
                    <a:pt x="387672" y="601879"/>
                  </a:lnTo>
                  <a:lnTo>
                    <a:pt x="0" y="404814"/>
                  </a:lnTo>
                  <a:lnTo>
                    <a:pt x="387672" y="207749"/>
                  </a:lnTo>
                  <a:lnTo>
                    <a:pt x="387672" y="200028"/>
                  </a:lnTo>
                  <a:lnTo>
                    <a:pt x="402862" y="200028"/>
                  </a:lnTo>
                  <a:close/>
                  <a:moveTo>
                    <a:pt x="2041783" y="0"/>
                  </a:moveTo>
                  <a:lnTo>
                    <a:pt x="2213225" y="200025"/>
                  </a:lnTo>
                  <a:lnTo>
                    <a:pt x="2041783" y="2000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6" name="Straight Connector 105">
              <a:extLst>
                <a:ext uri="{FF2B5EF4-FFF2-40B4-BE49-F238E27FC236}">
                  <a16:creationId xmlns:a16="http://schemas.microsoft.com/office/drawing/2014/main" id="{2A42A7CD-55CF-46F9-B283-A9A6FAD525AC}"/>
                </a:ext>
              </a:extLst>
            </p:cNvPr>
            <p:cNvCxnSpPr>
              <a:cxnSpLocks/>
            </p:cNvCxnSpPr>
            <p:nvPr/>
          </p:nvCxnSpPr>
          <p:spPr>
            <a:xfrm>
              <a:off x="7410450" y="603076"/>
              <a:ext cx="1163553" cy="0"/>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D151C0E-ED0D-429C-99E9-19E628BAC44F}"/>
                </a:ext>
              </a:extLst>
            </p:cNvPr>
            <p:cNvCxnSpPr>
              <a:cxnSpLocks/>
            </p:cNvCxnSpPr>
            <p:nvPr/>
          </p:nvCxnSpPr>
          <p:spPr>
            <a:xfrm>
              <a:off x="7410450" y="276225"/>
              <a:ext cx="1163553" cy="0"/>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1A65E65-AA11-42D5-8A20-B18A130239F9}"/>
                </a:ext>
              </a:extLst>
            </p:cNvPr>
            <p:cNvCxnSpPr>
              <a:cxnSpLocks/>
            </p:cNvCxnSpPr>
            <p:nvPr/>
          </p:nvCxnSpPr>
          <p:spPr>
            <a:xfrm flipH="1" flipV="1">
              <a:off x="7305677" y="447675"/>
              <a:ext cx="104773" cy="104775"/>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3BF6CA8-7416-4FD8-81EF-5236E277349C}"/>
                </a:ext>
              </a:extLst>
            </p:cNvPr>
            <p:cNvCxnSpPr>
              <a:cxnSpLocks/>
            </p:cNvCxnSpPr>
            <p:nvPr/>
          </p:nvCxnSpPr>
          <p:spPr>
            <a:xfrm flipV="1">
              <a:off x="7305677" y="293473"/>
              <a:ext cx="93437" cy="154202"/>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31E86C50-34BD-4ACE-989D-F7294C1B334D}"/>
                </a:ext>
              </a:extLst>
            </p:cNvPr>
            <p:cNvSpPr txBox="1"/>
            <p:nvPr/>
          </p:nvSpPr>
          <p:spPr>
            <a:xfrm>
              <a:off x="7763627" y="283952"/>
              <a:ext cx="474438" cy="307777"/>
            </a:xfrm>
            <a:prstGeom prst="rect">
              <a:avLst/>
            </a:prstGeom>
            <a:grpFill/>
          </p:spPr>
          <p:txBody>
            <a:bodyPr wrap="square" rtlCol="0">
              <a:spAutoFit/>
            </a:bodyPr>
            <a:lstStyle/>
            <a:p>
              <a:r>
                <a:rPr lang="en-US" sz="1400">
                  <a:solidFill>
                    <a:schemeClr val="bg1"/>
                  </a:solidFill>
                  <a:latin typeface="Montserrat Bold" pitchFamily="2" charset="0"/>
                </a:rPr>
                <a:t>03</a:t>
              </a:r>
            </a:p>
          </p:txBody>
        </p:sp>
      </p:grpSp>
      <p:grpSp>
        <p:nvGrpSpPr>
          <p:cNvPr id="111" name="Group 110">
            <a:extLst>
              <a:ext uri="{FF2B5EF4-FFF2-40B4-BE49-F238E27FC236}">
                <a16:creationId xmlns:a16="http://schemas.microsoft.com/office/drawing/2014/main" id="{0360F5D4-EA72-4FC0-887C-03E02671AB7A}"/>
              </a:ext>
            </a:extLst>
          </p:cNvPr>
          <p:cNvGrpSpPr/>
          <p:nvPr/>
        </p:nvGrpSpPr>
        <p:grpSpPr>
          <a:xfrm>
            <a:off x="7153277" y="3019423"/>
            <a:ext cx="1420726" cy="609603"/>
            <a:chOff x="7153277" y="38098"/>
            <a:chExt cx="1420726" cy="609603"/>
          </a:xfrm>
          <a:solidFill>
            <a:srgbClr val="FFC000"/>
          </a:solidFill>
        </p:grpSpPr>
        <p:sp>
          <p:nvSpPr>
            <p:cNvPr id="112" name="Freeform: Shape 111">
              <a:extLst>
                <a:ext uri="{FF2B5EF4-FFF2-40B4-BE49-F238E27FC236}">
                  <a16:creationId xmlns:a16="http://schemas.microsoft.com/office/drawing/2014/main" id="{889A3FEE-48B2-4F44-9512-8E781C2A01F0}"/>
                </a:ext>
              </a:extLst>
            </p:cNvPr>
            <p:cNvSpPr/>
            <p:nvPr/>
          </p:nvSpPr>
          <p:spPr>
            <a:xfrm>
              <a:off x="7153277" y="38098"/>
              <a:ext cx="1420726" cy="609603"/>
            </a:xfrm>
            <a:custGeom>
              <a:avLst/>
              <a:gdLst>
                <a:gd name="connsiteX0" fmla="*/ 402865 w 2213225"/>
                <a:gd name="connsiteY0" fmla="*/ 200026 h 609603"/>
                <a:gd name="connsiteX1" fmla="*/ 402865 w 2213225"/>
                <a:gd name="connsiteY1" fmla="*/ 200028 h 609603"/>
                <a:gd name="connsiteX2" fmla="*/ 2206945 w 2213225"/>
                <a:gd name="connsiteY2" fmla="*/ 200028 h 609603"/>
                <a:gd name="connsiteX3" fmla="*/ 2206945 w 2213225"/>
                <a:gd name="connsiteY3" fmla="*/ 609603 h 609603"/>
                <a:gd name="connsiteX4" fmla="*/ 387672 w 2213225"/>
                <a:gd name="connsiteY4" fmla="*/ 609603 h 609603"/>
                <a:gd name="connsiteX5" fmla="*/ 387672 w 2213225"/>
                <a:gd name="connsiteY5" fmla="*/ 601879 h 609603"/>
                <a:gd name="connsiteX6" fmla="*/ 0 w 2213225"/>
                <a:gd name="connsiteY6" fmla="*/ 404814 h 609603"/>
                <a:gd name="connsiteX7" fmla="*/ 387672 w 2213225"/>
                <a:gd name="connsiteY7" fmla="*/ 207749 h 609603"/>
                <a:gd name="connsiteX8" fmla="*/ 387672 w 2213225"/>
                <a:gd name="connsiteY8" fmla="*/ 200028 h 609603"/>
                <a:gd name="connsiteX9" fmla="*/ 402862 w 2213225"/>
                <a:gd name="connsiteY9" fmla="*/ 200028 h 609603"/>
                <a:gd name="connsiteX10" fmla="*/ 2041783 w 2213225"/>
                <a:gd name="connsiteY10" fmla="*/ 0 h 609603"/>
                <a:gd name="connsiteX11" fmla="*/ 2213225 w 2213225"/>
                <a:gd name="connsiteY11" fmla="*/ 200025 h 609603"/>
                <a:gd name="connsiteX12" fmla="*/ 2041783 w 2213225"/>
                <a:gd name="connsiteY12" fmla="*/ 200025 h 60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3225" h="609603">
                  <a:moveTo>
                    <a:pt x="402865" y="200026"/>
                  </a:moveTo>
                  <a:lnTo>
                    <a:pt x="402865" y="200028"/>
                  </a:lnTo>
                  <a:lnTo>
                    <a:pt x="2206945" y="200028"/>
                  </a:lnTo>
                  <a:lnTo>
                    <a:pt x="2206945" y="609603"/>
                  </a:lnTo>
                  <a:lnTo>
                    <a:pt x="387672" y="609603"/>
                  </a:lnTo>
                  <a:lnTo>
                    <a:pt x="387672" y="601879"/>
                  </a:lnTo>
                  <a:lnTo>
                    <a:pt x="0" y="404814"/>
                  </a:lnTo>
                  <a:lnTo>
                    <a:pt x="387672" y="207749"/>
                  </a:lnTo>
                  <a:lnTo>
                    <a:pt x="387672" y="200028"/>
                  </a:lnTo>
                  <a:lnTo>
                    <a:pt x="402862" y="200028"/>
                  </a:lnTo>
                  <a:close/>
                  <a:moveTo>
                    <a:pt x="2041783" y="0"/>
                  </a:moveTo>
                  <a:lnTo>
                    <a:pt x="2213225" y="200025"/>
                  </a:lnTo>
                  <a:lnTo>
                    <a:pt x="2041783" y="2000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3" name="Straight Connector 112">
              <a:extLst>
                <a:ext uri="{FF2B5EF4-FFF2-40B4-BE49-F238E27FC236}">
                  <a16:creationId xmlns:a16="http://schemas.microsoft.com/office/drawing/2014/main" id="{4D9AF7C7-AA07-46C1-B90F-D97EF87BA81D}"/>
                </a:ext>
              </a:extLst>
            </p:cNvPr>
            <p:cNvCxnSpPr>
              <a:cxnSpLocks/>
            </p:cNvCxnSpPr>
            <p:nvPr/>
          </p:nvCxnSpPr>
          <p:spPr>
            <a:xfrm>
              <a:off x="7410450" y="603327"/>
              <a:ext cx="1163553" cy="0"/>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4491888-BF8C-4BB2-A31B-FAA9138108E8}"/>
                </a:ext>
              </a:extLst>
            </p:cNvPr>
            <p:cNvCxnSpPr>
              <a:cxnSpLocks/>
            </p:cNvCxnSpPr>
            <p:nvPr/>
          </p:nvCxnSpPr>
          <p:spPr>
            <a:xfrm>
              <a:off x="7410450" y="266700"/>
              <a:ext cx="1163553" cy="0"/>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CF0E655-8D6F-4A30-88C2-14177A97F2A3}"/>
                </a:ext>
              </a:extLst>
            </p:cNvPr>
            <p:cNvCxnSpPr>
              <a:cxnSpLocks/>
            </p:cNvCxnSpPr>
            <p:nvPr/>
          </p:nvCxnSpPr>
          <p:spPr>
            <a:xfrm flipH="1" flipV="1">
              <a:off x="7305677" y="447675"/>
              <a:ext cx="104773" cy="104775"/>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51E11F9-825F-41F7-AF2E-C301096A14B9}"/>
                </a:ext>
              </a:extLst>
            </p:cNvPr>
            <p:cNvCxnSpPr>
              <a:cxnSpLocks/>
            </p:cNvCxnSpPr>
            <p:nvPr/>
          </p:nvCxnSpPr>
          <p:spPr>
            <a:xfrm flipV="1">
              <a:off x="7305677" y="293473"/>
              <a:ext cx="93437" cy="154202"/>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7AF63B56-3998-466E-8783-C70F89E9A6EE}"/>
                </a:ext>
              </a:extLst>
            </p:cNvPr>
            <p:cNvSpPr txBox="1"/>
            <p:nvPr/>
          </p:nvSpPr>
          <p:spPr>
            <a:xfrm>
              <a:off x="7763627" y="274423"/>
              <a:ext cx="474438" cy="307777"/>
            </a:xfrm>
            <a:prstGeom prst="rect">
              <a:avLst/>
            </a:prstGeom>
            <a:grpFill/>
          </p:spPr>
          <p:txBody>
            <a:bodyPr wrap="square" rtlCol="0">
              <a:spAutoFit/>
            </a:bodyPr>
            <a:lstStyle/>
            <a:p>
              <a:r>
                <a:rPr lang="en-US" sz="1400">
                  <a:solidFill>
                    <a:schemeClr val="bg1"/>
                  </a:solidFill>
                  <a:latin typeface="Montserrat Bold" pitchFamily="2" charset="0"/>
                </a:rPr>
                <a:t>04</a:t>
              </a:r>
            </a:p>
          </p:txBody>
        </p:sp>
      </p:grpSp>
      <p:grpSp>
        <p:nvGrpSpPr>
          <p:cNvPr id="118" name="Group 117">
            <a:extLst>
              <a:ext uri="{FF2B5EF4-FFF2-40B4-BE49-F238E27FC236}">
                <a16:creationId xmlns:a16="http://schemas.microsoft.com/office/drawing/2014/main" id="{F8C62A45-CA04-4054-BD13-FAC1132350B0}"/>
              </a:ext>
            </a:extLst>
          </p:cNvPr>
          <p:cNvGrpSpPr/>
          <p:nvPr/>
        </p:nvGrpSpPr>
        <p:grpSpPr>
          <a:xfrm>
            <a:off x="7153277" y="3959315"/>
            <a:ext cx="1420726" cy="609603"/>
            <a:chOff x="7153277" y="38098"/>
            <a:chExt cx="1420726" cy="609603"/>
          </a:xfrm>
          <a:solidFill>
            <a:srgbClr val="20E2D7"/>
          </a:solidFill>
        </p:grpSpPr>
        <p:sp>
          <p:nvSpPr>
            <p:cNvPr id="119" name="Freeform: Shape 118">
              <a:extLst>
                <a:ext uri="{FF2B5EF4-FFF2-40B4-BE49-F238E27FC236}">
                  <a16:creationId xmlns:a16="http://schemas.microsoft.com/office/drawing/2014/main" id="{734688D8-3AE2-4FA2-A426-38BFC91D6F7C}"/>
                </a:ext>
              </a:extLst>
            </p:cNvPr>
            <p:cNvSpPr/>
            <p:nvPr/>
          </p:nvSpPr>
          <p:spPr>
            <a:xfrm>
              <a:off x="7153277" y="38098"/>
              <a:ext cx="1420726" cy="609603"/>
            </a:xfrm>
            <a:custGeom>
              <a:avLst/>
              <a:gdLst>
                <a:gd name="connsiteX0" fmla="*/ 402865 w 2213225"/>
                <a:gd name="connsiteY0" fmla="*/ 200026 h 609603"/>
                <a:gd name="connsiteX1" fmla="*/ 402865 w 2213225"/>
                <a:gd name="connsiteY1" fmla="*/ 200028 h 609603"/>
                <a:gd name="connsiteX2" fmla="*/ 2206945 w 2213225"/>
                <a:gd name="connsiteY2" fmla="*/ 200028 h 609603"/>
                <a:gd name="connsiteX3" fmla="*/ 2206945 w 2213225"/>
                <a:gd name="connsiteY3" fmla="*/ 609603 h 609603"/>
                <a:gd name="connsiteX4" fmla="*/ 387672 w 2213225"/>
                <a:gd name="connsiteY4" fmla="*/ 609603 h 609603"/>
                <a:gd name="connsiteX5" fmla="*/ 387672 w 2213225"/>
                <a:gd name="connsiteY5" fmla="*/ 601879 h 609603"/>
                <a:gd name="connsiteX6" fmla="*/ 0 w 2213225"/>
                <a:gd name="connsiteY6" fmla="*/ 404814 h 609603"/>
                <a:gd name="connsiteX7" fmla="*/ 387672 w 2213225"/>
                <a:gd name="connsiteY7" fmla="*/ 207749 h 609603"/>
                <a:gd name="connsiteX8" fmla="*/ 387672 w 2213225"/>
                <a:gd name="connsiteY8" fmla="*/ 200028 h 609603"/>
                <a:gd name="connsiteX9" fmla="*/ 402862 w 2213225"/>
                <a:gd name="connsiteY9" fmla="*/ 200028 h 609603"/>
                <a:gd name="connsiteX10" fmla="*/ 2041783 w 2213225"/>
                <a:gd name="connsiteY10" fmla="*/ 0 h 609603"/>
                <a:gd name="connsiteX11" fmla="*/ 2213225 w 2213225"/>
                <a:gd name="connsiteY11" fmla="*/ 200025 h 609603"/>
                <a:gd name="connsiteX12" fmla="*/ 2041783 w 2213225"/>
                <a:gd name="connsiteY12" fmla="*/ 200025 h 60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3225" h="609603">
                  <a:moveTo>
                    <a:pt x="402865" y="200026"/>
                  </a:moveTo>
                  <a:lnTo>
                    <a:pt x="402865" y="200028"/>
                  </a:lnTo>
                  <a:lnTo>
                    <a:pt x="2206945" y="200028"/>
                  </a:lnTo>
                  <a:lnTo>
                    <a:pt x="2206945" y="609603"/>
                  </a:lnTo>
                  <a:lnTo>
                    <a:pt x="387672" y="609603"/>
                  </a:lnTo>
                  <a:lnTo>
                    <a:pt x="387672" y="601879"/>
                  </a:lnTo>
                  <a:lnTo>
                    <a:pt x="0" y="404814"/>
                  </a:lnTo>
                  <a:lnTo>
                    <a:pt x="387672" y="207749"/>
                  </a:lnTo>
                  <a:lnTo>
                    <a:pt x="387672" y="200028"/>
                  </a:lnTo>
                  <a:lnTo>
                    <a:pt x="402862" y="200028"/>
                  </a:lnTo>
                  <a:close/>
                  <a:moveTo>
                    <a:pt x="2041783" y="0"/>
                  </a:moveTo>
                  <a:lnTo>
                    <a:pt x="2213225" y="200025"/>
                  </a:lnTo>
                  <a:lnTo>
                    <a:pt x="2041783" y="2000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0" name="Straight Connector 119">
              <a:extLst>
                <a:ext uri="{FF2B5EF4-FFF2-40B4-BE49-F238E27FC236}">
                  <a16:creationId xmlns:a16="http://schemas.microsoft.com/office/drawing/2014/main" id="{F45F1B05-D5BD-4662-AAE9-890C1AF2FE24}"/>
                </a:ext>
              </a:extLst>
            </p:cNvPr>
            <p:cNvCxnSpPr>
              <a:cxnSpLocks/>
            </p:cNvCxnSpPr>
            <p:nvPr/>
          </p:nvCxnSpPr>
          <p:spPr>
            <a:xfrm>
              <a:off x="7410450" y="581025"/>
              <a:ext cx="1163553" cy="0"/>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40BB9BE-FA7A-496E-8F5E-00CD2362205E}"/>
                </a:ext>
              </a:extLst>
            </p:cNvPr>
            <p:cNvCxnSpPr>
              <a:cxnSpLocks/>
            </p:cNvCxnSpPr>
            <p:nvPr/>
          </p:nvCxnSpPr>
          <p:spPr>
            <a:xfrm>
              <a:off x="7410450" y="257175"/>
              <a:ext cx="1163553" cy="0"/>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639D1B6-6125-4D46-A84B-4BB3D1BD5008}"/>
                </a:ext>
              </a:extLst>
            </p:cNvPr>
            <p:cNvCxnSpPr>
              <a:cxnSpLocks/>
            </p:cNvCxnSpPr>
            <p:nvPr/>
          </p:nvCxnSpPr>
          <p:spPr>
            <a:xfrm flipH="1" flipV="1">
              <a:off x="7305677" y="447675"/>
              <a:ext cx="104773" cy="104775"/>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80DF22A-182E-4D3E-B559-15925D58E025}"/>
                </a:ext>
              </a:extLst>
            </p:cNvPr>
            <p:cNvCxnSpPr>
              <a:cxnSpLocks/>
            </p:cNvCxnSpPr>
            <p:nvPr/>
          </p:nvCxnSpPr>
          <p:spPr>
            <a:xfrm flipV="1">
              <a:off x="7305677" y="293473"/>
              <a:ext cx="93437" cy="154202"/>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0205B793-DC22-4026-882E-2BC956982F2C}"/>
                </a:ext>
              </a:extLst>
            </p:cNvPr>
            <p:cNvSpPr txBox="1"/>
            <p:nvPr/>
          </p:nvSpPr>
          <p:spPr>
            <a:xfrm>
              <a:off x="7763627" y="274423"/>
              <a:ext cx="474438" cy="307777"/>
            </a:xfrm>
            <a:prstGeom prst="rect">
              <a:avLst/>
            </a:prstGeom>
            <a:grpFill/>
          </p:spPr>
          <p:txBody>
            <a:bodyPr wrap="square" rtlCol="0">
              <a:spAutoFit/>
            </a:bodyPr>
            <a:lstStyle/>
            <a:p>
              <a:r>
                <a:rPr lang="en-US" sz="1400">
                  <a:solidFill>
                    <a:schemeClr val="bg1"/>
                  </a:solidFill>
                  <a:latin typeface="Montserrat Bold" pitchFamily="2" charset="0"/>
                </a:rPr>
                <a:t>05</a:t>
              </a:r>
            </a:p>
          </p:txBody>
        </p:sp>
      </p:grpSp>
      <p:grpSp>
        <p:nvGrpSpPr>
          <p:cNvPr id="125" name="Group 124">
            <a:extLst>
              <a:ext uri="{FF2B5EF4-FFF2-40B4-BE49-F238E27FC236}">
                <a16:creationId xmlns:a16="http://schemas.microsoft.com/office/drawing/2014/main" id="{CF7AFF13-AE98-4071-AD56-24E5D8F5D514}"/>
              </a:ext>
            </a:extLst>
          </p:cNvPr>
          <p:cNvGrpSpPr/>
          <p:nvPr/>
        </p:nvGrpSpPr>
        <p:grpSpPr>
          <a:xfrm>
            <a:off x="7153277" y="4899207"/>
            <a:ext cx="1420726" cy="609603"/>
            <a:chOff x="7153277" y="38098"/>
            <a:chExt cx="1420726" cy="609603"/>
          </a:xfrm>
          <a:solidFill>
            <a:srgbClr val="FF0000"/>
          </a:solidFill>
        </p:grpSpPr>
        <p:sp>
          <p:nvSpPr>
            <p:cNvPr id="126" name="Freeform: Shape 125">
              <a:extLst>
                <a:ext uri="{FF2B5EF4-FFF2-40B4-BE49-F238E27FC236}">
                  <a16:creationId xmlns:a16="http://schemas.microsoft.com/office/drawing/2014/main" id="{D28AE4B5-C8EB-4A02-B98C-170A9F940B27}"/>
                </a:ext>
              </a:extLst>
            </p:cNvPr>
            <p:cNvSpPr/>
            <p:nvPr/>
          </p:nvSpPr>
          <p:spPr>
            <a:xfrm>
              <a:off x="7153277" y="38098"/>
              <a:ext cx="1420726" cy="609603"/>
            </a:xfrm>
            <a:custGeom>
              <a:avLst/>
              <a:gdLst>
                <a:gd name="connsiteX0" fmla="*/ 402865 w 2213225"/>
                <a:gd name="connsiteY0" fmla="*/ 200026 h 609603"/>
                <a:gd name="connsiteX1" fmla="*/ 402865 w 2213225"/>
                <a:gd name="connsiteY1" fmla="*/ 200028 h 609603"/>
                <a:gd name="connsiteX2" fmla="*/ 2206945 w 2213225"/>
                <a:gd name="connsiteY2" fmla="*/ 200028 h 609603"/>
                <a:gd name="connsiteX3" fmla="*/ 2206945 w 2213225"/>
                <a:gd name="connsiteY3" fmla="*/ 609603 h 609603"/>
                <a:gd name="connsiteX4" fmla="*/ 387672 w 2213225"/>
                <a:gd name="connsiteY4" fmla="*/ 609603 h 609603"/>
                <a:gd name="connsiteX5" fmla="*/ 387672 w 2213225"/>
                <a:gd name="connsiteY5" fmla="*/ 601879 h 609603"/>
                <a:gd name="connsiteX6" fmla="*/ 0 w 2213225"/>
                <a:gd name="connsiteY6" fmla="*/ 404814 h 609603"/>
                <a:gd name="connsiteX7" fmla="*/ 387672 w 2213225"/>
                <a:gd name="connsiteY7" fmla="*/ 207749 h 609603"/>
                <a:gd name="connsiteX8" fmla="*/ 387672 w 2213225"/>
                <a:gd name="connsiteY8" fmla="*/ 200028 h 609603"/>
                <a:gd name="connsiteX9" fmla="*/ 402862 w 2213225"/>
                <a:gd name="connsiteY9" fmla="*/ 200028 h 609603"/>
                <a:gd name="connsiteX10" fmla="*/ 2041783 w 2213225"/>
                <a:gd name="connsiteY10" fmla="*/ 0 h 609603"/>
                <a:gd name="connsiteX11" fmla="*/ 2213225 w 2213225"/>
                <a:gd name="connsiteY11" fmla="*/ 200025 h 609603"/>
                <a:gd name="connsiteX12" fmla="*/ 2041783 w 2213225"/>
                <a:gd name="connsiteY12" fmla="*/ 200025 h 60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3225" h="609603">
                  <a:moveTo>
                    <a:pt x="402865" y="200026"/>
                  </a:moveTo>
                  <a:lnTo>
                    <a:pt x="402865" y="200028"/>
                  </a:lnTo>
                  <a:lnTo>
                    <a:pt x="2206945" y="200028"/>
                  </a:lnTo>
                  <a:lnTo>
                    <a:pt x="2206945" y="609603"/>
                  </a:lnTo>
                  <a:lnTo>
                    <a:pt x="387672" y="609603"/>
                  </a:lnTo>
                  <a:lnTo>
                    <a:pt x="387672" y="601879"/>
                  </a:lnTo>
                  <a:lnTo>
                    <a:pt x="0" y="404814"/>
                  </a:lnTo>
                  <a:lnTo>
                    <a:pt x="387672" y="207749"/>
                  </a:lnTo>
                  <a:lnTo>
                    <a:pt x="387672" y="200028"/>
                  </a:lnTo>
                  <a:lnTo>
                    <a:pt x="402862" y="200028"/>
                  </a:lnTo>
                  <a:close/>
                  <a:moveTo>
                    <a:pt x="2041783" y="0"/>
                  </a:moveTo>
                  <a:lnTo>
                    <a:pt x="2213225" y="200025"/>
                  </a:lnTo>
                  <a:lnTo>
                    <a:pt x="2041783" y="2000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7" name="Straight Connector 126">
              <a:extLst>
                <a:ext uri="{FF2B5EF4-FFF2-40B4-BE49-F238E27FC236}">
                  <a16:creationId xmlns:a16="http://schemas.microsoft.com/office/drawing/2014/main" id="{86FF7C5A-2EC1-4041-9250-D3042FE4436D}"/>
                </a:ext>
              </a:extLst>
            </p:cNvPr>
            <p:cNvCxnSpPr>
              <a:cxnSpLocks/>
            </p:cNvCxnSpPr>
            <p:nvPr/>
          </p:nvCxnSpPr>
          <p:spPr>
            <a:xfrm>
              <a:off x="7410450" y="581025"/>
              <a:ext cx="1163553" cy="0"/>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E6EE2E1-C2CE-4B38-B388-4A4DE5808D4E}"/>
                </a:ext>
              </a:extLst>
            </p:cNvPr>
            <p:cNvCxnSpPr>
              <a:cxnSpLocks/>
            </p:cNvCxnSpPr>
            <p:nvPr/>
          </p:nvCxnSpPr>
          <p:spPr>
            <a:xfrm>
              <a:off x="7410450" y="266700"/>
              <a:ext cx="1163553" cy="0"/>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0A6C20E-672C-47A5-A1C8-37F5695804C1}"/>
                </a:ext>
              </a:extLst>
            </p:cNvPr>
            <p:cNvCxnSpPr>
              <a:cxnSpLocks/>
            </p:cNvCxnSpPr>
            <p:nvPr/>
          </p:nvCxnSpPr>
          <p:spPr>
            <a:xfrm flipH="1" flipV="1">
              <a:off x="7305677" y="447675"/>
              <a:ext cx="104773" cy="104775"/>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45324F9-2F0A-4121-991F-82CEF0759ADA}"/>
                </a:ext>
              </a:extLst>
            </p:cNvPr>
            <p:cNvCxnSpPr>
              <a:cxnSpLocks/>
            </p:cNvCxnSpPr>
            <p:nvPr/>
          </p:nvCxnSpPr>
          <p:spPr>
            <a:xfrm flipV="1">
              <a:off x="7305677" y="293473"/>
              <a:ext cx="93437" cy="154202"/>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CD42AC66-DC70-4232-8813-785559062835}"/>
                </a:ext>
              </a:extLst>
            </p:cNvPr>
            <p:cNvSpPr txBox="1"/>
            <p:nvPr/>
          </p:nvSpPr>
          <p:spPr>
            <a:xfrm>
              <a:off x="7763627" y="274423"/>
              <a:ext cx="474438" cy="307777"/>
            </a:xfrm>
            <a:prstGeom prst="rect">
              <a:avLst/>
            </a:prstGeom>
            <a:grpFill/>
          </p:spPr>
          <p:txBody>
            <a:bodyPr wrap="square" rtlCol="0">
              <a:spAutoFit/>
            </a:bodyPr>
            <a:lstStyle/>
            <a:p>
              <a:r>
                <a:rPr lang="en-US" sz="1400">
                  <a:solidFill>
                    <a:schemeClr val="bg1"/>
                  </a:solidFill>
                  <a:latin typeface="Montserrat Bold" pitchFamily="2" charset="0"/>
                </a:rPr>
                <a:t>06</a:t>
              </a:r>
            </a:p>
          </p:txBody>
        </p:sp>
      </p:grpSp>
      <p:grpSp>
        <p:nvGrpSpPr>
          <p:cNvPr id="132" name="Group 131">
            <a:extLst>
              <a:ext uri="{FF2B5EF4-FFF2-40B4-BE49-F238E27FC236}">
                <a16:creationId xmlns:a16="http://schemas.microsoft.com/office/drawing/2014/main" id="{F2CAE73A-A435-4509-B250-5FE4712B0DE3}"/>
              </a:ext>
            </a:extLst>
          </p:cNvPr>
          <p:cNvGrpSpPr/>
          <p:nvPr/>
        </p:nvGrpSpPr>
        <p:grpSpPr>
          <a:xfrm>
            <a:off x="7153277" y="5839099"/>
            <a:ext cx="1420726" cy="609603"/>
            <a:chOff x="7153277" y="38098"/>
            <a:chExt cx="1420726" cy="609603"/>
          </a:xfrm>
          <a:solidFill>
            <a:srgbClr val="E86A38"/>
          </a:solidFill>
        </p:grpSpPr>
        <p:sp>
          <p:nvSpPr>
            <p:cNvPr id="133" name="Freeform: Shape 132">
              <a:extLst>
                <a:ext uri="{FF2B5EF4-FFF2-40B4-BE49-F238E27FC236}">
                  <a16:creationId xmlns:a16="http://schemas.microsoft.com/office/drawing/2014/main" id="{835ED943-9251-41B5-B8F3-E7F677BFBB82}"/>
                </a:ext>
              </a:extLst>
            </p:cNvPr>
            <p:cNvSpPr/>
            <p:nvPr/>
          </p:nvSpPr>
          <p:spPr>
            <a:xfrm>
              <a:off x="7153277" y="38098"/>
              <a:ext cx="1420726" cy="609603"/>
            </a:xfrm>
            <a:custGeom>
              <a:avLst/>
              <a:gdLst>
                <a:gd name="connsiteX0" fmla="*/ 402865 w 2213225"/>
                <a:gd name="connsiteY0" fmla="*/ 200026 h 609603"/>
                <a:gd name="connsiteX1" fmla="*/ 402865 w 2213225"/>
                <a:gd name="connsiteY1" fmla="*/ 200028 h 609603"/>
                <a:gd name="connsiteX2" fmla="*/ 2206945 w 2213225"/>
                <a:gd name="connsiteY2" fmla="*/ 200028 h 609603"/>
                <a:gd name="connsiteX3" fmla="*/ 2206945 w 2213225"/>
                <a:gd name="connsiteY3" fmla="*/ 609603 h 609603"/>
                <a:gd name="connsiteX4" fmla="*/ 387672 w 2213225"/>
                <a:gd name="connsiteY4" fmla="*/ 609603 h 609603"/>
                <a:gd name="connsiteX5" fmla="*/ 387672 w 2213225"/>
                <a:gd name="connsiteY5" fmla="*/ 601879 h 609603"/>
                <a:gd name="connsiteX6" fmla="*/ 0 w 2213225"/>
                <a:gd name="connsiteY6" fmla="*/ 404814 h 609603"/>
                <a:gd name="connsiteX7" fmla="*/ 387672 w 2213225"/>
                <a:gd name="connsiteY7" fmla="*/ 207749 h 609603"/>
                <a:gd name="connsiteX8" fmla="*/ 387672 w 2213225"/>
                <a:gd name="connsiteY8" fmla="*/ 200028 h 609603"/>
                <a:gd name="connsiteX9" fmla="*/ 402862 w 2213225"/>
                <a:gd name="connsiteY9" fmla="*/ 200028 h 609603"/>
                <a:gd name="connsiteX10" fmla="*/ 2041783 w 2213225"/>
                <a:gd name="connsiteY10" fmla="*/ 0 h 609603"/>
                <a:gd name="connsiteX11" fmla="*/ 2213225 w 2213225"/>
                <a:gd name="connsiteY11" fmla="*/ 200025 h 609603"/>
                <a:gd name="connsiteX12" fmla="*/ 2041783 w 2213225"/>
                <a:gd name="connsiteY12" fmla="*/ 200025 h 60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3225" h="609603">
                  <a:moveTo>
                    <a:pt x="402865" y="200026"/>
                  </a:moveTo>
                  <a:lnTo>
                    <a:pt x="402865" y="200028"/>
                  </a:lnTo>
                  <a:lnTo>
                    <a:pt x="2206945" y="200028"/>
                  </a:lnTo>
                  <a:lnTo>
                    <a:pt x="2206945" y="609603"/>
                  </a:lnTo>
                  <a:lnTo>
                    <a:pt x="387672" y="609603"/>
                  </a:lnTo>
                  <a:lnTo>
                    <a:pt x="387672" y="601879"/>
                  </a:lnTo>
                  <a:lnTo>
                    <a:pt x="0" y="404814"/>
                  </a:lnTo>
                  <a:lnTo>
                    <a:pt x="387672" y="207749"/>
                  </a:lnTo>
                  <a:lnTo>
                    <a:pt x="387672" y="200028"/>
                  </a:lnTo>
                  <a:lnTo>
                    <a:pt x="402862" y="200028"/>
                  </a:lnTo>
                  <a:close/>
                  <a:moveTo>
                    <a:pt x="2041783" y="0"/>
                  </a:moveTo>
                  <a:lnTo>
                    <a:pt x="2213225" y="200025"/>
                  </a:lnTo>
                  <a:lnTo>
                    <a:pt x="2041783" y="2000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4" name="Straight Connector 133">
              <a:extLst>
                <a:ext uri="{FF2B5EF4-FFF2-40B4-BE49-F238E27FC236}">
                  <a16:creationId xmlns:a16="http://schemas.microsoft.com/office/drawing/2014/main" id="{6C74EA2F-36AB-4835-BFFB-5315848B4794}"/>
                </a:ext>
              </a:extLst>
            </p:cNvPr>
            <p:cNvCxnSpPr>
              <a:cxnSpLocks/>
            </p:cNvCxnSpPr>
            <p:nvPr/>
          </p:nvCxnSpPr>
          <p:spPr>
            <a:xfrm>
              <a:off x="7410450" y="581025"/>
              <a:ext cx="1163553" cy="0"/>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8C45C58-E678-41C2-A3A0-832BF9C18BBC}"/>
                </a:ext>
              </a:extLst>
            </p:cNvPr>
            <p:cNvCxnSpPr>
              <a:cxnSpLocks/>
            </p:cNvCxnSpPr>
            <p:nvPr/>
          </p:nvCxnSpPr>
          <p:spPr>
            <a:xfrm>
              <a:off x="7410450" y="266700"/>
              <a:ext cx="1163553" cy="0"/>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F87CAF1-0332-415E-B3EE-A1A38D5B7652}"/>
                </a:ext>
              </a:extLst>
            </p:cNvPr>
            <p:cNvCxnSpPr>
              <a:cxnSpLocks/>
            </p:cNvCxnSpPr>
            <p:nvPr/>
          </p:nvCxnSpPr>
          <p:spPr>
            <a:xfrm flipH="1" flipV="1">
              <a:off x="7305677" y="447675"/>
              <a:ext cx="104773" cy="104775"/>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8849817-29D0-451D-853A-E7991F57792F}"/>
                </a:ext>
              </a:extLst>
            </p:cNvPr>
            <p:cNvCxnSpPr>
              <a:cxnSpLocks/>
            </p:cNvCxnSpPr>
            <p:nvPr/>
          </p:nvCxnSpPr>
          <p:spPr>
            <a:xfrm flipV="1">
              <a:off x="7305677" y="293473"/>
              <a:ext cx="93437" cy="154202"/>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46E933FA-F817-4689-80BF-83F62E164094}"/>
                </a:ext>
              </a:extLst>
            </p:cNvPr>
            <p:cNvSpPr txBox="1"/>
            <p:nvPr/>
          </p:nvSpPr>
          <p:spPr>
            <a:xfrm>
              <a:off x="7763627" y="274423"/>
              <a:ext cx="474438" cy="307777"/>
            </a:xfrm>
            <a:prstGeom prst="rect">
              <a:avLst/>
            </a:prstGeom>
            <a:grpFill/>
          </p:spPr>
          <p:txBody>
            <a:bodyPr wrap="square" rtlCol="0">
              <a:spAutoFit/>
            </a:bodyPr>
            <a:lstStyle/>
            <a:p>
              <a:r>
                <a:rPr lang="en-US" sz="1400">
                  <a:solidFill>
                    <a:schemeClr val="bg1"/>
                  </a:solidFill>
                  <a:latin typeface="Montserrat Bold" pitchFamily="2" charset="0"/>
                </a:rPr>
                <a:t>07</a:t>
              </a:r>
            </a:p>
          </p:txBody>
        </p:sp>
      </p:grpSp>
      <p:sp>
        <p:nvSpPr>
          <p:cNvPr id="203" name="TextBox 202">
            <a:extLst>
              <a:ext uri="{FF2B5EF4-FFF2-40B4-BE49-F238E27FC236}">
                <a16:creationId xmlns:a16="http://schemas.microsoft.com/office/drawing/2014/main" id="{34A15EBE-67A9-4117-B425-74B7D01803FD}"/>
              </a:ext>
            </a:extLst>
          </p:cNvPr>
          <p:cNvSpPr txBox="1"/>
          <p:nvPr/>
        </p:nvSpPr>
        <p:spPr>
          <a:xfrm>
            <a:off x="8997223" y="347411"/>
            <a:ext cx="2019300" cy="553998"/>
          </a:xfrm>
          <a:prstGeom prst="rect">
            <a:avLst/>
          </a:prstGeom>
          <a:noFill/>
          <a:ln>
            <a:noFill/>
          </a:ln>
        </p:spPr>
        <p:txBody>
          <a:bodyPr wrap="square" rtlCol="0">
            <a:spAutoFit/>
          </a:bodyPr>
          <a:lstStyle/>
          <a:p>
            <a:r>
              <a:rPr lang="en-US">
                <a:solidFill>
                  <a:schemeClr val="bg1">
                    <a:lumMod val="95000"/>
                  </a:schemeClr>
                </a:solidFill>
                <a:latin typeface="Montserrat Bold" pitchFamily="2" charset="0"/>
              </a:rPr>
              <a:t>About</a:t>
            </a:r>
          </a:p>
          <a:p>
            <a:r>
              <a:rPr lang="en-US" sz="1200">
                <a:solidFill>
                  <a:schemeClr val="bg1">
                    <a:lumMod val="95000"/>
                  </a:schemeClr>
                </a:solidFill>
                <a:latin typeface="Montserrat Medium" pitchFamily="2" charset="0"/>
              </a:rPr>
              <a:t>Company &amp; Project</a:t>
            </a:r>
          </a:p>
        </p:txBody>
      </p:sp>
      <p:sp>
        <p:nvSpPr>
          <p:cNvPr id="140" name="TextBox 139">
            <a:extLst>
              <a:ext uri="{FF2B5EF4-FFF2-40B4-BE49-F238E27FC236}">
                <a16:creationId xmlns:a16="http://schemas.microsoft.com/office/drawing/2014/main" id="{B6A359BF-0DB8-49FD-A61E-A7101259D97E}"/>
              </a:ext>
            </a:extLst>
          </p:cNvPr>
          <p:cNvSpPr txBox="1"/>
          <p:nvPr/>
        </p:nvSpPr>
        <p:spPr>
          <a:xfrm>
            <a:off x="8972551" y="1272594"/>
            <a:ext cx="2019300" cy="553998"/>
          </a:xfrm>
          <a:prstGeom prst="rect">
            <a:avLst/>
          </a:prstGeom>
          <a:noFill/>
        </p:spPr>
        <p:txBody>
          <a:bodyPr wrap="square" rtlCol="0">
            <a:spAutoFit/>
          </a:bodyPr>
          <a:lstStyle/>
          <a:p>
            <a:r>
              <a:rPr lang="en-US">
                <a:solidFill>
                  <a:schemeClr val="bg1">
                    <a:lumMod val="95000"/>
                  </a:schemeClr>
                </a:solidFill>
                <a:latin typeface="Montserrat Bold" pitchFamily="2" charset="0"/>
              </a:rPr>
              <a:t>Target</a:t>
            </a:r>
          </a:p>
          <a:p>
            <a:r>
              <a:rPr lang="en-US" sz="1200">
                <a:solidFill>
                  <a:schemeClr val="bg1">
                    <a:lumMod val="95000"/>
                  </a:schemeClr>
                </a:solidFill>
                <a:latin typeface="Montserrat Medium" pitchFamily="2" charset="0"/>
              </a:rPr>
              <a:t>Issue to process</a:t>
            </a:r>
          </a:p>
        </p:txBody>
      </p:sp>
      <p:sp>
        <p:nvSpPr>
          <p:cNvPr id="141" name="TextBox 140">
            <a:extLst>
              <a:ext uri="{FF2B5EF4-FFF2-40B4-BE49-F238E27FC236}">
                <a16:creationId xmlns:a16="http://schemas.microsoft.com/office/drawing/2014/main" id="{F3D0910F-167B-408D-9E7A-F39EA85B27ED}"/>
              </a:ext>
            </a:extLst>
          </p:cNvPr>
          <p:cNvSpPr txBox="1"/>
          <p:nvPr/>
        </p:nvSpPr>
        <p:spPr>
          <a:xfrm>
            <a:off x="9002862" y="2179941"/>
            <a:ext cx="2206326" cy="553998"/>
          </a:xfrm>
          <a:prstGeom prst="rect">
            <a:avLst/>
          </a:prstGeom>
          <a:noFill/>
        </p:spPr>
        <p:txBody>
          <a:bodyPr wrap="square" rtlCol="0">
            <a:spAutoFit/>
          </a:bodyPr>
          <a:lstStyle/>
          <a:p>
            <a:r>
              <a:rPr lang="en-US">
                <a:solidFill>
                  <a:schemeClr val="bg1">
                    <a:lumMod val="95000"/>
                  </a:schemeClr>
                </a:solidFill>
                <a:latin typeface="Montserrat Bold" pitchFamily="2" charset="0"/>
              </a:rPr>
              <a:t>Question</a:t>
            </a:r>
          </a:p>
          <a:p>
            <a:r>
              <a:rPr lang="en-US" sz="1200">
                <a:solidFill>
                  <a:schemeClr val="bg1">
                    <a:lumMod val="95000"/>
                  </a:schemeClr>
                </a:solidFill>
                <a:latin typeface="Montserrat Medium" pitchFamily="2" charset="0"/>
              </a:rPr>
              <a:t>Questions and Measures</a:t>
            </a:r>
          </a:p>
        </p:txBody>
      </p:sp>
      <p:sp>
        <p:nvSpPr>
          <p:cNvPr id="142" name="TextBox 141">
            <a:extLst>
              <a:ext uri="{FF2B5EF4-FFF2-40B4-BE49-F238E27FC236}">
                <a16:creationId xmlns:a16="http://schemas.microsoft.com/office/drawing/2014/main" id="{13485337-63A0-496F-8D25-E14FD3B18748}"/>
              </a:ext>
            </a:extLst>
          </p:cNvPr>
          <p:cNvSpPr txBox="1"/>
          <p:nvPr/>
        </p:nvSpPr>
        <p:spPr>
          <a:xfrm>
            <a:off x="8997223" y="3133059"/>
            <a:ext cx="1974747" cy="538609"/>
          </a:xfrm>
          <a:prstGeom prst="rect">
            <a:avLst/>
          </a:prstGeom>
          <a:noFill/>
        </p:spPr>
        <p:txBody>
          <a:bodyPr wrap="square" rtlCol="0">
            <a:spAutoFit/>
          </a:bodyPr>
          <a:lstStyle/>
          <a:p>
            <a:r>
              <a:rPr lang="en-US">
                <a:solidFill>
                  <a:schemeClr val="bg1">
                    <a:lumMod val="95000"/>
                  </a:schemeClr>
                </a:solidFill>
                <a:latin typeface="Montserrat Bold" pitchFamily="2" charset="0"/>
              </a:rPr>
              <a:t>DWH</a:t>
            </a:r>
          </a:p>
          <a:p>
            <a:r>
              <a:rPr lang="en-US" sz="1100">
                <a:solidFill>
                  <a:schemeClr val="bg1">
                    <a:lumMod val="95000"/>
                  </a:schemeClr>
                </a:solidFill>
                <a:latin typeface="Montserrat Medium" pitchFamily="2" charset="0"/>
              </a:rPr>
              <a:t>Dataset, ERD, ETL</a:t>
            </a:r>
          </a:p>
        </p:txBody>
      </p:sp>
      <p:sp>
        <p:nvSpPr>
          <p:cNvPr id="143" name="TextBox 142">
            <a:extLst>
              <a:ext uri="{FF2B5EF4-FFF2-40B4-BE49-F238E27FC236}">
                <a16:creationId xmlns:a16="http://schemas.microsoft.com/office/drawing/2014/main" id="{3AB95576-FF29-4F48-AEB3-5A9F49C09C31}"/>
              </a:ext>
            </a:extLst>
          </p:cNvPr>
          <p:cNvSpPr txBox="1"/>
          <p:nvPr/>
        </p:nvSpPr>
        <p:spPr>
          <a:xfrm>
            <a:off x="8972551" y="4082178"/>
            <a:ext cx="2019300" cy="553998"/>
          </a:xfrm>
          <a:prstGeom prst="rect">
            <a:avLst/>
          </a:prstGeom>
          <a:noFill/>
        </p:spPr>
        <p:txBody>
          <a:bodyPr wrap="square" rtlCol="0">
            <a:spAutoFit/>
          </a:bodyPr>
          <a:lstStyle/>
          <a:p>
            <a:r>
              <a:rPr lang="en-US">
                <a:solidFill>
                  <a:schemeClr val="bg1">
                    <a:lumMod val="95000"/>
                  </a:schemeClr>
                </a:solidFill>
                <a:latin typeface="Montserrat Bold" pitchFamily="2" charset="0"/>
              </a:rPr>
              <a:t>ideas</a:t>
            </a:r>
          </a:p>
          <a:p>
            <a:r>
              <a:rPr lang="en-US" sz="1200">
                <a:solidFill>
                  <a:schemeClr val="bg1">
                    <a:lumMod val="95000"/>
                  </a:schemeClr>
                </a:solidFill>
                <a:latin typeface="Montserrat Medium" pitchFamily="2" charset="0"/>
              </a:rPr>
              <a:t>Design, Analysis</a:t>
            </a:r>
          </a:p>
        </p:txBody>
      </p:sp>
      <p:sp>
        <p:nvSpPr>
          <p:cNvPr id="144" name="TextBox 143">
            <a:extLst>
              <a:ext uri="{FF2B5EF4-FFF2-40B4-BE49-F238E27FC236}">
                <a16:creationId xmlns:a16="http://schemas.microsoft.com/office/drawing/2014/main" id="{2F17AC2D-B70E-4F59-B787-3833F002495B}"/>
              </a:ext>
            </a:extLst>
          </p:cNvPr>
          <p:cNvSpPr txBox="1"/>
          <p:nvPr/>
        </p:nvSpPr>
        <p:spPr>
          <a:xfrm>
            <a:off x="8997223" y="5031785"/>
            <a:ext cx="2019300" cy="553998"/>
          </a:xfrm>
          <a:prstGeom prst="rect">
            <a:avLst/>
          </a:prstGeom>
          <a:noFill/>
        </p:spPr>
        <p:txBody>
          <a:bodyPr wrap="square" rtlCol="0">
            <a:spAutoFit/>
          </a:bodyPr>
          <a:lstStyle/>
          <a:p>
            <a:r>
              <a:rPr lang="en-US" err="1">
                <a:solidFill>
                  <a:schemeClr val="bg1">
                    <a:lumMod val="95000"/>
                  </a:schemeClr>
                </a:solidFill>
                <a:latin typeface="Montserrat Bold" pitchFamily="2" charset="0"/>
              </a:rPr>
              <a:t>DashBoard</a:t>
            </a:r>
            <a:endParaRPr lang="en-US">
              <a:solidFill>
                <a:schemeClr val="bg1">
                  <a:lumMod val="95000"/>
                </a:schemeClr>
              </a:solidFill>
              <a:latin typeface="Montserrat Bold" pitchFamily="2" charset="0"/>
            </a:endParaRPr>
          </a:p>
          <a:p>
            <a:r>
              <a:rPr lang="en-US" sz="1200">
                <a:solidFill>
                  <a:schemeClr val="bg1">
                    <a:lumMod val="95000"/>
                  </a:schemeClr>
                </a:solidFill>
                <a:latin typeface="Montserrat Medium" pitchFamily="2" charset="0"/>
              </a:rPr>
              <a:t>Report, DA</a:t>
            </a:r>
          </a:p>
        </p:txBody>
      </p:sp>
      <p:sp>
        <p:nvSpPr>
          <p:cNvPr id="145" name="TextBox 144">
            <a:extLst>
              <a:ext uri="{FF2B5EF4-FFF2-40B4-BE49-F238E27FC236}">
                <a16:creationId xmlns:a16="http://schemas.microsoft.com/office/drawing/2014/main" id="{C1E1FF28-9753-4F2C-ABB1-173F60E5A74E}"/>
              </a:ext>
            </a:extLst>
          </p:cNvPr>
          <p:cNvSpPr txBox="1"/>
          <p:nvPr/>
        </p:nvSpPr>
        <p:spPr>
          <a:xfrm>
            <a:off x="8997223" y="6034868"/>
            <a:ext cx="2019300" cy="369332"/>
          </a:xfrm>
          <a:prstGeom prst="rect">
            <a:avLst/>
          </a:prstGeom>
          <a:noFill/>
        </p:spPr>
        <p:txBody>
          <a:bodyPr wrap="square" rtlCol="0">
            <a:spAutoFit/>
          </a:bodyPr>
          <a:lstStyle/>
          <a:p>
            <a:r>
              <a:rPr lang="en-US">
                <a:solidFill>
                  <a:schemeClr val="bg1">
                    <a:lumMod val="95000"/>
                  </a:schemeClr>
                </a:solidFill>
                <a:latin typeface="Montserrat Bold" pitchFamily="2" charset="0"/>
              </a:rPr>
              <a:t>Summary</a:t>
            </a:r>
          </a:p>
        </p:txBody>
      </p:sp>
    </p:spTree>
    <p:extLst>
      <p:ext uri="{BB962C8B-B14F-4D97-AF65-F5344CB8AC3E}">
        <p14:creationId xmlns:p14="http://schemas.microsoft.com/office/powerpoint/2010/main" val="3153501425"/>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heel(1)">
                                      <p:cBhvr>
                                        <p:cTn id="7"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6" name="Freeform: Shape 35">
            <a:extLst>
              <a:ext uri="{FF2B5EF4-FFF2-40B4-BE49-F238E27FC236}">
                <a16:creationId xmlns:a16="http://schemas.microsoft.com/office/drawing/2014/main" id="{C2913B51-C384-4284-B10D-4B98E63D8D6E}"/>
              </a:ext>
            </a:extLst>
          </p:cNvPr>
          <p:cNvSpPr/>
          <p:nvPr/>
        </p:nvSpPr>
        <p:spPr>
          <a:xfrm>
            <a:off x="10693" y="883986"/>
            <a:ext cx="2721621"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E3E15907-F631-4B2D-A316-511897145111}"/>
              </a:ext>
            </a:extLst>
          </p:cNvPr>
          <p:cNvSpPr txBox="1"/>
          <p:nvPr/>
        </p:nvSpPr>
        <p:spPr>
          <a:xfrm>
            <a:off x="-71601" y="883986"/>
            <a:ext cx="2534912" cy="307777"/>
          </a:xfrm>
          <a:prstGeom prst="rect">
            <a:avLst/>
          </a:prstGeom>
          <a:noFill/>
        </p:spPr>
        <p:txBody>
          <a:bodyPr wrap="square" rtlCol="0">
            <a:spAutoFit/>
          </a:bodyPr>
          <a:lstStyle/>
          <a:p>
            <a:r>
              <a:rPr lang="en-US" sz="1400">
                <a:solidFill>
                  <a:srgbClr val="384B5C"/>
                </a:solidFill>
                <a:latin typeface="Montserrat" pitchFamily="2" charset="0"/>
              </a:rPr>
              <a:t>Mountain Bikes</a:t>
            </a:r>
          </a:p>
        </p:txBody>
      </p:sp>
      <p:sp>
        <p:nvSpPr>
          <p:cNvPr id="4" name="TextBox 3">
            <a:extLst>
              <a:ext uri="{FF2B5EF4-FFF2-40B4-BE49-F238E27FC236}">
                <a16:creationId xmlns:a16="http://schemas.microsoft.com/office/drawing/2014/main" id="{C190763A-37CF-49F7-91C3-EA22BC389DB0}"/>
              </a:ext>
            </a:extLst>
          </p:cNvPr>
          <p:cNvSpPr txBox="1"/>
          <p:nvPr/>
        </p:nvSpPr>
        <p:spPr>
          <a:xfrm>
            <a:off x="489859" y="5826884"/>
            <a:ext cx="10327903" cy="379078"/>
          </a:xfrm>
          <a:prstGeom prst="rect">
            <a:avLst/>
          </a:prstGeom>
          <a:noFill/>
        </p:spPr>
        <p:txBody>
          <a:bodyPr wrap="square" rtlCol="0">
            <a:spAutoFit/>
          </a:bodyPr>
          <a:lstStyle/>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Công ty đang phải điều chỉnh giá bán lúc lên lúc xuống.</a:t>
            </a:r>
          </a:p>
        </p:txBody>
      </p:sp>
      <p:sp>
        <p:nvSpPr>
          <p:cNvPr id="56" name="Freeform: Shape 55">
            <a:extLst>
              <a:ext uri="{FF2B5EF4-FFF2-40B4-BE49-F238E27FC236}">
                <a16:creationId xmlns:a16="http://schemas.microsoft.com/office/drawing/2014/main" id="{20E15C40-C8D1-48E4-BC9B-E4504263A401}"/>
              </a:ext>
            </a:extLst>
          </p:cNvPr>
          <p:cNvSpPr/>
          <p:nvPr/>
        </p:nvSpPr>
        <p:spPr>
          <a:xfrm>
            <a:off x="0" y="65986"/>
            <a:ext cx="53466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TextBox 58">
            <a:extLst>
              <a:ext uri="{FF2B5EF4-FFF2-40B4-BE49-F238E27FC236}">
                <a16:creationId xmlns:a16="http://schemas.microsoft.com/office/drawing/2014/main" id="{ED11D7CA-B125-4E22-977C-84EAA172D774}"/>
              </a:ext>
            </a:extLst>
          </p:cNvPr>
          <p:cNvSpPr txBox="1"/>
          <p:nvPr/>
        </p:nvSpPr>
        <p:spPr>
          <a:xfrm>
            <a:off x="188975" y="65987"/>
            <a:ext cx="4611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pic>
        <p:nvPicPr>
          <p:cNvPr id="7" name="Picture 6">
            <a:extLst>
              <a:ext uri="{FF2B5EF4-FFF2-40B4-BE49-F238E27FC236}">
                <a16:creationId xmlns:a16="http://schemas.microsoft.com/office/drawing/2014/main" id="{5A701E18-537B-4A0E-92FD-4735C6669B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1464" y="1341623"/>
            <a:ext cx="7044428" cy="4265571"/>
          </a:xfrm>
          <a:prstGeom prst="rect">
            <a:avLst/>
          </a:prstGeom>
        </p:spPr>
      </p:pic>
    </p:spTree>
    <p:extLst>
      <p:ext uri="{BB962C8B-B14F-4D97-AF65-F5344CB8AC3E}">
        <p14:creationId xmlns:p14="http://schemas.microsoft.com/office/powerpoint/2010/main" val="107100555"/>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6" name="Freeform: Shape 35">
            <a:extLst>
              <a:ext uri="{FF2B5EF4-FFF2-40B4-BE49-F238E27FC236}">
                <a16:creationId xmlns:a16="http://schemas.microsoft.com/office/drawing/2014/main" id="{C2913B51-C384-4284-B10D-4B98E63D8D6E}"/>
              </a:ext>
            </a:extLst>
          </p:cNvPr>
          <p:cNvSpPr/>
          <p:nvPr/>
        </p:nvSpPr>
        <p:spPr>
          <a:xfrm>
            <a:off x="10693" y="883986"/>
            <a:ext cx="2721621"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E3E15907-F631-4B2D-A316-511897145111}"/>
              </a:ext>
            </a:extLst>
          </p:cNvPr>
          <p:cNvSpPr txBox="1"/>
          <p:nvPr/>
        </p:nvSpPr>
        <p:spPr>
          <a:xfrm>
            <a:off x="-71601" y="883986"/>
            <a:ext cx="2534912" cy="307777"/>
          </a:xfrm>
          <a:prstGeom prst="rect">
            <a:avLst/>
          </a:prstGeom>
          <a:noFill/>
        </p:spPr>
        <p:txBody>
          <a:bodyPr wrap="square" rtlCol="0">
            <a:spAutoFit/>
          </a:bodyPr>
          <a:lstStyle/>
          <a:p>
            <a:r>
              <a:rPr lang="en-US" sz="1400">
                <a:solidFill>
                  <a:srgbClr val="384B5C"/>
                </a:solidFill>
                <a:latin typeface="Montserrat" pitchFamily="2" charset="0"/>
              </a:rPr>
              <a:t>Mountain Bikes</a:t>
            </a:r>
          </a:p>
        </p:txBody>
      </p:sp>
      <p:sp>
        <p:nvSpPr>
          <p:cNvPr id="4" name="TextBox 3">
            <a:extLst>
              <a:ext uri="{FF2B5EF4-FFF2-40B4-BE49-F238E27FC236}">
                <a16:creationId xmlns:a16="http://schemas.microsoft.com/office/drawing/2014/main" id="{C190763A-37CF-49F7-91C3-EA22BC389DB0}"/>
              </a:ext>
            </a:extLst>
          </p:cNvPr>
          <p:cNvSpPr txBox="1"/>
          <p:nvPr/>
        </p:nvSpPr>
        <p:spPr>
          <a:xfrm>
            <a:off x="489859" y="5826884"/>
            <a:ext cx="10327903" cy="379078"/>
          </a:xfrm>
          <a:prstGeom prst="rect">
            <a:avLst/>
          </a:prstGeom>
          <a:noFill/>
        </p:spPr>
        <p:txBody>
          <a:bodyPr wrap="square" rtlCol="0">
            <a:spAutoFit/>
          </a:bodyPr>
          <a:lstStyle/>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Giá bán xuống tại 1 thời điểm rồi lại lên lại.</a:t>
            </a:r>
          </a:p>
        </p:txBody>
      </p:sp>
      <p:sp>
        <p:nvSpPr>
          <p:cNvPr id="56" name="Freeform: Shape 55">
            <a:extLst>
              <a:ext uri="{FF2B5EF4-FFF2-40B4-BE49-F238E27FC236}">
                <a16:creationId xmlns:a16="http://schemas.microsoft.com/office/drawing/2014/main" id="{20E15C40-C8D1-48E4-BC9B-E4504263A401}"/>
              </a:ext>
            </a:extLst>
          </p:cNvPr>
          <p:cNvSpPr/>
          <p:nvPr/>
        </p:nvSpPr>
        <p:spPr>
          <a:xfrm>
            <a:off x="0" y="65986"/>
            <a:ext cx="53466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TextBox 58">
            <a:extLst>
              <a:ext uri="{FF2B5EF4-FFF2-40B4-BE49-F238E27FC236}">
                <a16:creationId xmlns:a16="http://schemas.microsoft.com/office/drawing/2014/main" id="{ED11D7CA-B125-4E22-977C-84EAA172D774}"/>
              </a:ext>
            </a:extLst>
          </p:cNvPr>
          <p:cNvSpPr txBox="1"/>
          <p:nvPr/>
        </p:nvSpPr>
        <p:spPr>
          <a:xfrm>
            <a:off x="188975" y="65987"/>
            <a:ext cx="4611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pic>
        <p:nvPicPr>
          <p:cNvPr id="34" name="Picture 33">
            <a:extLst>
              <a:ext uri="{FF2B5EF4-FFF2-40B4-BE49-F238E27FC236}">
                <a16:creationId xmlns:a16="http://schemas.microsoft.com/office/drawing/2014/main" id="{3D3423E5-C248-4067-96A6-95B0518CFA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651" y="1242562"/>
            <a:ext cx="7495154" cy="4433899"/>
          </a:xfrm>
          <a:prstGeom prst="rect">
            <a:avLst/>
          </a:prstGeom>
        </p:spPr>
      </p:pic>
    </p:spTree>
    <p:extLst>
      <p:ext uri="{BB962C8B-B14F-4D97-AF65-F5344CB8AC3E}">
        <p14:creationId xmlns:p14="http://schemas.microsoft.com/office/powerpoint/2010/main" val="1319878898"/>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6" name="Freeform: Shape 35">
            <a:extLst>
              <a:ext uri="{FF2B5EF4-FFF2-40B4-BE49-F238E27FC236}">
                <a16:creationId xmlns:a16="http://schemas.microsoft.com/office/drawing/2014/main" id="{C2913B51-C384-4284-B10D-4B98E63D8D6E}"/>
              </a:ext>
            </a:extLst>
          </p:cNvPr>
          <p:cNvSpPr/>
          <p:nvPr/>
        </p:nvSpPr>
        <p:spPr>
          <a:xfrm>
            <a:off x="10693" y="883986"/>
            <a:ext cx="2721621"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E3E15907-F631-4B2D-A316-511897145111}"/>
              </a:ext>
            </a:extLst>
          </p:cNvPr>
          <p:cNvSpPr txBox="1"/>
          <p:nvPr/>
        </p:nvSpPr>
        <p:spPr>
          <a:xfrm>
            <a:off x="-71601" y="883986"/>
            <a:ext cx="2534912" cy="307777"/>
          </a:xfrm>
          <a:prstGeom prst="rect">
            <a:avLst/>
          </a:prstGeom>
          <a:noFill/>
        </p:spPr>
        <p:txBody>
          <a:bodyPr wrap="square" rtlCol="0">
            <a:spAutoFit/>
          </a:bodyPr>
          <a:lstStyle/>
          <a:p>
            <a:r>
              <a:rPr lang="en-US" sz="1400">
                <a:solidFill>
                  <a:srgbClr val="384B5C"/>
                </a:solidFill>
                <a:latin typeface="Montserrat" pitchFamily="2" charset="0"/>
              </a:rPr>
              <a:t>Touring Bikes</a:t>
            </a:r>
          </a:p>
        </p:txBody>
      </p:sp>
      <p:graphicFrame>
        <p:nvGraphicFramePr>
          <p:cNvPr id="38" name="Diagram 37">
            <a:extLst>
              <a:ext uri="{FF2B5EF4-FFF2-40B4-BE49-F238E27FC236}">
                <a16:creationId xmlns:a16="http://schemas.microsoft.com/office/drawing/2014/main" id="{964516CA-8CC3-46AE-8B20-E44CCA8CEAAA}"/>
              </a:ext>
            </a:extLst>
          </p:cNvPr>
          <p:cNvGraphicFramePr/>
          <p:nvPr/>
        </p:nvGraphicFramePr>
        <p:xfrm>
          <a:off x="862203" y="1301876"/>
          <a:ext cx="4200488" cy="46721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0" name="Diagram 39">
            <a:extLst>
              <a:ext uri="{FF2B5EF4-FFF2-40B4-BE49-F238E27FC236}">
                <a16:creationId xmlns:a16="http://schemas.microsoft.com/office/drawing/2014/main" id="{527249DE-27D4-477C-8409-B67643BD91BD}"/>
              </a:ext>
            </a:extLst>
          </p:cNvPr>
          <p:cNvGraphicFramePr/>
          <p:nvPr/>
        </p:nvGraphicFramePr>
        <p:xfrm>
          <a:off x="5854934" y="1301876"/>
          <a:ext cx="4184729" cy="467213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41" name="Straight Arrow Connector 40">
            <a:extLst>
              <a:ext uri="{FF2B5EF4-FFF2-40B4-BE49-F238E27FC236}">
                <a16:creationId xmlns:a16="http://schemas.microsoft.com/office/drawing/2014/main" id="{330BFD26-9518-4539-825E-040F1243C15A}"/>
              </a:ext>
            </a:extLst>
          </p:cNvPr>
          <p:cNvCxnSpPr>
            <a:cxnSpLocks/>
          </p:cNvCxnSpPr>
          <p:nvPr/>
        </p:nvCxnSpPr>
        <p:spPr>
          <a:xfrm>
            <a:off x="3959459" y="2318476"/>
            <a:ext cx="2797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A7D2191-78DB-4502-A203-AE645EE14308}"/>
              </a:ext>
            </a:extLst>
          </p:cNvPr>
          <p:cNvCxnSpPr>
            <a:cxnSpLocks/>
          </p:cNvCxnSpPr>
          <p:nvPr/>
        </p:nvCxnSpPr>
        <p:spPr>
          <a:xfrm>
            <a:off x="4001960" y="4839916"/>
            <a:ext cx="2702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2D63260-CF7E-4E93-9F65-F095D1D45D1D}"/>
              </a:ext>
            </a:extLst>
          </p:cNvPr>
          <p:cNvSpPr txBox="1"/>
          <p:nvPr/>
        </p:nvSpPr>
        <p:spPr>
          <a:xfrm>
            <a:off x="1972139" y="2030749"/>
            <a:ext cx="1889125" cy="461665"/>
          </a:xfrm>
          <a:prstGeom prst="rect">
            <a:avLst/>
          </a:prstGeom>
          <a:noFill/>
        </p:spPr>
        <p:txBody>
          <a:bodyPr wrap="square" rtlCol="0">
            <a:spAutoFit/>
          </a:bodyPr>
          <a:lstStyle/>
          <a:p>
            <a:pPr lvl="0" algn="ctr"/>
            <a:r>
              <a:rPr lang="en-US" sz="1200">
                <a:latin typeface="Montserrat" pitchFamily="2" charset="0"/>
              </a:rPr>
              <a:t>Positive Profit Product Quantity</a:t>
            </a:r>
          </a:p>
        </p:txBody>
      </p:sp>
      <p:sp>
        <p:nvSpPr>
          <p:cNvPr id="44" name="TextBox 43">
            <a:extLst>
              <a:ext uri="{FF2B5EF4-FFF2-40B4-BE49-F238E27FC236}">
                <a16:creationId xmlns:a16="http://schemas.microsoft.com/office/drawing/2014/main" id="{82AC7377-5616-4EDC-B49A-F7A38917B939}"/>
              </a:ext>
            </a:extLst>
          </p:cNvPr>
          <p:cNvSpPr txBox="1"/>
          <p:nvPr/>
        </p:nvSpPr>
        <p:spPr>
          <a:xfrm>
            <a:off x="1972140" y="4887662"/>
            <a:ext cx="1889125" cy="461665"/>
          </a:xfrm>
          <a:prstGeom prst="rect">
            <a:avLst/>
          </a:prstGeom>
          <a:noFill/>
        </p:spPr>
        <p:txBody>
          <a:bodyPr wrap="square" rtlCol="0">
            <a:spAutoFit/>
          </a:bodyPr>
          <a:lstStyle/>
          <a:p>
            <a:pPr lvl="0" algn="ctr"/>
            <a:r>
              <a:rPr lang="en-US" sz="1200">
                <a:solidFill>
                  <a:schemeClr val="tx1"/>
                </a:solidFill>
                <a:latin typeface="Montserrat" pitchFamily="2" charset="0"/>
              </a:rPr>
              <a:t>Negative Profit Product Quantity</a:t>
            </a:r>
            <a:endParaRPr lang="en-US" sz="1200">
              <a:latin typeface="Montserrat" pitchFamily="2" charset="0"/>
            </a:endParaRPr>
          </a:p>
        </p:txBody>
      </p:sp>
      <p:sp>
        <p:nvSpPr>
          <p:cNvPr id="45" name="TextBox 44">
            <a:extLst>
              <a:ext uri="{FF2B5EF4-FFF2-40B4-BE49-F238E27FC236}">
                <a16:creationId xmlns:a16="http://schemas.microsoft.com/office/drawing/2014/main" id="{C2EBCE69-D1C9-41B7-9C9F-D45EAFA2A35F}"/>
              </a:ext>
            </a:extLst>
          </p:cNvPr>
          <p:cNvSpPr txBox="1"/>
          <p:nvPr/>
        </p:nvSpPr>
        <p:spPr>
          <a:xfrm>
            <a:off x="6903922" y="2033181"/>
            <a:ext cx="1889125" cy="276999"/>
          </a:xfrm>
          <a:prstGeom prst="rect">
            <a:avLst/>
          </a:prstGeom>
          <a:noFill/>
        </p:spPr>
        <p:txBody>
          <a:bodyPr wrap="square" rtlCol="0">
            <a:spAutoFit/>
          </a:bodyPr>
          <a:lstStyle/>
          <a:p>
            <a:pPr lvl="0"/>
            <a:r>
              <a:rPr lang="en-US" sz="1200">
                <a:latin typeface="Montserrat" pitchFamily="2" charset="0"/>
              </a:rPr>
              <a:t>Positive Reseller Profit</a:t>
            </a:r>
          </a:p>
        </p:txBody>
      </p:sp>
      <p:sp>
        <p:nvSpPr>
          <p:cNvPr id="46" name="TextBox 45">
            <a:extLst>
              <a:ext uri="{FF2B5EF4-FFF2-40B4-BE49-F238E27FC236}">
                <a16:creationId xmlns:a16="http://schemas.microsoft.com/office/drawing/2014/main" id="{BDEBB7BE-2FA9-430C-AE6D-32C1690AC31C}"/>
              </a:ext>
            </a:extLst>
          </p:cNvPr>
          <p:cNvSpPr txBox="1"/>
          <p:nvPr/>
        </p:nvSpPr>
        <p:spPr>
          <a:xfrm>
            <a:off x="6898825" y="4753567"/>
            <a:ext cx="1889125" cy="461665"/>
          </a:xfrm>
          <a:prstGeom prst="rect">
            <a:avLst/>
          </a:prstGeom>
          <a:noFill/>
        </p:spPr>
        <p:txBody>
          <a:bodyPr wrap="square" rtlCol="0">
            <a:spAutoFit/>
          </a:bodyPr>
          <a:lstStyle/>
          <a:p>
            <a:pPr lvl="0" algn="ctr"/>
            <a:r>
              <a:rPr lang="en-US" sz="1200">
                <a:latin typeface="Montserrat" pitchFamily="2" charset="0"/>
              </a:rPr>
              <a:t>Negative Reseller Profit</a:t>
            </a:r>
          </a:p>
        </p:txBody>
      </p:sp>
      <p:sp>
        <p:nvSpPr>
          <p:cNvPr id="47" name="TextBox 46">
            <a:extLst>
              <a:ext uri="{FF2B5EF4-FFF2-40B4-BE49-F238E27FC236}">
                <a16:creationId xmlns:a16="http://schemas.microsoft.com/office/drawing/2014/main" id="{B5E31D85-926F-4484-B171-9784E36A4727}"/>
              </a:ext>
            </a:extLst>
          </p:cNvPr>
          <p:cNvSpPr txBox="1"/>
          <p:nvPr/>
        </p:nvSpPr>
        <p:spPr>
          <a:xfrm>
            <a:off x="2463310" y="2522685"/>
            <a:ext cx="878069" cy="307777"/>
          </a:xfrm>
          <a:prstGeom prst="rect">
            <a:avLst/>
          </a:prstGeom>
          <a:noFill/>
        </p:spPr>
        <p:txBody>
          <a:bodyPr wrap="square" rtlCol="0">
            <a:spAutoFit/>
          </a:bodyPr>
          <a:lstStyle/>
          <a:p>
            <a:pPr lvl="0"/>
            <a:r>
              <a:rPr lang="en-US" sz="1400"/>
              <a:t>0</a:t>
            </a:r>
          </a:p>
        </p:txBody>
      </p:sp>
      <p:sp>
        <p:nvSpPr>
          <p:cNvPr id="48" name="TextBox 47">
            <a:extLst>
              <a:ext uri="{FF2B5EF4-FFF2-40B4-BE49-F238E27FC236}">
                <a16:creationId xmlns:a16="http://schemas.microsoft.com/office/drawing/2014/main" id="{F756988D-0775-4DCE-A838-4281CBD3BF59}"/>
              </a:ext>
            </a:extLst>
          </p:cNvPr>
          <p:cNvSpPr txBox="1"/>
          <p:nvPr/>
        </p:nvSpPr>
        <p:spPr>
          <a:xfrm>
            <a:off x="2451472" y="4319347"/>
            <a:ext cx="914500" cy="307777"/>
          </a:xfrm>
          <a:prstGeom prst="rect">
            <a:avLst/>
          </a:prstGeom>
          <a:noFill/>
        </p:spPr>
        <p:txBody>
          <a:bodyPr wrap="square" rtlCol="0">
            <a:spAutoFit/>
          </a:bodyPr>
          <a:lstStyle/>
          <a:p>
            <a:pPr lvl="0"/>
            <a:r>
              <a:rPr lang="en-US" sz="1400">
                <a:solidFill>
                  <a:schemeClr val="tx1"/>
                </a:solidFill>
              </a:rPr>
              <a:t>22(100%)</a:t>
            </a:r>
          </a:p>
        </p:txBody>
      </p:sp>
      <p:sp>
        <p:nvSpPr>
          <p:cNvPr id="50" name="TextBox 49">
            <a:extLst>
              <a:ext uri="{FF2B5EF4-FFF2-40B4-BE49-F238E27FC236}">
                <a16:creationId xmlns:a16="http://schemas.microsoft.com/office/drawing/2014/main" id="{BA37E40C-0485-4C9A-8544-FD43757076B7}"/>
              </a:ext>
            </a:extLst>
          </p:cNvPr>
          <p:cNvSpPr txBox="1"/>
          <p:nvPr/>
        </p:nvSpPr>
        <p:spPr>
          <a:xfrm>
            <a:off x="7268841" y="4315045"/>
            <a:ext cx="982531" cy="307777"/>
          </a:xfrm>
          <a:prstGeom prst="rect">
            <a:avLst/>
          </a:prstGeom>
          <a:noFill/>
        </p:spPr>
        <p:txBody>
          <a:bodyPr wrap="square" rtlCol="0">
            <a:spAutoFit/>
          </a:bodyPr>
          <a:lstStyle/>
          <a:p>
            <a:pPr lvl="0" algn="ctr"/>
            <a:r>
              <a:rPr lang="en-US" sz="1400"/>
              <a:t>($844,445)</a:t>
            </a:r>
          </a:p>
        </p:txBody>
      </p:sp>
      <p:sp>
        <p:nvSpPr>
          <p:cNvPr id="51" name="Rectangle 50">
            <a:extLst>
              <a:ext uri="{FF2B5EF4-FFF2-40B4-BE49-F238E27FC236}">
                <a16:creationId xmlns:a16="http://schemas.microsoft.com/office/drawing/2014/main" id="{9B2347D2-CFEB-4796-9FE9-5E2E7256202A}"/>
              </a:ext>
            </a:extLst>
          </p:cNvPr>
          <p:cNvSpPr/>
          <p:nvPr/>
        </p:nvSpPr>
        <p:spPr>
          <a:xfrm>
            <a:off x="2228087" y="2532564"/>
            <a:ext cx="1168028"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F081E2A-9B0D-4D8C-96EC-28931FFEE697}"/>
              </a:ext>
            </a:extLst>
          </p:cNvPr>
          <p:cNvSpPr/>
          <p:nvPr/>
        </p:nvSpPr>
        <p:spPr>
          <a:xfrm>
            <a:off x="2230373" y="4301657"/>
            <a:ext cx="1168028" cy="306052"/>
          </a:xfrm>
          <a:prstGeom prst="rect">
            <a:avLst/>
          </a:prstGeom>
          <a:solidFill>
            <a:srgbClr val="384B5C">
              <a:alpha val="0"/>
            </a:srgb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C47E4DE-BE2A-45B3-95A2-19DF97FCBD12}"/>
              </a:ext>
            </a:extLst>
          </p:cNvPr>
          <p:cNvSpPr/>
          <p:nvPr/>
        </p:nvSpPr>
        <p:spPr>
          <a:xfrm>
            <a:off x="7131494" y="4327418"/>
            <a:ext cx="1257224" cy="306052"/>
          </a:xfrm>
          <a:prstGeom prst="rect">
            <a:avLst/>
          </a:prstGeom>
          <a:solidFill>
            <a:srgbClr val="384B5C">
              <a:alpha val="0"/>
            </a:srgb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90763A-37CF-49F7-91C3-EA22BC389DB0}"/>
              </a:ext>
            </a:extLst>
          </p:cNvPr>
          <p:cNvSpPr txBox="1"/>
          <p:nvPr/>
        </p:nvSpPr>
        <p:spPr>
          <a:xfrm>
            <a:off x="489860" y="5826884"/>
            <a:ext cx="5791198" cy="702244"/>
          </a:xfrm>
          <a:prstGeom prst="rect">
            <a:avLst/>
          </a:prstGeom>
          <a:noFill/>
        </p:spPr>
        <p:txBody>
          <a:bodyPr wrap="square" rtlCol="0">
            <a:spAutoFit/>
          </a:bodyPr>
          <a:lstStyle/>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Tổng số xe đạp đường trường đã bán 8,298 chiếc.</a:t>
            </a:r>
          </a:p>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Có 22 loại xe được bán ra thị trường thì 100% phải bán lỗ.</a:t>
            </a:r>
          </a:p>
        </p:txBody>
      </p:sp>
      <p:sp>
        <p:nvSpPr>
          <p:cNvPr id="52" name="Freeform: Shape 51">
            <a:extLst>
              <a:ext uri="{FF2B5EF4-FFF2-40B4-BE49-F238E27FC236}">
                <a16:creationId xmlns:a16="http://schemas.microsoft.com/office/drawing/2014/main" id="{156C409E-3980-4B86-B6D6-DE38E9872756}"/>
              </a:ext>
            </a:extLst>
          </p:cNvPr>
          <p:cNvSpPr/>
          <p:nvPr/>
        </p:nvSpPr>
        <p:spPr>
          <a:xfrm>
            <a:off x="0" y="65986"/>
            <a:ext cx="53466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TextBox 55">
            <a:extLst>
              <a:ext uri="{FF2B5EF4-FFF2-40B4-BE49-F238E27FC236}">
                <a16:creationId xmlns:a16="http://schemas.microsoft.com/office/drawing/2014/main" id="{5CAD6423-4846-4F7B-922D-8E6B7C750BD5}"/>
              </a:ext>
            </a:extLst>
          </p:cNvPr>
          <p:cNvSpPr txBox="1"/>
          <p:nvPr/>
        </p:nvSpPr>
        <p:spPr>
          <a:xfrm>
            <a:off x="188975" y="65987"/>
            <a:ext cx="4611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Tree>
    <p:extLst>
      <p:ext uri="{BB962C8B-B14F-4D97-AF65-F5344CB8AC3E}">
        <p14:creationId xmlns:p14="http://schemas.microsoft.com/office/powerpoint/2010/main" val="32691910"/>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2000"/>
                                        <p:tgtEl>
                                          <p:spTgt spid="3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heel(1)">
                                      <p:cBhvr>
                                        <p:cTn id="10" dur="2000"/>
                                        <p:tgtEl>
                                          <p:spTgt spid="40"/>
                                        </p:tgtEl>
                                      </p:cBhvr>
                                    </p:animEffect>
                                  </p:childTnLst>
                                </p:cTn>
                              </p:par>
                              <p:par>
                                <p:cTn id="11" presetID="21" presetClass="entr" presetSubtype="1"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heel(1)">
                                      <p:cBhvr>
                                        <p:cTn id="13" dur="2000"/>
                                        <p:tgtEl>
                                          <p:spTgt spid="41"/>
                                        </p:tgtEl>
                                      </p:cBhvr>
                                    </p:animEffect>
                                  </p:childTnLst>
                                </p:cTn>
                              </p:par>
                              <p:par>
                                <p:cTn id="14" presetID="21" presetClass="entr" presetSubtype="1"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heel(1)">
                                      <p:cBhvr>
                                        <p:cTn id="16" dur="2000"/>
                                        <p:tgtEl>
                                          <p:spTgt spid="4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heel(1)">
                                      <p:cBhvr>
                                        <p:cTn id="19" dur="2000"/>
                                        <p:tgtEl>
                                          <p:spTgt spid="4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heel(1)">
                                      <p:cBhvr>
                                        <p:cTn id="22" dur="2000"/>
                                        <p:tgtEl>
                                          <p:spTgt spid="44"/>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heel(1)">
                                      <p:cBhvr>
                                        <p:cTn id="25" dur="2000"/>
                                        <p:tgtEl>
                                          <p:spTgt spid="4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heel(1)">
                                      <p:cBhvr>
                                        <p:cTn id="28" dur="2000"/>
                                        <p:tgtEl>
                                          <p:spTgt spid="46"/>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heel(1)">
                                      <p:cBhvr>
                                        <p:cTn id="31" dur="2000"/>
                                        <p:tgtEl>
                                          <p:spTgt spid="47"/>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heel(1)">
                                      <p:cBhvr>
                                        <p:cTn id="34" dur="2000"/>
                                        <p:tgtEl>
                                          <p:spTgt spid="48"/>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heel(1)">
                                      <p:cBhvr>
                                        <p:cTn id="37" dur="2000"/>
                                        <p:tgtEl>
                                          <p:spTgt spid="50"/>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heel(1)">
                                      <p:cBhvr>
                                        <p:cTn id="40" dur="2000"/>
                                        <p:tgtEl>
                                          <p:spTgt spid="51"/>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heel(1)">
                                      <p:cBhvr>
                                        <p:cTn id="43" dur="2000"/>
                                        <p:tgtEl>
                                          <p:spTgt spid="53"/>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heel(1)">
                                      <p:cBhvr>
                                        <p:cTn id="46"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AsOne/>
      </p:bldGraphic>
      <p:bldGraphic spid="40" grpId="0">
        <p:bldAsOne/>
      </p:bldGraphic>
      <p:bldP spid="43" grpId="0"/>
      <p:bldP spid="44" grpId="0"/>
      <p:bldP spid="45" grpId="0"/>
      <p:bldP spid="46" grpId="0"/>
      <p:bldP spid="47" grpId="0"/>
      <p:bldP spid="48" grpId="0"/>
      <p:bldP spid="50" grpId="0"/>
      <p:bldP spid="51" grpId="0" animBg="1"/>
      <p:bldP spid="53" grpId="0" animBg="1"/>
      <p:bldP spid="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23576397-FFA5-40C2-9F2F-4EBE76B4B2CC}"/>
              </a:ext>
            </a:extLst>
          </p:cNvPr>
          <p:cNvSpPr/>
          <p:nvPr/>
        </p:nvSpPr>
        <p:spPr>
          <a:xfrm>
            <a:off x="0" y="65986"/>
            <a:ext cx="53466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E39F2C42-933C-4611-97E0-472395EF1E10}"/>
              </a:ext>
            </a:extLst>
          </p:cNvPr>
          <p:cNvSpPr txBox="1"/>
          <p:nvPr/>
        </p:nvSpPr>
        <p:spPr>
          <a:xfrm>
            <a:off x="188975" y="65987"/>
            <a:ext cx="4611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
        <p:nvSpPr>
          <p:cNvPr id="36" name="Freeform: Shape 35">
            <a:extLst>
              <a:ext uri="{FF2B5EF4-FFF2-40B4-BE49-F238E27FC236}">
                <a16:creationId xmlns:a16="http://schemas.microsoft.com/office/drawing/2014/main" id="{C2913B51-C384-4284-B10D-4B98E63D8D6E}"/>
              </a:ext>
            </a:extLst>
          </p:cNvPr>
          <p:cNvSpPr/>
          <p:nvPr/>
        </p:nvSpPr>
        <p:spPr>
          <a:xfrm>
            <a:off x="10693" y="883986"/>
            <a:ext cx="2721621"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E3E15907-F631-4B2D-A316-511897145111}"/>
              </a:ext>
            </a:extLst>
          </p:cNvPr>
          <p:cNvSpPr txBox="1"/>
          <p:nvPr/>
        </p:nvSpPr>
        <p:spPr>
          <a:xfrm>
            <a:off x="-71601" y="883986"/>
            <a:ext cx="2534912" cy="307777"/>
          </a:xfrm>
          <a:prstGeom prst="rect">
            <a:avLst/>
          </a:prstGeom>
          <a:noFill/>
        </p:spPr>
        <p:txBody>
          <a:bodyPr wrap="square" rtlCol="0">
            <a:spAutoFit/>
          </a:bodyPr>
          <a:lstStyle/>
          <a:p>
            <a:r>
              <a:rPr lang="en-US" sz="1400">
                <a:solidFill>
                  <a:srgbClr val="384B5C"/>
                </a:solidFill>
                <a:latin typeface="Montserrat" pitchFamily="2" charset="0"/>
              </a:rPr>
              <a:t>Components</a:t>
            </a:r>
          </a:p>
        </p:txBody>
      </p:sp>
      <p:graphicFrame>
        <p:nvGraphicFramePr>
          <p:cNvPr id="38" name="Diagram 37">
            <a:extLst>
              <a:ext uri="{FF2B5EF4-FFF2-40B4-BE49-F238E27FC236}">
                <a16:creationId xmlns:a16="http://schemas.microsoft.com/office/drawing/2014/main" id="{964516CA-8CC3-46AE-8B20-E44CCA8CEAAA}"/>
              </a:ext>
            </a:extLst>
          </p:cNvPr>
          <p:cNvGraphicFramePr/>
          <p:nvPr/>
        </p:nvGraphicFramePr>
        <p:xfrm>
          <a:off x="862203" y="1301876"/>
          <a:ext cx="4200488" cy="46721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0" name="Diagram 39">
            <a:extLst>
              <a:ext uri="{FF2B5EF4-FFF2-40B4-BE49-F238E27FC236}">
                <a16:creationId xmlns:a16="http://schemas.microsoft.com/office/drawing/2014/main" id="{527249DE-27D4-477C-8409-B67643BD91BD}"/>
              </a:ext>
            </a:extLst>
          </p:cNvPr>
          <p:cNvGraphicFramePr/>
          <p:nvPr/>
        </p:nvGraphicFramePr>
        <p:xfrm>
          <a:off x="5854934" y="1301876"/>
          <a:ext cx="4184729" cy="467213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41" name="Straight Arrow Connector 40">
            <a:extLst>
              <a:ext uri="{FF2B5EF4-FFF2-40B4-BE49-F238E27FC236}">
                <a16:creationId xmlns:a16="http://schemas.microsoft.com/office/drawing/2014/main" id="{330BFD26-9518-4539-825E-040F1243C15A}"/>
              </a:ext>
            </a:extLst>
          </p:cNvPr>
          <p:cNvCxnSpPr>
            <a:cxnSpLocks/>
          </p:cNvCxnSpPr>
          <p:nvPr/>
        </p:nvCxnSpPr>
        <p:spPr>
          <a:xfrm>
            <a:off x="3959459" y="2318476"/>
            <a:ext cx="2797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A7D2191-78DB-4502-A203-AE645EE14308}"/>
              </a:ext>
            </a:extLst>
          </p:cNvPr>
          <p:cNvCxnSpPr>
            <a:cxnSpLocks/>
          </p:cNvCxnSpPr>
          <p:nvPr/>
        </p:nvCxnSpPr>
        <p:spPr>
          <a:xfrm>
            <a:off x="4001960" y="4839916"/>
            <a:ext cx="2702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2D63260-CF7E-4E93-9F65-F095D1D45D1D}"/>
              </a:ext>
            </a:extLst>
          </p:cNvPr>
          <p:cNvSpPr txBox="1"/>
          <p:nvPr/>
        </p:nvSpPr>
        <p:spPr>
          <a:xfrm>
            <a:off x="1972139" y="2030749"/>
            <a:ext cx="1889125" cy="461665"/>
          </a:xfrm>
          <a:prstGeom prst="rect">
            <a:avLst/>
          </a:prstGeom>
          <a:noFill/>
        </p:spPr>
        <p:txBody>
          <a:bodyPr wrap="square" rtlCol="0">
            <a:spAutoFit/>
          </a:bodyPr>
          <a:lstStyle/>
          <a:p>
            <a:pPr lvl="0" algn="ctr"/>
            <a:r>
              <a:rPr lang="en-US" sz="1200">
                <a:latin typeface="Montserrat" pitchFamily="2" charset="0"/>
              </a:rPr>
              <a:t>Positive Profit Product Quantity</a:t>
            </a:r>
          </a:p>
        </p:txBody>
      </p:sp>
      <p:sp>
        <p:nvSpPr>
          <p:cNvPr id="44" name="TextBox 43">
            <a:extLst>
              <a:ext uri="{FF2B5EF4-FFF2-40B4-BE49-F238E27FC236}">
                <a16:creationId xmlns:a16="http://schemas.microsoft.com/office/drawing/2014/main" id="{82AC7377-5616-4EDC-B49A-F7A38917B939}"/>
              </a:ext>
            </a:extLst>
          </p:cNvPr>
          <p:cNvSpPr txBox="1"/>
          <p:nvPr/>
        </p:nvSpPr>
        <p:spPr>
          <a:xfrm>
            <a:off x="1972140" y="4887662"/>
            <a:ext cx="1889125" cy="461665"/>
          </a:xfrm>
          <a:prstGeom prst="rect">
            <a:avLst/>
          </a:prstGeom>
          <a:noFill/>
        </p:spPr>
        <p:txBody>
          <a:bodyPr wrap="square" rtlCol="0">
            <a:spAutoFit/>
          </a:bodyPr>
          <a:lstStyle/>
          <a:p>
            <a:pPr lvl="0" algn="ctr"/>
            <a:r>
              <a:rPr lang="en-US" sz="1200">
                <a:solidFill>
                  <a:schemeClr val="tx1"/>
                </a:solidFill>
                <a:latin typeface="Montserrat" pitchFamily="2" charset="0"/>
              </a:rPr>
              <a:t>Negative Profit Product Quantity</a:t>
            </a:r>
            <a:endParaRPr lang="en-US" sz="1200">
              <a:latin typeface="Montserrat" pitchFamily="2" charset="0"/>
            </a:endParaRPr>
          </a:p>
        </p:txBody>
      </p:sp>
      <p:sp>
        <p:nvSpPr>
          <p:cNvPr id="45" name="TextBox 44">
            <a:extLst>
              <a:ext uri="{FF2B5EF4-FFF2-40B4-BE49-F238E27FC236}">
                <a16:creationId xmlns:a16="http://schemas.microsoft.com/office/drawing/2014/main" id="{C2EBCE69-D1C9-41B7-9C9F-D45EAFA2A35F}"/>
              </a:ext>
            </a:extLst>
          </p:cNvPr>
          <p:cNvSpPr txBox="1"/>
          <p:nvPr/>
        </p:nvSpPr>
        <p:spPr>
          <a:xfrm>
            <a:off x="6903922" y="2033181"/>
            <a:ext cx="1889125" cy="276999"/>
          </a:xfrm>
          <a:prstGeom prst="rect">
            <a:avLst/>
          </a:prstGeom>
          <a:noFill/>
        </p:spPr>
        <p:txBody>
          <a:bodyPr wrap="square" rtlCol="0">
            <a:spAutoFit/>
          </a:bodyPr>
          <a:lstStyle/>
          <a:p>
            <a:pPr lvl="0"/>
            <a:r>
              <a:rPr lang="en-US" sz="1200">
                <a:latin typeface="Montserrat" pitchFamily="2" charset="0"/>
              </a:rPr>
              <a:t>Positive Reseller Profit</a:t>
            </a:r>
          </a:p>
        </p:txBody>
      </p:sp>
      <p:sp>
        <p:nvSpPr>
          <p:cNvPr id="46" name="TextBox 45">
            <a:extLst>
              <a:ext uri="{FF2B5EF4-FFF2-40B4-BE49-F238E27FC236}">
                <a16:creationId xmlns:a16="http://schemas.microsoft.com/office/drawing/2014/main" id="{BDEBB7BE-2FA9-430C-AE6D-32C1690AC31C}"/>
              </a:ext>
            </a:extLst>
          </p:cNvPr>
          <p:cNvSpPr txBox="1"/>
          <p:nvPr/>
        </p:nvSpPr>
        <p:spPr>
          <a:xfrm>
            <a:off x="6898825" y="4753567"/>
            <a:ext cx="1889125" cy="461665"/>
          </a:xfrm>
          <a:prstGeom prst="rect">
            <a:avLst/>
          </a:prstGeom>
          <a:noFill/>
        </p:spPr>
        <p:txBody>
          <a:bodyPr wrap="square" rtlCol="0">
            <a:spAutoFit/>
          </a:bodyPr>
          <a:lstStyle/>
          <a:p>
            <a:pPr lvl="0" algn="ctr"/>
            <a:r>
              <a:rPr lang="en-US" sz="1200">
                <a:latin typeface="Montserrat" pitchFamily="2" charset="0"/>
              </a:rPr>
              <a:t>Negative Reseller Profit</a:t>
            </a:r>
          </a:p>
        </p:txBody>
      </p:sp>
      <p:sp>
        <p:nvSpPr>
          <p:cNvPr id="47" name="TextBox 46">
            <a:extLst>
              <a:ext uri="{FF2B5EF4-FFF2-40B4-BE49-F238E27FC236}">
                <a16:creationId xmlns:a16="http://schemas.microsoft.com/office/drawing/2014/main" id="{B5E31D85-926F-4484-B171-9784E36A4727}"/>
              </a:ext>
            </a:extLst>
          </p:cNvPr>
          <p:cNvSpPr txBox="1"/>
          <p:nvPr/>
        </p:nvSpPr>
        <p:spPr>
          <a:xfrm>
            <a:off x="2463310" y="2522685"/>
            <a:ext cx="878069" cy="307777"/>
          </a:xfrm>
          <a:prstGeom prst="rect">
            <a:avLst/>
          </a:prstGeom>
          <a:noFill/>
        </p:spPr>
        <p:txBody>
          <a:bodyPr wrap="square" rtlCol="0">
            <a:spAutoFit/>
          </a:bodyPr>
          <a:lstStyle/>
          <a:p>
            <a:pPr lvl="0"/>
            <a:r>
              <a:rPr lang="en-US" sz="1400"/>
              <a:t>98(88%)</a:t>
            </a:r>
          </a:p>
        </p:txBody>
      </p:sp>
      <p:sp>
        <p:nvSpPr>
          <p:cNvPr id="48" name="TextBox 47">
            <a:extLst>
              <a:ext uri="{FF2B5EF4-FFF2-40B4-BE49-F238E27FC236}">
                <a16:creationId xmlns:a16="http://schemas.microsoft.com/office/drawing/2014/main" id="{F756988D-0775-4DCE-A838-4281CBD3BF59}"/>
              </a:ext>
            </a:extLst>
          </p:cNvPr>
          <p:cNvSpPr txBox="1"/>
          <p:nvPr/>
        </p:nvSpPr>
        <p:spPr>
          <a:xfrm>
            <a:off x="2451472" y="4319347"/>
            <a:ext cx="840924" cy="307777"/>
          </a:xfrm>
          <a:prstGeom prst="rect">
            <a:avLst/>
          </a:prstGeom>
          <a:noFill/>
        </p:spPr>
        <p:txBody>
          <a:bodyPr wrap="square" rtlCol="0">
            <a:spAutoFit/>
          </a:bodyPr>
          <a:lstStyle/>
          <a:p>
            <a:pPr lvl="0"/>
            <a:r>
              <a:rPr lang="en-US" sz="1400">
                <a:solidFill>
                  <a:schemeClr val="tx1"/>
                </a:solidFill>
              </a:rPr>
              <a:t>29(26%)</a:t>
            </a:r>
          </a:p>
        </p:txBody>
      </p:sp>
      <p:sp>
        <p:nvSpPr>
          <p:cNvPr id="49" name="TextBox 48">
            <a:extLst>
              <a:ext uri="{FF2B5EF4-FFF2-40B4-BE49-F238E27FC236}">
                <a16:creationId xmlns:a16="http://schemas.microsoft.com/office/drawing/2014/main" id="{1B8B9427-BEB7-491D-B95C-7308E84B2A6D}"/>
              </a:ext>
            </a:extLst>
          </p:cNvPr>
          <p:cNvSpPr txBox="1"/>
          <p:nvPr/>
        </p:nvSpPr>
        <p:spPr>
          <a:xfrm>
            <a:off x="7461939" y="2416095"/>
            <a:ext cx="945600" cy="307777"/>
          </a:xfrm>
          <a:prstGeom prst="rect">
            <a:avLst/>
          </a:prstGeom>
          <a:noFill/>
        </p:spPr>
        <p:txBody>
          <a:bodyPr wrap="square" rtlCol="0">
            <a:spAutoFit/>
          </a:bodyPr>
          <a:lstStyle/>
          <a:p>
            <a:pPr lvl="0"/>
            <a:r>
              <a:rPr lang="en-US" sz="1400"/>
              <a:t>$598,383</a:t>
            </a:r>
          </a:p>
        </p:txBody>
      </p:sp>
      <p:sp>
        <p:nvSpPr>
          <p:cNvPr id="50" name="TextBox 49">
            <a:extLst>
              <a:ext uri="{FF2B5EF4-FFF2-40B4-BE49-F238E27FC236}">
                <a16:creationId xmlns:a16="http://schemas.microsoft.com/office/drawing/2014/main" id="{BA37E40C-0485-4C9A-8544-FD43757076B7}"/>
              </a:ext>
            </a:extLst>
          </p:cNvPr>
          <p:cNvSpPr txBox="1"/>
          <p:nvPr/>
        </p:nvSpPr>
        <p:spPr>
          <a:xfrm>
            <a:off x="7268841" y="4315045"/>
            <a:ext cx="982531" cy="307777"/>
          </a:xfrm>
          <a:prstGeom prst="rect">
            <a:avLst/>
          </a:prstGeom>
          <a:noFill/>
        </p:spPr>
        <p:txBody>
          <a:bodyPr wrap="square" rtlCol="0">
            <a:spAutoFit/>
          </a:bodyPr>
          <a:lstStyle/>
          <a:p>
            <a:pPr lvl="0" algn="ctr"/>
            <a:r>
              <a:rPr lang="en-US" sz="1400"/>
              <a:t>($211,311)</a:t>
            </a:r>
          </a:p>
        </p:txBody>
      </p:sp>
      <p:sp>
        <p:nvSpPr>
          <p:cNvPr id="51" name="Rectangle 50">
            <a:extLst>
              <a:ext uri="{FF2B5EF4-FFF2-40B4-BE49-F238E27FC236}">
                <a16:creationId xmlns:a16="http://schemas.microsoft.com/office/drawing/2014/main" id="{9B2347D2-CFEB-4796-9FE9-5E2E7256202A}"/>
              </a:ext>
            </a:extLst>
          </p:cNvPr>
          <p:cNvSpPr/>
          <p:nvPr/>
        </p:nvSpPr>
        <p:spPr>
          <a:xfrm>
            <a:off x="2254261" y="2533427"/>
            <a:ext cx="1168028"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5B2FF74-6424-42A6-916B-228C20FD5028}"/>
              </a:ext>
            </a:extLst>
          </p:cNvPr>
          <p:cNvSpPr/>
          <p:nvPr/>
        </p:nvSpPr>
        <p:spPr>
          <a:xfrm>
            <a:off x="7301499" y="2406177"/>
            <a:ext cx="1220504"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F081E2A-9B0D-4D8C-96EC-28931FFEE697}"/>
              </a:ext>
            </a:extLst>
          </p:cNvPr>
          <p:cNvSpPr/>
          <p:nvPr/>
        </p:nvSpPr>
        <p:spPr>
          <a:xfrm>
            <a:off x="2293839" y="4327295"/>
            <a:ext cx="1088873" cy="306052"/>
          </a:xfrm>
          <a:prstGeom prst="rect">
            <a:avLst/>
          </a:prstGeom>
          <a:solidFill>
            <a:srgbClr val="384B5C">
              <a:alpha val="0"/>
            </a:srgb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C47E4DE-BE2A-45B3-95A2-19DF97FCBD12}"/>
              </a:ext>
            </a:extLst>
          </p:cNvPr>
          <p:cNvSpPr/>
          <p:nvPr/>
        </p:nvSpPr>
        <p:spPr>
          <a:xfrm>
            <a:off x="7149853" y="4316770"/>
            <a:ext cx="1220505" cy="306052"/>
          </a:xfrm>
          <a:prstGeom prst="rect">
            <a:avLst/>
          </a:prstGeom>
          <a:solidFill>
            <a:srgbClr val="384B5C">
              <a:alpha val="0"/>
            </a:srgb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90763A-37CF-49F7-91C3-EA22BC389DB0}"/>
              </a:ext>
            </a:extLst>
          </p:cNvPr>
          <p:cNvSpPr txBox="1"/>
          <p:nvPr/>
        </p:nvSpPr>
        <p:spPr>
          <a:xfrm>
            <a:off x="489859" y="5826884"/>
            <a:ext cx="10327903" cy="702244"/>
          </a:xfrm>
          <a:prstGeom prst="rect">
            <a:avLst/>
          </a:prstGeom>
          <a:noFill/>
        </p:spPr>
        <p:txBody>
          <a:bodyPr wrap="square" rtlCol="0">
            <a:spAutoFit/>
          </a:bodyPr>
          <a:lstStyle/>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Tổng số có 39,814 linh kiện được bán ra thị trường</a:t>
            </a:r>
          </a:p>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Tổng lợi nhuận: $387,071</a:t>
            </a:r>
          </a:p>
        </p:txBody>
      </p:sp>
      <p:sp>
        <p:nvSpPr>
          <p:cNvPr id="57" name="TextBox 56">
            <a:extLst>
              <a:ext uri="{FF2B5EF4-FFF2-40B4-BE49-F238E27FC236}">
                <a16:creationId xmlns:a16="http://schemas.microsoft.com/office/drawing/2014/main" id="{019433A8-7D2D-4F3C-A091-A09C43F6429F}"/>
              </a:ext>
            </a:extLst>
          </p:cNvPr>
          <p:cNvSpPr txBox="1"/>
          <p:nvPr/>
        </p:nvSpPr>
        <p:spPr>
          <a:xfrm>
            <a:off x="2463311" y="3491515"/>
            <a:ext cx="829084" cy="307777"/>
          </a:xfrm>
          <a:prstGeom prst="rect">
            <a:avLst/>
          </a:prstGeom>
          <a:noFill/>
        </p:spPr>
        <p:txBody>
          <a:bodyPr wrap="square" rtlCol="0">
            <a:spAutoFit/>
          </a:bodyPr>
          <a:lstStyle/>
          <a:p>
            <a:pPr lvl="0"/>
            <a:r>
              <a:rPr lang="en-US" sz="1400"/>
              <a:t>16(14%)</a:t>
            </a:r>
          </a:p>
        </p:txBody>
      </p:sp>
      <p:sp>
        <p:nvSpPr>
          <p:cNvPr id="58" name="Rectangle 57">
            <a:extLst>
              <a:ext uri="{FF2B5EF4-FFF2-40B4-BE49-F238E27FC236}">
                <a16:creationId xmlns:a16="http://schemas.microsoft.com/office/drawing/2014/main" id="{C583F527-F170-47AB-8D9A-1BBC11385479}"/>
              </a:ext>
            </a:extLst>
          </p:cNvPr>
          <p:cNvSpPr/>
          <p:nvPr/>
        </p:nvSpPr>
        <p:spPr>
          <a:xfrm>
            <a:off x="2405208" y="3478133"/>
            <a:ext cx="933451"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4498943"/>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2000"/>
                                        <p:tgtEl>
                                          <p:spTgt spid="3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heel(1)">
                                      <p:cBhvr>
                                        <p:cTn id="10" dur="2000"/>
                                        <p:tgtEl>
                                          <p:spTgt spid="40"/>
                                        </p:tgtEl>
                                      </p:cBhvr>
                                    </p:animEffect>
                                  </p:childTnLst>
                                </p:cTn>
                              </p:par>
                              <p:par>
                                <p:cTn id="11" presetID="21" presetClass="entr" presetSubtype="1"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heel(1)">
                                      <p:cBhvr>
                                        <p:cTn id="13" dur="2000"/>
                                        <p:tgtEl>
                                          <p:spTgt spid="41"/>
                                        </p:tgtEl>
                                      </p:cBhvr>
                                    </p:animEffect>
                                  </p:childTnLst>
                                </p:cTn>
                              </p:par>
                              <p:par>
                                <p:cTn id="14" presetID="21" presetClass="entr" presetSubtype="1"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heel(1)">
                                      <p:cBhvr>
                                        <p:cTn id="16" dur="2000"/>
                                        <p:tgtEl>
                                          <p:spTgt spid="4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heel(1)">
                                      <p:cBhvr>
                                        <p:cTn id="19" dur="2000"/>
                                        <p:tgtEl>
                                          <p:spTgt spid="4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heel(1)">
                                      <p:cBhvr>
                                        <p:cTn id="22" dur="2000"/>
                                        <p:tgtEl>
                                          <p:spTgt spid="44"/>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heel(1)">
                                      <p:cBhvr>
                                        <p:cTn id="25" dur="2000"/>
                                        <p:tgtEl>
                                          <p:spTgt spid="4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heel(1)">
                                      <p:cBhvr>
                                        <p:cTn id="28" dur="2000"/>
                                        <p:tgtEl>
                                          <p:spTgt spid="46"/>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heel(1)">
                                      <p:cBhvr>
                                        <p:cTn id="31" dur="2000"/>
                                        <p:tgtEl>
                                          <p:spTgt spid="47"/>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heel(1)">
                                      <p:cBhvr>
                                        <p:cTn id="34" dur="2000"/>
                                        <p:tgtEl>
                                          <p:spTgt spid="48"/>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heel(1)">
                                      <p:cBhvr>
                                        <p:cTn id="37" dur="2000"/>
                                        <p:tgtEl>
                                          <p:spTgt spid="49"/>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heel(1)">
                                      <p:cBhvr>
                                        <p:cTn id="40" dur="2000"/>
                                        <p:tgtEl>
                                          <p:spTgt spid="50"/>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heel(1)">
                                      <p:cBhvr>
                                        <p:cTn id="43" dur="2000"/>
                                        <p:tgtEl>
                                          <p:spTgt spid="51"/>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heel(1)">
                                      <p:cBhvr>
                                        <p:cTn id="46" dur="2000"/>
                                        <p:tgtEl>
                                          <p:spTgt spid="52"/>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heel(1)">
                                      <p:cBhvr>
                                        <p:cTn id="49" dur="2000"/>
                                        <p:tgtEl>
                                          <p:spTgt spid="53"/>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wheel(1)">
                                      <p:cBhvr>
                                        <p:cTn id="52" dur="2000"/>
                                        <p:tgtEl>
                                          <p:spTgt spid="54"/>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heel(1)">
                                      <p:cBhvr>
                                        <p:cTn id="55" dur="2000"/>
                                        <p:tgtEl>
                                          <p:spTgt spid="57"/>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heel(1)">
                                      <p:cBhvr>
                                        <p:cTn id="58"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AsOne/>
      </p:bldGraphic>
      <p:bldGraphic spid="40" grpId="0">
        <p:bldAsOne/>
      </p:bldGraphic>
      <p:bldP spid="43" grpId="0"/>
      <p:bldP spid="44" grpId="0"/>
      <p:bldP spid="45" grpId="0"/>
      <p:bldP spid="46" grpId="0"/>
      <p:bldP spid="47" grpId="0"/>
      <p:bldP spid="48" grpId="0"/>
      <p:bldP spid="49" grpId="0"/>
      <p:bldP spid="50" grpId="0"/>
      <p:bldP spid="51" grpId="0" animBg="1"/>
      <p:bldP spid="52" grpId="0" animBg="1"/>
      <p:bldP spid="53" grpId="0" animBg="1"/>
      <p:bldP spid="54" grpId="0" animBg="1"/>
      <p:bldP spid="57" grpId="0"/>
      <p:bldP spid="5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23576397-FFA5-40C2-9F2F-4EBE76B4B2CC}"/>
              </a:ext>
            </a:extLst>
          </p:cNvPr>
          <p:cNvSpPr/>
          <p:nvPr/>
        </p:nvSpPr>
        <p:spPr>
          <a:xfrm>
            <a:off x="0" y="65986"/>
            <a:ext cx="56895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E39F2C42-933C-4611-97E0-472395EF1E10}"/>
              </a:ext>
            </a:extLst>
          </p:cNvPr>
          <p:cNvSpPr txBox="1"/>
          <p:nvPr/>
        </p:nvSpPr>
        <p:spPr>
          <a:xfrm>
            <a:off x="188975" y="65987"/>
            <a:ext cx="4873716"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
        <p:nvSpPr>
          <p:cNvPr id="36" name="Freeform: Shape 35">
            <a:extLst>
              <a:ext uri="{FF2B5EF4-FFF2-40B4-BE49-F238E27FC236}">
                <a16:creationId xmlns:a16="http://schemas.microsoft.com/office/drawing/2014/main" id="{C2913B51-C384-4284-B10D-4B98E63D8D6E}"/>
              </a:ext>
            </a:extLst>
          </p:cNvPr>
          <p:cNvSpPr/>
          <p:nvPr/>
        </p:nvSpPr>
        <p:spPr>
          <a:xfrm>
            <a:off x="10693" y="883986"/>
            <a:ext cx="2721621"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E3E15907-F631-4B2D-A316-511897145111}"/>
              </a:ext>
            </a:extLst>
          </p:cNvPr>
          <p:cNvSpPr txBox="1"/>
          <p:nvPr/>
        </p:nvSpPr>
        <p:spPr>
          <a:xfrm>
            <a:off x="-71601" y="883986"/>
            <a:ext cx="2534912" cy="307777"/>
          </a:xfrm>
          <a:prstGeom prst="rect">
            <a:avLst/>
          </a:prstGeom>
          <a:noFill/>
        </p:spPr>
        <p:txBody>
          <a:bodyPr wrap="square" rtlCol="0">
            <a:spAutoFit/>
          </a:bodyPr>
          <a:lstStyle/>
          <a:p>
            <a:r>
              <a:rPr lang="en-US" sz="1400">
                <a:solidFill>
                  <a:srgbClr val="384B5C"/>
                </a:solidFill>
                <a:latin typeface="Montserrat" pitchFamily="2" charset="0"/>
              </a:rPr>
              <a:t>Clothing</a:t>
            </a:r>
          </a:p>
        </p:txBody>
      </p:sp>
      <p:graphicFrame>
        <p:nvGraphicFramePr>
          <p:cNvPr id="38" name="Diagram 37">
            <a:extLst>
              <a:ext uri="{FF2B5EF4-FFF2-40B4-BE49-F238E27FC236}">
                <a16:creationId xmlns:a16="http://schemas.microsoft.com/office/drawing/2014/main" id="{964516CA-8CC3-46AE-8B20-E44CCA8CEAAA}"/>
              </a:ext>
            </a:extLst>
          </p:cNvPr>
          <p:cNvGraphicFramePr/>
          <p:nvPr/>
        </p:nvGraphicFramePr>
        <p:xfrm>
          <a:off x="862203" y="1301876"/>
          <a:ext cx="4200488" cy="46721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0" name="Diagram 39">
            <a:extLst>
              <a:ext uri="{FF2B5EF4-FFF2-40B4-BE49-F238E27FC236}">
                <a16:creationId xmlns:a16="http://schemas.microsoft.com/office/drawing/2014/main" id="{527249DE-27D4-477C-8409-B67643BD91BD}"/>
              </a:ext>
            </a:extLst>
          </p:cNvPr>
          <p:cNvGraphicFramePr/>
          <p:nvPr/>
        </p:nvGraphicFramePr>
        <p:xfrm>
          <a:off x="5854934" y="1301876"/>
          <a:ext cx="4184729" cy="467213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41" name="Straight Arrow Connector 40">
            <a:extLst>
              <a:ext uri="{FF2B5EF4-FFF2-40B4-BE49-F238E27FC236}">
                <a16:creationId xmlns:a16="http://schemas.microsoft.com/office/drawing/2014/main" id="{330BFD26-9518-4539-825E-040F1243C15A}"/>
              </a:ext>
            </a:extLst>
          </p:cNvPr>
          <p:cNvCxnSpPr>
            <a:cxnSpLocks/>
          </p:cNvCxnSpPr>
          <p:nvPr/>
        </p:nvCxnSpPr>
        <p:spPr>
          <a:xfrm>
            <a:off x="3959459" y="2318476"/>
            <a:ext cx="2797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A7D2191-78DB-4502-A203-AE645EE14308}"/>
              </a:ext>
            </a:extLst>
          </p:cNvPr>
          <p:cNvCxnSpPr>
            <a:cxnSpLocks/>
          </p:cNvCxnSpPr>
          <p:nvPr/>
        </p:nvCxnSpPr>
        <p:spPr>
          <a:xfrm>
            <a:off x="4001960" y="4839916"/>
            <a:ext cx="2702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2D63260-CF7E-4E93-9F65-F095D1D45D1D}"/>
              </a:ext>
            </a:extLst>
          </p:cNvPr>
          <p:cNvSpPr txBox="1"/>
          <p:nvPr/>
        </p:nvSpPr>
        <p:spPr>
          <a:xfrm>
            <a:off x="1972139" y="2030749"/>
            <a:ext cx="1889125" cy="461665"/>
          </a:xfrm>
          <a:prstGeom prst="rect">
            <a:avLst/>
          </a:prstGeom>
          <a:noFill/>
        </p:spPr>
        <p:txBody>
          <a:bodyPr wrap="square" rtlCol="0">
            <a:spAutoFit/>
          </a:bodyPr>
          <a:lstStyle/>
          <a:p>
            <a:pPr lvl="0" algn="ctr"/>
            <a:r>
              <a:rPr lang="en-US" sz="1200">
                <a:latin typeface="Montserrat" pitchFamily="2" charset="0"/>
              </a:rPr>
              <a:t>Positive Profit Product Quantity</a:t>
            </a:r>
          </a:p>
        </p:txBody>
      </p:sp>
      <p:sp>
        <p:nvSpPr>
          <p:cNvPr id="44" name="TextBox 43">
            <a:extLst>
              <a:ext uri="{FF2B5EF4-FFF2-40B4-BE49-F238E27FC236}">
                <a16:creationId xmlns:a16="http://schemas.microsoft.com/office/drawing/2014/main" id="{82AC7377-5616-4EDC-B49A-F7A38917B939}"/>
              </a:ext>
            </a:extLst>
          </p:cNvPr>
          <p:cNvSpPr txBox="1"/>
          <p:nvPr/>
        </p:nvSpPr>
        <p:spPr>
          <a:xfrm>
            <a:off x="1972140" y="4887662"/>
            <a:ext cx="1889125" cy="461665"/>
          </a:xfrm>
          <a:prstGeom prst="rect">
            <a:avLst/>
          </a:prstGeom>
          <a:noFill/>
        </p:spPr>
        <p:txBody>
          <a:bodyPr wrap="square" rtlCol="0">
            <a:spAutoFit/>
          </a:bodyPr>
          <a:lstStyle/>
          <a:p>
            <a:pPr lvl="0" algn="ctr"/>
            <a:r>
              <a:rPr lang="en-US" sz="1200">
                <a:solidFill>
                  <a:schemeClr val="tx1"/>
                </a:solidFill>
                <a:latin typeface="Montserrat" pitchFamily="2" charset="0"/>
              </a:rPr>
              <a:t>Negative Profit Product Quantity</a:t>
            </a:r>
            <a:endParaRPr lang="en-US" sz="1200">
              <a:latin typeface="Montserrat" pitchFamily="2" charset="0"/>
            </a:endParaRPr>
          </a:p>
        </p:txBody>
      </p:sp>
      <p:sp>
        <p:nvSpPr>
          <p:cNvPr id="45" name="TextBox 44">
            <a:extLst>
              <a:ext uri="{FF2B5EF4-FFF2-40B4-BE49-F238E27FC236}">
                <a16:creationId xmlns:a16="http://schemas.microsoft.com/office/drawing/2014/main" id="{C2EBCE69-D1C9-41B7-9C9F-D45EAFA2A35F}"/>
              </a:ext>
            </a:extLst>
          </p:cNvPr>
          <p:cNvSpPr txBox="1"/>
          <p:nvPr/>
        </p:nvSpPr>
        <p:spPr>
          <a:xfrm>
            <a:off x="6903922" y="2033181"/>
            <a:ext cx="1889125" cy="276999"/>
          </a:xfrm>
          <a:prstGeom prst="rect">
            <a:avLst/>
          </a:prstGeom>
          <a:noFill/>
        </p:spPr>
        <p:txBody>
          <a:bodyPr wrap="square" rtlCol="0">
            <a:spAutoFit/>
          </a:bodyPr>
          <a:lstStyle/>
          <a:p>
            <a:pPr lvl="0"/>
            <a:r>
              <a:rPr lang="en-US" sz="1200">
                <a:latin typeface="Montserrat" pitchFamily="2" charset="0"/>
              </a:rPr>
              <a:t>Positive Reseller Profit</a:t>
            </a:r>
          </a:p>
        </p:txBody>
      </p:sp>
      <p:sp>
        <p:nvSpPr>
          <p:cNvPr id="46" name="TextBox 45">
            <a:extLst>
              <a:ext uri="{FF2B5EF4-FFF2-40B4-BE49-F238E27FC236}">
                <a16:creationId xmlns:a16="http://schemas.microsoft.com/office/drawing/2014/main" id="{BDEBB7BE-2FA9-430C-AE6D-32C1690AC31C}"/>
              </a:ext>
            </a:extLst>
          </p:cNvPr>
          <p:cNvSpPr txBox="1"/>
          <p:nvPr/>
        </p:nvSpPr>
        <p:spPr>
          <a:xfrm>
            <a:off x="6898825" y="4753567"/>
            <a:ext cx="1889125" cy="461665"/>
          </a:xfrm>
          <a:prstGeom prst="rect">
            <a:avLst/>
          </a:prstGeom>
          <a:noFill/>
        </p:spPr>
        <p:txBody>
          <a:bodyPr wrap="square" rtlCol="0">
            <a:spAutoFit/>
          </a:bodyPr>
          <a:lstStyle/>
          <a:p>
            <a:pPr lvl="0" algn="ctr"/>
            <a:r>
              <a:rPr lang="en-US" sz="1200">
                <a:latin typeface="Montserrat" pitchFamily="2" charset="0"/>
              </a:rPr>
              <a:t>Negative Reseller Profit</a:t>
            </a:r>
          </a:p>
        </p:txBody>
      </p:sp>
      <p:sp>
        <p:nvSpPr>
          <p:cNvPr id="47" name="TextBox 46">
            <a:extLst>
              <a:ext uri="{FF2B5EF4-FFF2-40B4-BE49-F238E27FC236}">
                <a16:creationId xmlns:a16="http://schemas.microsoft.com/office/drawing/2014/main" id="{B5E31D85-926F-4484-B171-9784E36A4727}"/>
              </a:ext>
            </a:extLst>
          </p:cNvPr>
          <p:cNvSpPr txBox="1"/>
          <p:nvPr/>
        </p:nvSpPr>
        <p:spPr>
          <a:xfrm>
            <a:off x="2463310" y="2522685"/>
            <a:ext cx="878069" cy="307777"/>
          </a:xfrm>
          <a:prstGeom prst="rect">
            <a:avLst/>
          </a:prstGeom>
          <a:noFill/>
        </p:spPr>
        <p:txBody>
          <a:bodyPr wrap="square" rtlCol="0">
            <a:spAutoFit/>
          </a:bodyPr>
          <a:lstStyle/>
          <a:p>
            <a:pPr lvl="0"/>
            <a:r>
              <a:rPr lang="en-US" sz="1400"/>
              <a:t>25(78%)</a:t>
            </a:r>
          </a:p>
        </p:txBody>
      </p:sp>
      <p:sp>
        <p:nvSpPr>
          <p:cNvPr id="48" name="TextBox 47">
            <a:extLst>
              <a:ext uri="{FF2B5EF4-FFF2-40B4-BE49-F238E27FC236}">
                <a16:creationId xmlns:a16="http://schemas.microsoft.com/office/drawing/2014/main" id="{F756988D-0775-4DCE-A838-4281CBD3BF59}"/>
              </a:ext>
            </a:extLst>
          </p:cNvPr>
          <p:cNvSpPr txBox="1"/>
          <p:nvPr/>
        </p:nvSpPr>
        <p:spPr>
          <a:xfrm>
            <a:off x="2451472" y="4319347"/>
            <a:ext cx="840924" cy="307777"/>
          </a:xfrm>
          <a:prstGeom prst="rect">
            <a:avLst/>
          </a:prstGeom>
          <a:noFill/>
        </p:spPr>
        <p:txBody>
          <a:bodyPr wrap="square" rtlCol="0">
            <a:spAutoFit/>
          </a:bodyPr>
          <a:lstStyle/>
          <a:p>
            <a:pPr lvl="0"/>
            <a:r>
              <a:rPr lang="en-US" sz="1400">
                <a:solidFill>
                  <a:schemeClr val="tx1"/>
                </a:solidFill>
              </a:rPr>
              <a:t>7(22%)</a:t>
            </a:r>
          </a:p>
        </p:txBody>
      </p:sp>
      <p:sp>
        <p:nvSpPr>
          <p:cNvPr id="49" name="TextBox 48">
            <a:extLst>
              <a:ext uri="{FF2B5EF4-FFF2-40B4-BE49-F238E27FC236}">
                <a16:creationId xmlns:a16="http://schemas.microsoft.com/office/drawing/2014/main" id="{1B8B9427-BEB7-491D-B95C-7308E84B2A6D}"/>
              </a:ext>
            </a:extLst>
          </p:cNvPr>
          <p:cNvSpPr txBox="1"/>
          <p:nvPr/>
        </p:nvSpPr>
        <p:spPr>
          <a:xfrm>
            <a:off x="7461939" y="2416095"/>
            <a:ext cx="945600" cy="307777"/>
          </a:xfrm>
          <a:prstGeom prst="rect">
            <a:avLst/>
          </a:prstGeom>
          <a:noFill/>
        </p:spPr>
        <p:txBody>
          <a:bodyPr wrap="square" rtlCol="0">
            <a:spAutoFit/>
          </a:bodyPr>
          <a:lstStyle/>
          <a:p>
            <a:pPr lvl="0"/>
            <a:r>
              <a:rPr lang="en-US" sz="1400"/>
              <a:t>$324,880</a:t>
            </a:r>
          </a:p>
        </p:txBody>
      </p:sp>
      <p:sp>
        <p:nvSpPr>
          <p:cNvPr id="50" name="TextBox 49">
            <a:extLst>
              <a:ext uri="{FF2B5EF4-FFF2-40B4-BE49-F238E27FC236}">
                <a16:creationId xmlns:a16="http://schemas.microsoft.com/office/drawing/2014/main" id="{BA37E40C-0485-4C9A-8544-FD43757076B7}"/>
              </a:ext>
            </a:extLst>
          </p:cNvPr>
          <p:cNvSpPr txBox="1"/>
          <p:nvPr/>
        </p:nvSpPr>
        <p:spPr>
          <a:xfrm>
            <a:off x="7268841" y="4315045"/>
            <a:ext cx="982531" cy="307777"/>
          </a:xfrm>
          <a:prstGeom prst="rect">
            <a:avLst/>
          </a:prstGeom>
          <a:noFill/>
        </p:spPr>
        <p:txBody>
          <a:bodyPr wrap="square" rtlCol="0">
            <a:spAutoFit/>
          </a:bodyPr>
          <a:lstStyle/>
          <a:p>
            <a:pPr lvl="0" algn="ctr"/>
            <a:r>
              <a:rPr lang="en-US" sz="1400"/>
              <a:t>($149,720)</a:t>
            </a:r>
          </a:p>
        </p:txBody>
      </p:sp>
      <p:sp>
        <p:nvSpPr>
          <p:cNvPr id="51" name="Rectangle 50">
            <a:extLst>
              <a:ext uri="{FF2B5EF4-FFF2-40B4-BE49-F238E27FC236}">
                <a16:creationId xmlns:a16="http://schemas.microsoft.com/office/drawing/2014/main" id="{9B2347D2-CFEB-4796-9FE9-5E2E7256202A}"/>
              </a:ext>
            </a:extLst>
          </p:cNvPr>
          <p:cNvSpPr/>
          <p:nvPr/>
        </p:nvSpPr>
        <p:spPr>
          <a:xfrm>
            <a:off x="2318330" y="2526999"/>
            <a:ext cx="1168028"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5B2FF74-6424-42A6-916B-228C20FD5028}"/>
              </a:ext>
            </a:extLst>
          </p:cNvPr>
          <p:cNvSpPr/>
          <p:nvPr/>
        </p:nvSpPr>
        <p:spPr>
          <a:xfrm>
            <a:off x="7268841" y="2407816"/>
            <a:ext cx="1220504"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F081E2A-9B0D-4D8C-96EC-28931FFEE697}"/>
              </a:ext>
            </a:extLst>
          </p:cNvPr>
          <p:cNvSpPr/>
          <p:nvPr/>
        </p:nvSpPr>
        <p:spPr>
          <a:xfrm>
            <a:off x="2244719" y="4312301"/>
            <a:ext cx="1088873" cy="306052"/>
          </a:xfrm>
          <a:prstGeom prst="rect">
            <a:avLst/>
          </a:prstGeom>
          <a:solidFill>
            <a:srgbClr val="384B5C">
              <a:alpha val="0"/>
            </a:srgb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C47E4DE-BE2A-45B3-95A2-19DF97FCBD12}"/>
              </a:ext>
            </a:extLst>
          </p:cNvPr>
          <p:cNvSpPr/>
          <p:nvPr/>
        </p:nvSpPr>
        <p:spPr>
          <a:xfrm>
            <a:off x="7149853" y="4319347"/>
            <a:ext cx="1220505" cy="306052"/>
          </a:xfrm>
          <a:prstGeom prst="rect">
            <a:avLst/>
          </a:prstGeom>
          <a:solidFill>
            <a:srgbClr val="384B5C">
              <a:alpha val="0"/>
            </a:srgb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90763A-37CF-49F7-91C3-EA22BC389DB0}"/>
              </a:ext>
            </a:extLst>
          </p:cNvPr>
          <p:cNvSpPr txBox="1"/>
          <p:nvPr/>
        </p:nvSpPr>
        <p:spPr>
          <a:xfrm>
            <a:off x="489859" y="5826884"/>
            <a:ext cx="10327903" cy="702244"/>
          </a:xfrm>
          <a:prstGeom prst="rect">
            <a:avLst/>
          </a:prstGeom>
          <a:noFill/>
        </p:spPr>
        <p:txBody>
          <a:bodyPr wrap="square" rtlCol="0">
            <a:spAutoFit/>
          </a:bodyPr>
          <a:lstStyle/>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Tổng số có 51,898 chiếc quần áo được bán ra thị trường.</a:t>
            </a:r>
          </a:p>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Tổng lợi nhuận: $175,159.</a:t>
            </a:r>
          </a:p>
        </p:txBody>
      </p:sp>
    </p:spTree>
    <p:extLst>
      <p:ext uri="{BB962C8B-B14F-4D97-AF65-F5344CB8AC3E}">
        <p14:creationId xmlns:p14="http://schemas.microsoft.com/office/powerpoint/2010/main" val="1657451200"/>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2000"/>
                                        <p:tgtEl>
                                          <p:spTgt spid="3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heel(1)">
                                      <p:cBhvr>
                                        <p:cTn id="10" dur="2000"/>
                                        <p:tgtEl>
                                          <p:spTgt spid="40"/>
                                        </p:tgtEl>
                                      </p:cBhvr>
                                    </p:animEffect>
                                  </p:childTnLst>
                                </p:cTn>
                              </p:par>
                              <p:par>
                                <p:cTn id="11" presetID="21" presetClass="entr" presetSubtype="1"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heel(1)">
                                      <p:cBhvr>
                                        <p:cTn id="13" dur="2000"/>
                                        <p:tgtEl>
                                          <p:spTgt spid="41"/>
                                        </p:tgtEl>
                                      </p:cBhvr>
                                    </p:animEffect>
                                  </p:childTnLst>
                                </p:cTn>
                              </p:par>
                              <p:par>
                                <p:cTn id="14" presetID="21" presetClass="entr" presetSubtype="1"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heel(1)">
                                      <p:cBhvr>
                                        <p:cTn id="16" dur="2000"/>
                                        <p:tgtEl>
                                          <p:spTgt spid="4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heel(1)">
                                      <p:cBhvr>
                                        <p:cTn id="19" dur="2000"/>
                                        <p:tgtEl>
                                          <p:spTgt spid="4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heel(1)">
                                      <p:cBhvr>
                                        <p:cTn id="22" dur="2000"/>
                                        <p:tgtEl>
                                          <p:spTgt spid="44"/>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heel(1)">
                                      <p:cBhvr>
                                        <p:cTn id="25" dur="2000"/>
                                        <p:tgtEl>
                                          <p:spTgt spid="4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heel(1)">
                                      <p:cBhvr>
                                        <p:cTn id="28" dur="2000"/>
                                        <p:tgtEl>
                                          <p:spTgt spid="46"/>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heel(1)">
                                      <p:cBhvr>
                                        <p:cTn id="31" dur="2000"/>
                                        <p:tgtEl>
                                          <p:spTgt spid="47"/>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heel(1)">
                                      <p:cBhvr>
                                        <p:cTn id="34" dur="2000"/>
                                        <p:tgtEl>
                                          <p:spTgt spid="48"/>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heel(1)">
                                      <p:cBhvr>
                                        <p:cTn id="37" dur="2000"/>
                                        <p:tgtEl>
                                          <p:spTgt spid="49"/>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heel(1)">
                                      <p:cBhvr>
                                        <p:cTn id="40" dur="2000"/>
                                        <p:tgtEl>
                                          <p:spTgt spid="50"/>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heel(1)">
                                      <p:cBhvr>
                                        <p:cTn id="43" dur="2000"/>
                                        <p:tgtEl>
                                          <p:spTgt spid="51"/>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heel(1)">
                                      <p:cBhvr>
                                        <p:cTn id="46" dur="2000"/>
                                        <p:tgtEl>
                                          <p:spTgt spid="52"/>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heel(1)">
                                      <p:cBhvr>
                                        <p:cTn id="49" dur="2000"/>
                                        <p:tgtEl>
                                          <p:spTgt spid="53"/>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wheel(1)">
                                      <p:cBhvr>
                                        <p:cTn id="52"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AsOne/>
      </p:bldGraphic>
      <p:bldGraphic spid="40" grpId="0">
        <p:bldAsOne/>
      </p:bldGraphic>
      <p:bldP spid="43" grpId="0"/>
      <p:bldP spid="44" grpId="0"/>
      <p:bldP spid="45" grpId="0"/>
      <p:bldP spid="46" grpId="0"/>
      <p:bldP spid="47" grpId="0"/>
      <p:bldP spid="48" grpId="0"/>
      <p:bldP spid="49" grpId="0"/>
      <p:bldP spid="50" grpId="0"/>
      <p:bldP spid="51" grpId="0" animBg="1"/>
      <p:bldP spid="52" grpId="0" animBg="1"/>
      <p:bldP spid="53" grpId="0" animBg="1"/>
      <p:bldP spid="5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23576397-FFA5-40C2-9F2F-4EBE76B4B2CC}"/>
              </a:ext>
            </a:extLst>
          </p:cNvPr>
          <p:cNvSpPr/>
          <p:nvPr/>
        </p:nvSpPr>
        <p:spPr>
          <a:xfrm>
            <a:off x="0" y="65986"/>
            <a:ext cx="53212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E39F2C42-933C-4611-97E0-472395EF1E10}"/>
              </a:ext>
            </a:extLst>
          </p:cNvPr>
          <p:cNvSpPr txBox="1"/>
          <p:nvPr/>
        </p:nvSpPr>
        <p:spPr>
          <a:xfrm>
            <a:off x="188975" y="65987"/>
            <a:ext cx="47132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
        <p:nvSpPr>
          <p:cNvPr id="36" name="Freeform: Shape 35">
            <a:extLst>
              <a:ext uri="{FF2B5EF4-FFF2-40B4-BE49-F238E27FC236}">
                <a16:creationId xmlns:a16="http://schemas.microsoft.com/office/drawing/2014/main" id="{C2913B51-C384-4284-B10D-4B98E63D8D6E}"/>
              </a:ext>
            </a:extLst>
          </p:cNvPr>
          <p:cNvSpPr/>
          <p:nvPr/>
        </p:nvSpPr>
        <p:spPr>
          <a:xfrm>
            <a:off x="10693" y="883986"/>
            <a:ext cx="2721621"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E3E15907-F631-4B2D-A316-511897145111}"/>
              </a:ext>
            </a:extLst>
          </p:cNvPr>
          <p:cNvSpPr txBox="1"/>
          <p:nvPr/>
        </p:nvSpPr>
        <p:spPr>
          <a:xfrm>
            <a:off x="-71601" y="883986"/>
            <a:ext cx="2534912" cy="307777"/>
          </a:xfrm>
          <a:prstGeom prst="rect">
            <a:avLst/>
          </a:prstGeom>
          <a:noFill/>
        </p:spPr>
        <p:txBody>
          <a:bodyPr wrap="square" rtlCol="0">
            <a:spAutoFit/>
          </a:bodyPr>
          <a:lstStyle/>
          <a:p>
            <a:r>
              <a:rPr lang="en-US" sz="1400">
                <a:solidFill>
                  <a:srgbClr val="384B5C"/>
                </a:solidFill>
                <a:latin typeface="Montserrat" pitchFamily="2" charset="0"/>
              </a:rPr>
              <a:t>Accessories</a:t>
            </a:r>
          </a:p>
        </p:txBody>
      </p:sp>
      <p:graphicFrame>
        <p:nvGraphicFramePr>
          <p:cNvPr id="38" name="Diagram 37">
            <a:extLst>
              <a:ext uri="{FF2B5EF4-FFF2-40B4-BE49-F238E27FC236}">
                <a16:creationId xmlns:a16="http://schemas.microsoft.com/office/drawing/2014/main" id="{964516CA-8CC3-46AE-8B20-E44CCA8CEAAA}"/>
              </a:ext>
            </a:extLst>
          </p:cNvPr>
          <p:cNvGraphicFramePr/>
          <p:nvPr/>
        </p:nvGraphicFramePr>
        <p:xfrm>
          <a:off x="862203" y="1301876"/>
          <a:ext cx="4200488" cy="46721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40" name="Diagram 39">
            <a:extLst>
              <a:ext uri="{FF2B5EF4-FFF2-40B4-BE49-F238E27FC236}">
                <a16:creationId xmlns:a16="http://schemas.microsoft.com/office/drawing/2014/main" id="{527249DE-27D4-477C-8409-B67643BD91BD}"/>
              </a:ext>
            </a:extLst>
          </p:cNvPr>
          <p:cNvGraphicFramePr/>
          <p:nvPr/>
        </p:nvGraphicFramePr>
        <p:xfrm>
          <a:off x="5854934" y="1301876"/>
          <a:ext cx="4184729" cy="467213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41" name="Straight Arrow Connector 40">
            <a:extLst>
              <a:ext uri="{FF2B5EF4-FFF2-40B4-BE49-F238E27FC236}">
                <a16:creationId xmlns:a16="http://schemas.microsoft.com/office/drawing/2014/main" id="{330BFD26-9518-4539-825E-040F1243C15A}"/>
              </a:ext>
            </a:extLst>
          </p:cNvPr>
          <p:cNvCxnSpPr>
            <a:cxnSpLocks/>
          </p:cNvCxnSpPr>
          <p:nvPr/>
        </p:nvCxnSpPr>
        <p:spPr>
          <a:xfrm>
            <a:off x="3959459" y="2318476"/>
            <a:ext cx="2797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A7D2191-78DB-4502-A203-AE645EE14308}"/>
              </a:ext>
            </a:extLst>
          </p:cNvPr>
          <p:cNvCxnSpPr>
            <a:cxnSpLocks/>
          </p:cNvCxnSpPr>
          <p:nvPr/>
        </p:nvCxnSpPr>
        <p:spPr>
          <a:xfrm>
            <a:off x="4001960" y="4839916"/>
            <a:ext cx="2702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2D63260-CF7E-4E93-9F65-F095D1D45D1D}"/>
              </a:ext>
            </a:extLst>
          </p:cNvPr>
          <p:cNvSpPr txBox="1"/>
          <p:nvPr/>
        </p:nvSpPr>
        <p:spPr>
          <a:xfrm>
            <a:off x="1972139" y="2030749"/>
            <a:ext cx="1889125" cy="461665"/>
          </a:xfrm>
          <a:prstGeom prst="rect">
            <a:avLst/>
          </a:prstGeom>
          <a:noFill/>
        </p:spPr>
        <p:txBody>
          <a:bodyPr wrap="square" rtlCol="0">
            <a:spAutoFit/>
          </a:bodyPr>
          <a:lstStyle/>
          <a:p>
            <a:pPr lvl="0" algn="ctr"/>
            <a:r>
              <a:rPr lang="en-US" sz="1200">
                <a:latin typeface="Montserrat" pitchFamily="2" charset="0"/>
              </a:rPr>
              <a:t>Positive Profit Product Quantity</a:t>
            </a:r>
          </a:p>
        </p:txBody>
      </p:sp>
      <p:sp>
        <p:nvSpPr>
          <p:cNvPr id="44" name="TextBox 43">
            <a:extLst>
              <a:ext uri="{FF2B5EF4-FFF2-40B4-BE49-F238E27FC236}">
                <a16:creationId xmlns:a16="http://schemas.microsoft.com/office/drawing/2014/main" id="{82AC7377-5616-4EDC-B49A-F7A38917B939}"/>
              </a:ext>
            </a:extLst>
          </p:cNvPr>
          <p:cNvSpPr txBox="1"/>
          <p:nvPr/>
        </p:nvSpPr>
        <p:spPr>
          <a:xfrm>
            <a:off x="1972140" y="4887662"/>
            <a:ext cx="1889125" cy="461665"/>
          </a:xfrm>
          <a:prstGeom prst="rect">
            <a:avLst/>
          </a:prstGeom>
          <a:noFill/>
        </p:spPr>
        <p:txBody>
          <a:bodyPr wrap="square" rtlCol="0">
            <a:spAutoFit/>
          </a:bodyPr>
          <a:lstStyle/>
          <a:p>
            <a:pPr lvl="0" algn="ctr"/>
            <a:r>
              <a:rPr lang="en-US" sz="1200">
                <a:solidFill>
                  <a:schemeClr val="tx1"/>
                </a:solidFill>
                <a:latin typeface="Montserrat" pitchFamily="2" charset="0"/>
              </a:rPr>
              <a:t>Negative Profit Product Quantity</a:t>
            </a:r>
            <a:endParaRPr lang="en-US" sz="1200">
              <a:latin typeface="Montserrat" pitchFamily="2" charset="0"/>
            </a:endParaRPr>
          </a:p>
        </p:txBody>
      </p:sp>
      <p:sp>
        <p:nvSpPr>
          <p:cNvPr id="45" name="TextBox 44">
            <a:extLst>
              <a:ext uri="{FF2B5EF4-FFF2-40B4-BE49-F238E27FC236}">
                <a16:creationId xmlns:a16="http://schemas.microsoft.com/office/drawing/2014/main" id="{C2EBCE69-D1C9-41B7-9C9F-D45EAFA2A35F}"/>
              </a:ext>
            </a:extLst>
          </p:cNvPr>
          <p:cNvSpPr txBox="1"/>
          <p:nvPr/>
        </p:nvSpPr>
        <p:spPr>
          <a:xfrm>
            <a:off x="6903922" y="2033181"/>
            <a:ext cx="1889125" cy="276999"/>
          </a:xfrm>
          <a:prstGeom prst="rect">
            <a:avLst/>
          </a:prstGeom>
          <a:noFill/>
        </p:spPr>
        <p:txBody>
          <a:bodyPr wrap="square" rtlCol="0">
            <a:spAutoFit/>
          </a:bodyPr>
          <a:lstStyle/>
          <a:p>
            <a:pPr lvl="0"/>
            <a:r>
              <a:rPr lang="en-US" sz="1200">
                <a:latin typeface="Montserrat" pitchFamily="2" charset="0"/>
              </a:rPr>
              <a:t>Positive Reseller Profit</a:t>
            </a:r>
          </a:p>
        </p:txBody>
      </p:sp>
      <p:sp>
        <p:nvSpPr>
          <p:cNvPr id="46" name="TextBox 45">
            <a:extLst>
              <a:ext uri="{FF2B5EF4-FFF2-40B4-BE49-F238E27FC236}">
                <a16:creationId xmlns:a16="http://schemas.microsoft.com/office/drawing/2014/main" id="{BDEBB7BE-2FA9-430C-AE6D-32C1690AC31C}"/>
              </a:ext>
            </a:extLst>
          </p:cNvPr>
          <p:cNvSpPr txBox="1"/>
          <p:nvPr/>
        </p:nvSpPr>
        <p:spPr>
          <a:xfrm>
            <a:off x="6898825" y="4753567"/>
            <a:ext cx="1889125" cy="461665"/>
          </a:xfrm>
          <a:prstGeom prst="rect">
            <a:avLst/>
          </a:prstGeom>
          <a:noFill/>
        </p:spPr>
        <p:txBody>
          <a:bodyPr wrap="square" rtlCol="0">
            <a:spAutoFit/>
          </a:bodyPr>
          <a:lstStyle/>
          <a:p>
            <a:pPr lvl="0" algn="ctr"/>
            <a:r>
              <a:rPr lang="en-US" sz="1200">
                <a:latin typeface="Montserrat" pitchFamily="2" charset="0"/>
              </a:rPr>
              <a:t>Negative Reseller Profit</a:t>
            </a:r>
          </a:p>
        </p:txBody>
      </p:sp>
      <p:sp>
        <p:nvSpPr>
          <p:cNvPr id="47" name="TextBox 46">
            <a:extLst>
              <a:ext uri="{FF2B5EF4-FFF2-40B4-BE49-F238E27FC236}">
                <a16:creationId xmlns:a16="http://schemas.microsoft.com/office/drawing/2014/main" id="{B5E31D85-926F-4484-B171-9784E36A4727}"/>
              </a:ext>
            </a:extLst>
          </p:cNvPr>
          <p:cNvSpPr txBox="1"/>
          <p:nvPr/>
        </p:nvSpPr>
        <p:spPr>
          <a:xfrm>
            <a:off x="2463310" y="2522685"/>
            <a:ext cx="878069" cy="307777"/>
          </a:xfrm>
          <a:prstGeom prst="rect">
            <a:avLst/>
          </a:prstGeom>
          <a:noFill/>
        </p:spPr>
        <p:txBody>
          <a:bodyPr wrap="square" rtlCol="0">
            <a:spAutoFit/>
          </a:bodyPr>
          <a:lstStyle/>
          <a:p>
            <a:pPr lvl="0"/>
            <a:r>
              <a:rPr lang="en-US" sz="1400"/>
              <a:t>10(100%)</a:t>
            </a:r>
          </a:p>
        </p:txBody>
      </p:sp>
      <p:sp>
        <p:nvSpPr>
          <p:cNvPr id="48" name="TextBox 47">
            <a:extLst>
              <a:ext uri="{FF2B5EF4-FFF2-40B4-BE49-F238E27FC236}">
                <a16:creationId xmlns:a16="http://schemas.microsoft.com/office/drawing/2014/main" id="{F756988D-0775-4DCE-A838-4281CBD3BF59}"/>
              </a:ext>
            </a:extLst>
          </p:cNvPr>
          <p:cNvSpPr txBox="1"/>
          <p:nvPr/>
        </p:nvSpPr>
        <p:spPr>
          <a:xfrm>
            <a:off x="2451472" y="4319347"/>
            <a:ext cx="840924" cy="307777"/>
          </a:xfrm>
          <a:prstGeom prst="rect">
            <a:avLst/>
          </a:prstGeom>
          <a:noFill/>
        </p:spPr>
        <p:txBody>
          <a:bodyPr wrap="square" rtlCol="0">
            <a:spAutoFit/>
          </a:bodyPr>
          <a:lstStyle/>
          <a:p>
            <a:pPr lvl="0"/>
            <a:r>
              <a:rPr lang="en-US" sz="1400"/>
              <a:t>0</a:t>
            </a:r>
            <a:endParaRPr lang="en-US" sz="1400">
              <a:solidFill>
                <a:schemeClr val="tx1"/>
              </a:solidFill>
            </a:endParaRPr>
          </a:p>
        </p:txBody>
      </p:sp>
      <p:sp>
        <p:nvSpPr>
          <p:cNvPr id="49" name="TextBox 48">
            <a:extLst>
              <a:ext uri="{FF2B5EF4-FFF2-40B4-BE49-F238E27FC236}">
                <a16:creationId xmlns:a16="http://schemas.microsoft.com/office/drawing/2014/main" id="{1B8B9427-BEB7-491D-B95C-7308E84B2A6D}"/>
              </a:ext>
            </a:extLst>
          </p:cNvPr>
          <p:cNvSpPr txBox="1"/>
          <p:nvPr/>
        </p:nvSpPr>
        <p:spPr>
          <a:xfrm>
            <a:off x="7287305" y="2405606"/>
            <a:ext cx="945600" cy="307777"/>
          </a:xfrm>
          <a:prstGeom prst="rect">
            <a:avLst/>
          </a:prstGeom>
          <a:noFill/>
        </p:spPr>
        <p:txBody>
          <a:bodyPr wrap="square" rtlCol="0">
            <a:spAutoFit/>
          </a:bodyPr>
          <a:lstStyle/>
          <a:p>
            <a:pPr lvl="0"/>
            <a:r>
              <a:rPr lang="en-US" sz="1400"/>
              <a:t>$150,253</a:t>
            </a:r>
          </a:p>
        </p:txBody>
      </p:sp>
      <p:sp>
        <p:nvSpPr>
          <p:cNvPr id="51" name="Rectangle 50">
            <a:extLst>
              <a:ext uri="{FF2B5EF4-FFF2-40B4-BE49-F238E27FC236}">
                <a16:creationId xmlns:a16="http://schemas.microsoft.com/office/drawing/2014/main" id="{9B2347D2-CFEB-4796-9FE9-5E2E7256202A}"/>
              </a:ext>
            </a:extLst>
          </p:cNvPr>
          <p:cNvSpPr/>
          <p:nvPr/>
        </p:nvSpPr>
        <p:spPr>
          <a:xfrm>
            <a:off x="2332687" y="2529864"/>
            <a:ext cx="1168028"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5B2FF74-6424-42A6-916B-228C20FD5028}"/>
              </a:ext>
            </a:extLst>
          </p:cNvPr>
          <p:cNvSpPr/>
          <p:nvPr/>
        </p:nvSpPr>
        <p:spPr>
          <a:xfrm>
            <a:off x="7149853" y="2411312"/>
            <a:ext cx="1220504"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F081E2A-9B0D-4D8C-96EC-28931FFEE697}"/>
              </a:ext>
            </a:extLst>
          </p:cNvPr>
          <p:cNvSpPr/>
          <p:nvPr/>
        </p:nvSpPr>
        <p:spPr>
          <a:xfrm>
            <a:off x="2252506" y="4298315"/>
            <a:ext cx="1088873" cy="306052"/>
          </a:xfrm>
          <a:prstGeom prst="rect">
            <a:avLst/>
          </a:prstGeom>
          <a:solidFill>
            <a:srgbClr val="384B5C">
              <a:alpha val="0"/>
            </a:srgbClr>
          </a:solid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90763A-37CF-49F7-91C3-EA22BC389DB0}"/>
              </a:ext>
            </a:extLst>
          </p:cNvPr>
          <p:cNvSpPr txBox="1"/>
          <p:nvPr/>
        </p:nvSpPr>
        <p:spPr>
          <a:xfrm>
            <a:off x="489859" y="5826884"/>
            <a:ext cx="10327903" cy="702244"/>
          </a:xfrm>
          <a:prstGeom prst="rect">
            <a:avLst/>
          </a:prstGeom>
          <a:noFill/>
        </p:spPr>
        <p:txBody>
          <a:bodyPr wrap="square" rtlCol="0">
            <a:spAutoFit/>
          </a:bodyPr>
          <a:lstStyle/>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Tổng số có 19,722 phụ kiện được bán ra thị trường.</a:t>
            </a:r>
          </a:p>
          <a:p>
            <a:pPr marL="171450" indent="-1714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Tổng lợi nhuận: $150,253.</a:t>
            </a:r>
          </a:p>
        </p:txBody>
      </p:sp>
    </p:spTree>
    <p:extLst>
      <p:ext uri="{BB962C8B-B14F-4D97-AF65-F5344CB8AC3E}">
        <p14:creationId xmlns:p14="http://schemas.microsoft.com/office/powerpoint/2010/main" val="4040423052"/>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2000"/>
                                        <p:tgtEl>
                                          <p:spTgt spid="3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heel(1)">
                                      <p:cBhvr>
                                        <p:cTn id="10" dur="2000"/>
                                        <p:tgtEl>
                                          <p:spTgt spid="40"/>
                                        </p:tgtEl>
                                      </p:cBhvr>
                                    </p:animEffect>
                                  </p:childTnLst>
                                </p:cTn>
                              </p:par>
                              <p:par>
                                <p:cTn id="11" presetID="21" presetClass="entr" presetSubtype="1"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heel(1)">
                                      <p:cBhvr>
                                        <p:cTn id="13" dur="2000"/>
                                        <p:tgtEl>
                                          <p:spTgt spid="41"/>
                                        </p:tgtEl>
                                      </p:cBhvr>
                                    </p:animEffect>
                                  </p:childTnLst>
                                </p:cTn>
                              </p:par>
                              <p:par>
                                <p:cTn id="14" presetID="21" presetClass="entr" presetSubtype="1"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heel(1)">
                                      <p:cBhvr>
                                        <p:cTn id="16" dur="2000"/>
                                        <p:tgtEl>
                                          <p:spTgt spid="4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heel(1)">
                                      <p:cBhvr>
                                        <p:cTn id="19" dur="2000"/>
                                        <p:tgtEl>
                                          <p:spTgt spid="4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heel(1)">
                                      <p:cBhvr>
                                        <p:cTn id="22" dur="2000"/>
                                        <p:tgtEl>
                                          <p:spTgt spid="44"/>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heel(1)">
                                      <p:cBhvr>
                                        <p:cTn id="25" dur="2000"/>
                                        <p:tgtEl>
                                          <p:spTgt spid="4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wheel(1)">
                                      <p:cBhvr>
                                        <p:cTn id="28" dur="2000"/>
                                        <p:tgtEl>
                                          <p:spTgt spid="46"/>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heel(1)">
                                      <p:cBhvr>
                                        <p:cTn id="31" dur="2000"/>
                                        <p:tgtEl>
                                          <p:spTgt spid="47"/>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heel(1)">
                                      <p:cBhvr>
                                        <p:cTn id="34" dur="2000"/>
                                        <p:tgtEl>
                                          <p:spTgt spid="48"/>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heel(1)">
                                      <p:cBhvr>
                                        <p:cTn id="37" dur="2000"/>
                                        <p:tgtEl>
                                          <p:spTgt spid="49"/>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heel(1)">
                                      <p:cBhvr>
                                        <p:cTn id="40" dur="2000"/>
                                        <p:tgtEl>
                                          <p:spTgt spid="51"/>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heel(1)">
                                      <p:cBhvr>
                                        <p:cTn id="43" dur="2000"/>
                                        <p:tgtEl>
                                          <p:spTgt spid="52"/>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heel(1)">
                                      <p:cBhvr>
                                        <p:cTn id="46"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AsOne/>
      </p:bldGraphic>
      <p:bldGraphic spid="40" grpId="0">
        <p:bldAsOne/>
      </p:bldGraphic>
      <p:bldP spid="43" grpId="0"/>
      <p:bldP spid="44" grpId="0"/>
      <p:bldP spid="45" grpId="0"/>
      <p:bldP spid="46" grpId="0"/>
      <p:bldP spid="47" grpId="0"/>
      <p:bldP spid="48" grpId="0"/>
      <p:bldP spid="49" grpId="0"/>
      <p:bldP spid="51" grpId="0" animBg="1"/>
      <p:bldP spid="52" grpId="0" animBg="1"/>
      <p:bldP spid="5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pic>
        <p:nvPicPr>
          <p:cNvPr id="34" name="Picture 33">
            <a:extLst>
              <a:ext uri="{FF2B5EF4-FFF2-40B4-BE49-F238E27FC236}">
                <a16:creationId xmlns:a16="http://schemas.microsoft.com/office/drawing/2014/main" id="{3B4C9A80-9FE5-4AD7-9ED4-E6EA64B515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055" y="1770966"/>
            <a:ext cx="9345329" cy="2076740"/>
          </a:xfrm>
          <a:prstGeom prst="rect">
            <a:avLst/>
          </a:prstGeom>
        </p:spPr>
      </p:pic>
      <p:pic>
        <p:nvPicPr>
          <p:cNvPr id="35" name="Picture 34">
            <a:extLst>
              <a:ext uri="{FF2B5EF4-FFF2-40B4-BE49-F238E27FC236}">
                <a16:creationId xmlns:a16="http://schemas.microsoft.com/office/drawing/2014/main" id="{04432AD4-190E-4D97-A347-8E58927A1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055" y="4366627"/>
            <a:ext cx="9145276" cy="2086266"/>
          </a:xfrm>
          <a:prstGeom prst="rect">
            <a:avLst/>
          </a:prstGeom>
        </p:spPr>
      </p:pic>
      <p:sp>
        <p:nvSpPr>
          <p:cNvPr id="36" name="Freeform: Shape 35">
            <a:extLst>
              <a:ext uri="{FF2B5EF4-FFF2-40B4-BE49-F238E27FC236}">
                <a16:creationId xmlns:a16="http://schemas.microsoft.com/office/drawing/2014/main" id="{ADAF404F-C8BD-4599-B619-57CE71EE1ABF}"/>
              </a:ext>
            </a:extLst>
          </p:cNvPr>
          <p:cNvSpPr/>
          <p:nvPr/>
        </p:nvSpPr>
        <p:spPr>
          <a:xfrm>
            <a:off x="0" y="65986"/>
            <a:ext cx="5078896"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TextBox 36">
            <a:extLst>
              <a:ext uri="{FF2B5EF4-FFF2-40B4-BE49-F238E27FC236}">
                <a16:creationId xmlns:a16="http://schemas.microsoft.com/office/drawing/2014/main" id="{00EBD1AA-1EFC-4A0C-9230-A7075B53BECD}"/>
              </a:ext>
            </a:extLst>
          </p:cNvPr>
          <p:cNvSpPr txBox="1"/>
          <p:nvPr/>
        </p:nvSpPr>
        <p:spPr>
          <a:xfrm>
            <a:off x="188975" y="65987"/>
            <a:ext cx="4655022"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
        <p:nvSpPr>
          <p:cNvPr id="39" name="Freeform: Shape 38">
            <a:extLst>
              <a:ext uri="{FF2B5EF4-FFF2-40B4-BE49-F238E27FC236}">
                <a16:creationId xmlns:a16="http://schemas.microsoft.com/office/drawing/2014/main" id="{C7F73D0B-60F8-4560-A295-4CB479AA2459}"/>
              </a:ext>
            </a:extLst>
          </p:cNvPr>
          <p:cNvSpPr/>
          <p:nvPr/>
        </p:nvSpPr>
        <p:spPr>
          <a:xfrm>
            <a:off x="10693" y="883986"/>
            <a:ext cx="9091743"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TextBox 39">
            <a:extLst>
              <a:ext uri="{FF2B5EF4-FFF2-40B4-BE49-F238E27FC236}">
                <a16:creationId xmlns:a16="http://schemas.microsoft.com/office/drawing/2014/main" id="{F87FFC3E-E81D-4A9A-B972-87395DE607FF}"/>
              </a:ext>
            </a:extLst>
          </p:cNvPr>
          <p:cNvSpPr txBox="1"/>
          <p:nvPr/>
        </p:nvSpPr>
        <p:spPr>
          <a:xfrm>
            <a:off x="-71602" y="883986"/>
            <a:ext cx="8770606" cy="307777"/>
          </a:xfrm>
          <a:prstGeom prst="rect">
            <a:avLst/>
          </a:prstGeom>
          <a:noFill/>
        </p:spPr>
        <p:txBody>
          <a:bodyPr wrap="square" rtlCol="0">
            <a:spAutoFit/>
          </a:bodyPr>
          <a:lstStyle/>
          <a:p>
            <a:r>
              <a:rPr lang="en-US" sz="1400">
                <a:solidFill>
                  <a:srgbClr val="384B5C"/>
                </a:solidFill>
                <a:latin typeface="Montserrat" pitchFamily="2" charset="0"/>
              </a:rPr>
              <a:t>So </a:t>
            </a:r>
            <a:r>
              <a:rPr lang="en-US" sz="1400" err="1">
                <a:solidFill>
                  <a:srgbClr val="384B5C"/>
                </a:solidFill>
                <a:latin typeface="Montserrat" pitchFamily="2" charset="0"/>
              </a:rPr>
              <a:t>sánh</a:t>
            </a:r>
            <a:r>
              <a:rPr lang="en-US" sz="1400">
                <a:solidFill>
                  <a:srgbClr val="384B5C"/>
                </a:solidFill>
                <a:latin typeface="Montserrat" pitchFamily="2" charset="0"/>
              </a:rPr>
              <a:t> </a:t>
            </a:r>
            <a:r>
              <a:rPr lang="en-US" sz="1400" err="1">
                <a:solidFill>
                  <a:srgbClr val="384B5C"/>
                </a:solidFill>
                <a:latin typeface="Montserrat" pitchFamily="2" charset="0"/>
              </a:rPr>
              <a:t>những</a:t>
            </a:r>
            <a:r>
              <a:rPr lang="en-US" sz="1400">
                <a:solidFill>
                  <a:srgbClr val="384B5C"/>
                </a:solidFill>
                <a:latin typeface="Montserrat" pitchFamily="2" charset="0"/>
              </a:rPr>
              <a:t> </a:t>
            </a:r>
            <a:r>
              <a:rPr lang="en-US" sz="1400" err="1">
                <a:solidFill>
                  <a:srgbClr val="384B5C"/>
                </a:solidFill>
                <a:latin typeface="Montserrat" pitchFamily="2" charset="0"/>
              </a:rPr>
              <a:t>sản</a:t>
            </a:r>
            <a:r>
              <a:rPr lang="en-US" sz="1400">
                <a:solidFill>
                  <a:srgbClr val="384B5C"/>
                </a:solidFill>
                <a:latin typeface="Montserrat" pitchFamily="2" charset="0"/>
              </a:rPr>
              <a:t> </a:t>
            </a:r>
            <a:r>
              <a:rPr lang="en-US" sz="1400" err="1">
                <a:solidFill>
                  <a:srgbClr val="384B5C"/>
                </a:solidFill>
                <a:latin typeface="Montserrat" pitchFamily="2" charset="0"/>
              </a:rPr>
              <a:t>phẩm</a:t>
            </a:r>
            <a:r>
              <a:rPr lang="en-US" sz="1400">
                <a:solidFill>
                  <a:srgbClr val="384B5C"/>
                </a:solidFill>
                <a:latin typeface="Montserrat" pitchFamily="2" charset="0"/>
              </a:rPr>
              <a:t> </a:t>
            </a:r>
            <a:r>
              <a:rPr lang="en-US" sz="1400" err="1">
                <a:solidFill>
                  <a:srgbClr val="384B5C"/>
                </a:solidFill>
                <a:latin typeface="Montserrat" pitchFamily="2" charset="0"/>
              </a:rPr>
              <a:t>tiềm</a:t>
            </a:r>
            <a:r>
              <a:rPr lang="en-US" sz="1400">
                <a:solidFill>
                  <a:srgbClr val="384B5C"/>
                </a:solidFill>
                <a:latin typeface="Montserrat" pitchFamily="2" charset="0"/>
              </a:rPr>
              <a:t> </a:t>
            </a:r>
            <a:r>
              <a:rPr lang="en-US" sz="1400" err="1">
                <a:solidFill>
                  <a:srgbClr val="384B5C"/>
                </a:solidFill>
                <a:latin typeface="Montserrat" pitchFamily="2" charset="0"/>
              </a:rPr>
              <a:t>năng</a:t>
            </a:r>
            <a:r>
              <a:rPr lang="en-US" sz="1400">
                <a:solidFill>
                  <a:srgbClr val="384B5C"/>
                </a:solidFill>
                <a:latin typeface="Montserrat" pitchFamily="2" charset="0"/>
              </a:rPr>
              <a:t> </a:t>
            </a:r>
            <a:r>
              <a:rPr lang="en-US" sz="1400" err="1">
                <a:solidFill>
                  <a:srgbClr val="384B5C"/>
                </a:solidFill>
                <a:latin typeface="Montserrat" pitchFamily="2" charset="0"/>
              </a:rPr>
              <a:t>đang</a:t>
            </a:r>
            <a:r>
              <a:rPr lang="en-US" sz="1400">
                <a:solidFill>
                  <a:srgbClr val="384B5C"/>
                </a:solidFill>
                <a:latin typeface="Montserrat" pitchFamily="2" charset="0"/>
              </a:rPr>
              <a:t> </a:t>
            </a:r>
            <a:r>
              <a:rPr lang="en-US" sz="1400" err="1">
                <a:solidFill>
                  <a:srgbClr val="384B5C"/>
                </a:solidFill>
                <a:latin typeface="Montserrat" pitchFamily="2" charset="0"/>
              </a:rPr>
              <a:t>đem</a:t>
            </a:r>
            <a:r>
              <a:rPr lang="en-US" sz="1400">
                <a:solidFill>
                  <a:srgbClr val="384B5C"/>
                </a:solidFill>
                <a:latin typeface="Montserrat" pitchFamily="2" charset="0"/>
              </a:rPr>
              <a:t> </a:t>
            </a:r>
            <a:r>
              <a:rPr lang="en-US" sz="1400" err="1">
                <a:solidFill>
                  <a:srgbClr val="384B5C"/>
                </a:solidFill>
                <a:latin typeface="Montserrat" pitchFamily="2" charset="0"/>
              </a:rPr>
              <a:t>lại</a:t>
            </a:r>
            <a:r>
              <a:rPr lang="en-US" sz="1400">
                <a:solidFill>
                  <a:srgbClr val="384B5C"/>
                </a:solidFill>
                <a:latin typeface="Montserrat" pitchFamily="2" charset="0"/>
              </a:rPr>
              <a:t> </a:t>
            </a:r>
            <a:r>
              <a:rPr lang="en-US" sz="1400" err="1">
                <a:solidFill>
                  <a:srgbClr val="384B5C"/>
                </a:solidFill>
                <a:latin typeface="Montserrat" pitchFamily="2" charset="0"/>
              </a:rPr>
              <a:t>lợi</a:t>
            </a:r>
            <a:r>
              <a:rPr lang="en-US" sz="1400">
                <a:solidFill>
                  <a:srgbClr val="384B5C"/>
                </a:solidFill>
                <a:latin typeface="Montserrat" pitchFamily="2" charset="0"/>
              </a:rPr>
              <a:t> </a:t>
            </a:r>
            <a:r>
              <a:rPr lang="en-US" sz="1400" err="1">
                <a:solidFill>
                  <a:srgbClr val="384B5C"/>
                </a:solidFill>
                <a:latin typeface="Montserrat" pitchFamily="2" charset="0"/>
              </a:rPr>
              <a:t>nhuận</a:t>
            </a:r>
            <a:r>
              <a:rPr lang="en-US" sz="1400">
                <a:solidFill>
                  <a:srgbClr val="384B5C"/>
                </a:solidFill>
                <a:latin typeface="Montserrat" pitchFamily="2" charset="0"/>
              </a:rPr>
              <a:t> </a:t>
            </a:r>
            <a:r>
              <a:rPr lang="en-US" sz="1400" err="1">
                <a:solidFill>
                  <a:srgbClr val="384B5C"/>
                </a:solidFill>
                <a:latin typeface="Montserrat" pitchFamily="2" charset="0"/>
              </a:rPr>
              <a:t>tốt</a:t>
            </a:r>
            <a:r>
              <a:rPr lang="en-US" sz="1400">
                <a:solidFill>
                  <a:srgbClr val="384B5C"/>
                </a:solidFill>
                <a:latin typeface="Montserrat" pitchFamily="2" charset="0"/>
              </a:rPr>
              <a:t> </a:t>
            </a:r>
            <a:r>
              <a:rPr lang="en-US" sz="1400" err="1">
                <a:solidFill>
                  <a:srgbClr val="384B5C"/>
                </a:solidFill>
                <a:latin typeface="Montserrat" pitchFamily="2" charset="0"/>
              </a:rPr>
              <a:t>nhất</a:t>
            </a:r>
            <a:r>
              <a:rPr lang="en-US" sz="1400">
                <a:solidFill>
                  <a:srgbClr val="384B5C"/>
                </a:solidFill>
                <a:latin typeface="Montserrat" pitchFamily="2" charset="0"/>
              </a:rPr>
              <a:t> </a:t>
            </a:r>
            <a:r>
              <a:rPr lang="en-US" sz="1400" err="1">
                <a:solidFill>
                  <a:srgbClr val="384B5C"/>
                </a:solidFill>
                <a:latin typeface="Montserrat" pitchFamily="2" charset="0"/>
              </a:rPr>
              <a:t>cho</a:t>
            </a:r>
            <a:r>
              <a:rPr lang="en-US" sz="1400">
                <a:solidFill>
                  <a:srgbClr val="384B5C"/>
                </a:solidFill>
                <a:latin typeface="Montserrat" pitchFamily="2" charset="0"/>
              </a:rPr>
              <a:t> </a:t>
            </a:r>
            <a:r>
              <a:rPr lang="en-US" sz="1400" err="1">
                <a:solidFill>
                  <a:srgbClr val="384B5C"/>
                </a:solidFill>
                <a:latin typeface="Montserrat" pitchFamily="2" charset="0"/>
              </a:rPr>
              <a:t>công</a:t>
            </a:r>
            <a:r>
              <a:rPr lang="en-US" sz="1400">
                <a:solidFill>
                  <a:srgbClr val="384B5C"/>
                </a:solidFill>
                <a:latin typeface="Montserrat" pitchFamily="2" charset="0"/>
              </a:rPr>
              <a:t> ty </a:t>
            </a:r>
            <a:r>
              <a:rPr lang="en-US" sz="1400" err="1">
                <a:solidFill>
                  <a:srgbClr val="384B5C"/>
                </a:solidFill>
                <a:latin typeface="Montserrat" pitchFamily="2" charset="0"/>
              </a:rPr>
              <a:t>tại</a:t>
            </a:r>
            <a:r>
              <a:rPr lang="en-US" sz="1400">
                <a:solidFill>
                  <a:srgbClr val="384B5C"/>
                </a:solidFill>
                <a:latin typeface="Montserrat" pitchFamily="2" charset="0"/>
              </a:rPr>
              <a:t> </a:t>
            </a:r>
            <a:r>
              <a:rPr lang="en-US" sz="1400" err="1">
                <a:solidFill>
                  <a:srgbClr val="384B5C"/>
                </a:solidFill>
                <a:latin typeface="Montserrat" pitchFamily="2" charset="0"/>
              </a:rPr>
              <a:t>cả</a:t>
            </a:r>
            <a:r>
              <a:rPr lang="en-US" sz="1400">
                <a:solidFill>
                  <a:srgbClr val="384B5C"/>
                </a:solidFill>
                <a:latin typeface="Montserrat" pitchFamily="2" charset="0"/>
              </a:rPr>
              <a:t> 2 </a:t>
            </a:r>
            <a:r>
              <a:rPr lang="en-US" sz="1400" err="1">
                <a:solidFill>
                  <a:srgbClr val="384B5C"/>
                </a:solidFill>
                <a:latin typeface="Montserrat" pitchFamily="2" charset="0"/>
              </a:rPr>
              <a:t>kênh</a:t>
            </a:r>
            <a:r>
              <a:rPr lang="en-US" sz="1400">
                <a:solidFill>
                  <a:srgbClr val="384B5C"/>
                </a:solidFill>
                <a:latin typeface="Montserrat" pitchFamily="2" charset="0"/>
              </a:rPr>
              <a:t>.</a:t>
            </a:r>
          </a:p>
        </p:txBody>
      </p:sp>
      <p:sp>
        <p:nvSpPr>
          <p:cNvPr id="41" name="TextBox 40">
            <a:extLst>
              <a:ext uri="{FF2B5EF4-FFF2-40B4-BE49-F238E27FC236}">
                <a16:creationId xmlns:a16="http://schemas.microsoft.com/office/drawing/2014/main" id="{2286C406-15EB-4798-8D7A-245569C99A39}"/>
              </a:ext>
            </a:extLst>
          </p:cNvPr>
          <p:cNvSpPr txBox="1"/>
          <p:nvPr/>
        </p:nvSpPr>
        <p:spPr>
          <a:xfrm>
            <a:off x="188975" y="1301876"/>
            <a:ext cx="2859025" cy="307777"/>
          </a:xfrm>
          <a:prstGeom prst="rect">
            <a:avLst/>
          </a:prstGeom>
          <a:noFill/>
        </p:spPr>
        <p:txBody>
          <a:bodyPr wrap="square" rtlCol="0">
            <a:spAutoFit/>
          </a:bodyPr>
          <a:lstStyle/>
          <a:p>
            <a:r>
              <a:rPr lang="en-US" sz="1400" err="1">
                <a:solidFill>
                  <a:srgbClr val="384B5C"/>
                </a:solidFill>
                <a:latin typeface="Montserrat" pitchFamily="2" charset="0"/>
              </a:rPr>
              <a:t>Giá</a:t>
            </a:r>
            <a:r>
              <a:rPr lang="en-US" sz="1400">
                <a:solidFill>
                  <a:srgbClr val="384B5C"/>
                </a:solidFill>
                <a:latin typeface="Montserrat" pitchFamily="2" charset="0"/>
              </a:rPr>
              <a:t> </a:t>
            </a:r>
            <a:r>
              <a:rPr lang="en-US" sz="1400" err="1">
                <a:solidFill>
                  <a:srgbClr val="384B5C"/>
                </a:solidFill>
                <a:latin typeface="Montserrat" pitchFamily="2" charset="0"/>
              </a:rPr>
              <a:t>bán</a:t>
            </a:r>
            <a:r>
              <a:rPr lang="en-US" sz="1400">
                <a:solidFill>
                  <a:srgbClr val="384B5C"/>
                </a:solidFill>
                <a:latin typeface="Montserrat" pitchFamily="2" charset="0"/>
              </a:rPr>
              <a:t> </a:t>
            </a:r>
            <a:r>
              <a:rPr lang="en-US" sz="1400" err="1">
                <a:solidFill>
                  <a:srgbClr val="384B5C"/>
                </a:solidFill>
                <a:latin typeface="Montserrat" pitchFamily="2" charset="0"/>
              </a:rPr>
              <a:t>trên</a:t>
            </a:r>
            <a:r>
              <a:rPr lang="en-US" sz="1400">
                <a:solidFill>
                  <a:srgbClr val="384B5C"/>
                </a:solidFill>
                <a:latin typeface="Montserrat" pitchFamily="2" charset="0"/>
              </a:rPr>
              <a:t> </a:t>
            </a:r>
            <a:r>
              <a:rPr lang="en-US" sz="1400" err="1">
                <a:solidFill>
                  <a:srgbClr val="384B5C"/>
                </a:solidFill>
                <a:latin typeface="Montserrat" pitchFamily="2" charset="0"/>
              </a:rPr>
              <a:t>kênh</a:t>
            </a:r>
            <a:r>
              <a:rPr lang="en-US" sz="1400">
                <a:solidFill>
                  <a:srgbClr val="384B5C"/>
                </a:solidFill>
                <a:latin typeface="Montserrat" pitchFamily="2" charset="0"/>
              </a:rPr>
              <a:t> Reseller</a:t>
            </a:r>
          </a:p>
        </p:txBody>
      </p:sp>
      <p:sp>
        <p:nvSpPr>
          <p:cNvPr id="42" name="Rectangle 41">
            <a:extLst>
              <a:ext uri="{FF2B5EF4-FFF2-40B4-BE49-F238E27FC236}">
                <a16:creationId xmlns:a16="http://schemas.microsoft.com/office/drawing/2014/main" id="{3D8604D8-6D6D-484C-AE5B-1F1C887E511A}"/>
              </a:ext>
            </a:extLst>
          </p:cNvPr>
          <p:cNvSpPr/>
          <p:nvPr/>
        </p:nvSpPr>
        <p:spPr>
          <a:xfrm>
            <a:off x="1423289" y="2080563"/>
            <a:ext cx="1637182" cy="258581"/>
          </a:xfrm>
          <a:prstGeom prst="rect">
            <a:avLst/>
          </a:prstGeom>
          <a:solidFill>
            <a:srgbClr val="FFFF00">
              <a:alpha val="0"/>
            </a:srgbClr>
          </a:solid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3" name="Rectangle 42">
            <a:extLst>
              <a:ext uri="{FF2B5EF4-FFF2-40B4-BE49-F238E27FC236}">
                <a16:creationId xmlns:a16="http://schemas.microsoft.com/office/drawing/2014/main" id="{41A8B0C0-2645-4247-BC76-3C3113F44666}"/>
              </a:ext>
            </a:extLst>
          </p:cNvPr>
          <p:cNvSpPr/>
          <p:nvPr/>
        </p:nvSpPr>
        <p:spPr>
          <a:xfrm>
            <a:off x="3854515" y="2055163"/>
            <a:ext cx="989482" cy="274428"/>
          </a:xfrm>
          <a:prstGeom prst="rect">
            <a:avLst/>
          </a:prstGeom>
          <a:solidFill>
            <a:srgbClr val="FFFF00">
              <a:alpha val="0"/>
            </a:srgbClr>
          </a:solid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4" name="TextBox 43">
            <a:extLst>
              <a:ext uri="{FF2B5EF4-FFF2-40B4-BE49-F238E27FC236}">
                <a16:creationId xmlns:a16="http://schemas.microsoft.com/office/drawing/2014/main" id="{2F83B325-DD7D-4F5B-A070-BEF3752222A3}"/>
              </a:ext>
            </a:extLst>
          </p:cNvPr>
          <p:cNvSpPr txBox="1"/>
          <p:nvPr/>
        </p:nvSpPr>
        <p:spPr>
          <a:xfrm>
            <a:off x="188974" y="3948737"/>
            <a:ext cx="2859025" cy="307777"/>
          </a:xfrm>
          <a:prstGeom prst="rect">
            <a:avLst/>
          </a:prstGeom>
          <a:noFill/>
        </p:spPr>
        <p:txBody>
          <a:bodyPr wrap="square" rtlCol="0">
            <a:spAutoFit/>
          </a:bodyPr>
          <a:lstStyle/>
          <a:p>
            <a:r>
              <a:rPr lang="en-US" sz="1400" err="1">
                <a:solidFill>
                  <a:srgbClr val="384B5C"/>
                </a:solidFill>
                <a:latin typeface="Montserrat" pitchFamily="2" charset="0"/>
              </a:rPr>
              <a:t>Giá</a:t>
            </a:r>
            <a:r>
              <a:rPr lang="en-US" sz="1400">
                <a:solidFill>
                  <a:srgbClr val="384B5C"/>
                </a:solidFill>
                <a:latin typeface="Montserrat" pitchFamily="2" charset="0"/>
              </a:rPr>
              <a:t> </a:t>
            </a:r>
            <a:r>
              <a:rPr lang="en-US" sz="1400" err="1">
                <a:solidFill>
                  <a:srgbClr val="384B5C"/>
                </a:solidFill>
                <a:latin typeface="Montserrat" pitchFamily="2" charset="0"/>
              </a:rPr>
              <a:t>bán</a:t>
            </a:r>
            <a:r>
              <a:rPr lang="en-US" sz="1400">
                <a:solidFill>
                  <a:srgbClr val="384B5C"/>
                </a:solidFill>
                <a:latin typeface="Montserrat" pitchFamily="2" charset="0"/>
              </a:rPr>
              <a:t> </a:t>
            </a:r>
            <a:r>
              <a:rPr lang="en-US" sz="1400" err="1">
                <a:solidFill>
                  <a:srgbClr val="384B5C"/>
                </a:solidFill>
                <a:latin typeface="Montserrat" pitchFamily="2" charset="0"/>
              </a:rPr>
              <a:t>trên</a:t>
            </a:r>
            <a:r>
              <a:rPr lang="en-US" sz="1400">
                <a:solidFill>
                  <a:srgbClr val="384B5C"/>
                </a:solidFill>
                <a:latin typeface="Montserrat" pitchFamily="2" charset="0"/>
              </a:rPr>
              <a:t> </a:t>
            </a:r>
            <a:r>
              <a:rPr lang="en-US" sz="1400" err="1">
                <a:solidFill>
                  <a:srgbClr val="384B5C"/>
                </a:solidFill>
                <a:latin typeface="Montserrat" pitchFamily="2" charset="0"/>
              </a:rPr>
              <a:t>kênh</a:t>
            </a:r>
            <a:r>
              <a:rPr lang="en-US" sz="1400">
                <a:solidFill>
                  <a:srgbClr val="384B5C"/>
                </a:solidFill>
                <a:latin typeface="Montserrat" pitchFamily="2" charset="0"/>
              </a:rPr>
              <a:t> Online</a:t>
            </a:r>
          </a:p>
        </p:txBody>
      </p:sp>
      <p:sp>
        <p:nvSpPr>
          <p:cNvPr id="45" name="Rectangle 44">
            <a:extLst>
              <a:ext uri="{FF2B5EF4-FFF2-40B4-BE49-F238E27FC236}">
                <a16:creationId xmlns:a16="http://schemas.microsoft.com/office/drawing/2014/main" id="{694325C4-13E9-4BE4-9F1A-5EB4C95DBC8C}"/>
              </a:ext>
            </a:extLst>
          </p:cNvPr>
          <p:cNvSpPr/>
          <p:nvPr/>
        </p:nvSpPr>
        <p:spPr>
          <a:xfrm>
            <a:off x="5866176" y="2055163"/>
            <a:ext cx="1224988" cy="274428"/>
          </a:xfrm>
          <a:prstGeom prst="rect">
            <a:avLst/>
          </a:prstGeom>
          <a:solidFill>
            <a:srgbClr val="FFFF00">
              <a:alpha val="0"/>
            </a:srgbClr>
          </a:solid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6" name="Rectangle 45">
            <a:extLst>
              <a:ext uri="{FF2B5EF4-FFF2-40B4-BE49-F238E27FC236}">
                <a16:creationId xmlns:a16="http://schemas.microsoft.com/office/drawing/2014/main" id="{7111E2AA-9803-430C-9A43-53146267EFDF}"/>
              </a:ext>
            </a:extLst>
          </p:cNvPr>
          <p:cNvSpPr/>
          <p:nvPr/>
        </p:nvSpPr>
        <p:spPr>
          <a:xfrm>
            <a:off x="1423289" y="2358985"/>
            <a:ext cx="1637182" cy="258581"/>
          </a:xfrm>
          <a:prstGeom prst="rect">
            <a:avLst/>
          </a:prstGeom>
          <a:solidFill>
            <a:srgbClr val="FFFF00">
              <a:alpha val="0"/>
            </a:srgbClr>
          </a:solid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7" name="Rectangle 46">
            <a:extLst>
              <a:ext uri="{FF2B5EF4-FFF2-40B4-BE49-F238E27FC236}">
                <a16:creationId xmlns:a16="http://schemas.microsoft.com/office/drawing/2014/main" id="{4382E5E2-666E-4576-9637-3153463B8BD2}"/>
              </a:ext>
            </a:extLst>
          </p:cNvPr>
          <p:cNvSpPr/>
          <p:nvPr/>
        </p:nvSpPr>
        <p:spPr>
          <a:xfrm>
            <a:off x="3854515" y="2333585"/>
            <a:ext cx="989482" cy="274428"/>
          </a:xfrm>
          <a:prstGeom prst="rect">
            <a:avLst/>
          </a:prstGeom>
          <a:solidFill>
            <a:srgbClr val="FFFF00">
              <a:alpha val="0"/>
            </a:srgbClr>
          </a:solid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8" name="Rectangle 47">
            <a:extLst>
              <a:ext uri="{FF2B5EF4-FFF2-40B4-BE49-F238E27FC236}">
                <a16:creationId xmlns:a16="http://schemas.microsoft.com/office/drawing/2014/main" id="{D58E4922-8A7E-4635-9F8D-39DD0DA95F78}"/>
              </a:ext>
            </a:extLst>
          </p:cNvPr>
          <p:cNvSpPr/>
          <p:nvPr/>
        </p:nvSpPr>
        <p:spPr>
          <a:xfrm>
            <a:off x="5866176" y="2333585"/>
            <a:ext cx="1224988" cy="274428"/>
          </a:xfrm>
          <a:prstGeom prst="rect">
            <a:avLst/>
          </a:prstGeom>
          <a:solidFill>
            <a:srgbClr val="FFFF00">
              <a:alpha val="0"/>
            </a:srgbClr>
          </a:solid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9" name="Rectangle 48">
            <a:extLst>
              <a:ext uri="{FF2B5EF4-FFF2-40B4-BE49-F238E27FC236}">
                <a16:creationId xmlns:a16="http://schemas.microsoft.com/office/drawing/2014/main" id="{6EE56A36-076C-438C-BC79-5AEBC24A5565}"/>
              </a:ext>
            </a:extLst>
          </p:cNvPr>
          <p:cNvSpPr/>
          <p:nvPr/>
        </p:nvSpPr>
        <p:spPr>
          <a:xfrm>
            <a:off x="1423289" y="5231753"/>
            <a:ext cx="1637182" cy="258581"/>
          </a:xfrm>
          <a:prstGeom prst="rect">
            <a:avLst/>
          </a:prstGeom>
          <a:solidFill>
            <a:srgbClr val="FFFF00">
              <a:alpha val="0"/>
            </a:srgbClr>
          </a:solid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0" name="Rectangle 49">
            <a:extLst>
              <a:ext uri="{FF2B5EF4-FFF2-40B4-BE49-F238E27FC236}">
                <a16:creationId xmlns:a16="http://schemas.microsoft.com/office/drawing/2014/main" id="{F145055C-2C96-4E8B-84C7-18247D9E7C37}"/>
              </a:ext>
            </a:extLst>
          </p:cNvPr>
          <p:cNvSpPr/>
          <p:nvPr/>
        </p:nvSpPr>
        <p:spPr>
          <a:xfrm>
            <a:off x="3854515" y="5206353"/>
            <a:ext cx="989482" cy="274428"/>
          </a:xfrm>
          <a:prstGeom prst="rect">
            <a:avLst/>
          </a:prstGeom>
          <a:solidFill>
            <a:srgbClr val="FFFF00">
              <a:alpha val="0"/>
            </a:srgbClr>
          </a:solid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1" name="Rectangle 50">
            <a:extLst>
              <a:ext uri="{FF2B5EF4-FFF2-40B4-BE49-F238E27FC236}">
                <a16:creationId xmlns:a16="http://schemas.microsoft.com/office/drawing/2014/main" id="{8528F302-A6A6-4D1E-A609-30A3DBD6776E}"/>
              </a:ext>
            </a:extLst>
          </p:cNvPr>
          <p:cNvSpPr/>
          <p:nvPr/>
        </p:nvSpPr>
        <p:spPr>
          <a:xfrm>
            <a:off x="5866176" y="5206353"/>
            <a:ext cx="1224988" cy="274428"/>
          </a:xfrm>
          <a:prstGeom prst="rect">
            <a:avLst/>
          </a:prstGeom>
          <a:solidFill>
            <a:srgbClr val="FFFF00">
              <a:alpha val="0"/>
            </a:srgbClr>
          </a:solid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2" name="Rectangle 51">
            <a:extLst>
              <a:ext uri="{FF2B5EF4-FFF2-40B4-BE49-F238E27FC236}">
                <a16:creationId xmlns:a16="http://schemas.microsoft.com/office/drawing/2014/main" id="{2549F62B-461C-42B5-8666-D8EDACDAE8AA}"/>
              </a:ext>
            </a:extLst>
          </p:cNvPr>
          <p:cNvSpPr/>
          <p:nvPr/>
        </p:nvSpPr>
        <p:spPr>
          <a:xfrm>
            <a:off x="1423289" y="2626192"/>
            <a:ext cx="1637182" cy="258581"/>
          </a:xfrm>
          <a:prstGeom prst="rect">
            <a:avLst/>
          </a:prstGeom>
          <a:solidFill>
            <a:srgbClr val="FFFF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3" name="Rectangle 52">
            <a:extLst>
              <a:ext uri="{FF2B5EF4-FFF2-40B4-BE49-F238E27FC236}">
                <a16:creationId xmlns:a16="http://schemas.microsoft.com/office/drawing/2014/main" id="{E9755E52-52B6-4263-BDD9-85854A3617C6}"/>
              </a:ext>
            </a:extLst>
          </p:cNvPr>
          <p:cNvSpPr/>
          <p:nvPr/>
        </p:nvSpPr>
        <p:spPr>
          <a:xfrm>
            <a:off x="3854515" y="2600792"/>
            <a:ext cx="989482" cy="274428"/>
          </a:xfrm>
          <a:prstGeom prst="rect">
            <a:avLst/>
          </a:prstGeom>
          <a:solidFill>
            <a:srgbClr val="FFFF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4" name="Rectangle 53">
            <a:extLst>
              <a:ext uri="{FF2B5EF4-FFF2-40B4-BE49-F238E27FC236}">
                <a16:creationId xmlns:a16="http://schemas.microsoft.com/office/drawing/2014/main" id="{ED6A1187-B306-4F9E-9444-08C918B96BF1}"/>
              </a:ext>
            </a:extLst>
          </p:cNvPr>
          <p:cNvSpPr/>
          <p:nvPr/>
        </p:nvSpPr>
        <p:spPr>
          <a:xfrm>
            <a:off x="5866176" y="2600792"/>
            <a:ext cx="1224988" cy="274428"/>
          </a:xfrm>
          <a:prstGeom prst="rect">
            <a:avLst/>
          </a:prstGeom>
          <a:solidFill>
            <a:srgbClr val="FFFF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6" name="Rectangle 55">
            <a:extLst>
              <a:ext uri="{FF2B5EF4-FFF2-40B4-BE49-F238E27FC236}">
                <a16:creationId xmlns:a16="http://schemas.microsoft.com/office/drawing/2014/main" id="{FF5330F0-E593-4B3E-894B-E03A53DB6BCE}"/>
              </a:ext>
            </a:extLst>
          </p:cNvPr>
          <p:cNvSpPr/>
          <p:nvPr/>
        </p:nvSpPr>
        <p:spPr>
          <a:xfrm>
            <a:off x="1423289" y="5503120"/>
            <a:ext cx="1637182" cy="258581"/>
          </a:xfrm>
          <a:prstGeom prst="rect">
            <a:avLst/>
          </a:prstGeom>
          <a:solidFill>
            <a:srgbClr val="FFFF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7" name="Rectangle 56">
            <a:extLst>
              <a:ext uri="{FF2B5EF4-FFF2-40B4-BE49-F238E27FC236}">
                <a16:creationId xmlns:a16="http://schemas.microsoft.com/office/drawing/2014/main" id="{BA93803A-B471-4AFD-B1F5-B056CE796878}"/>
              </a:ext>
            </a:extLst>
          </p:cNvPr>
          <p:cNvSpPr/>
          <p:nvPr/>
        </p:nvSpPr>
        <p:spPr>
          <a:xfrm>
            <a:off x="3854515" y="5477720"/>
            <a:ext cx="989482" cy="274428"/>
          </a:xfrm>
          <a:prstGeom prst="rect">
            <a:avLst/>
          </a:prstGeom>
          <a:solidFill>
            <a:srgbClr val="FFFF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8" name="Rectangle 57">
            <a:extLst>
              <a:ext uri="{FF2B5EF4-FFF2-40B4-BE49-F238E27FC236}">
                <a16:creationId xmlns:a16="http://schemas.microsoft.com/office/drawing/2014/main" id="{82B7E8AA-D94F-4854-B8CB-2C8A8065B842}"/>
              </a:ext>
            </a:extLst>
          </p:cNvPr>
          <p:cNvSpPr/>
          <p:nvPr/>
        </p:nvSpPr>
        <p:spPr>
          <a:xfrm>
            <a:off x="5866176" y="5477720"/>
            <a:ext cx="1224988" cy="274428"/>
          </a:xfrm>
          <a:prstGeom prst="rect">
            <a:avLst/>
          </a:prstGeom>
          <a:solidFill>
            <a:srgbClr val="FFFF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59" name="Rectangle 58">
            <a:extLst>
              <a:ext uri="{FF2B5EF4-FFF2-40B4-BE49-F238E27FC236}">
                <a16:creationId xmlns:a16="http://schemas.microsoft.com/office/drawing/2014/main" id="{F4266020-B26C-44FE-BC2E-DC04DD6AF636}"/>
              </a:ext>
            </a:extLst>
          </p:cNvPr>
          <p:cNvSpPr/>
          <p:nvPr/>
        </p:nvSpPr>
        <p:spPr>
          <a:xfrm>
            <a:off x="1423289" y="2842041"/>
            <a:ext cx="1637182" cy="258581"/>
          </a:xfrm>
          <a:prstGeom prst="rect">
            <a:avLst/>
          </a:prstGeom>
          <a:solidFill>
            <a:srgbClr val="FFFF00">
              <a:alpha val="0"/>
            </a:srgbClr>
          </a:solid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0" name="Rectangle 59">
            <a:extLst>
              <a:ext uri="{FF2B5EF4-FFF2-40B4-BE49-F238E27FC236}">
                <a16:creationId xmlns:a16="http://schemas.microsoft.com/office/drawing/2014/main" id="{8E11D11F-3594-49B1-AB14-EA94650C2FAF}"/>
              </a:ext>
            </a:extLst>
          </p:cNvPr>
          <p:cNvSpPr/>
          <p:nvPr/>
        </p:nvSpPr>
        <p:spPr>
          <a:xfrm>
            <a:off x="3854515" y="2816641"/>
            <a:ext cx="989482" cy="274428"/>
          </a:xfrm>
          <a:prstGeom prst="rect">
            <a:avLst/>
          </a:prstGeom>
          <a:solidFill>
            <a:srgbClr val="FFFF00">
              <a:alpha val="0"/>
            </a:srgbClr>
          </a:solid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1" name="Rectangle 60">
            <a:extLst>
              <a:ext uri="{FF2B5EF4-FFF2-40B4-BE49-F238E27FC236}">
                <a16:creationId xmlns:a16="http://schemas.microsoft.com/office/drawing/2014/main" id="{8B89C34B-3907-4555-858D-D639110A1CAB}"/>
              </a:ext>
            </a:extLst>
          </p:cNvPr>
          <p:cNvSpPr/>
          <p:nvPr/>
        </p:nvSpPr>
        <p:spPr>
          <a:xfrm>
            <a:off x="5866176" y="2816641"/>
            <a:ext cx="1224988" cy="274428"/>
          </a:xfrm>
          <a:prstGeom prst="rect">
            <a:avLst/>
          </a:prstGeom>
          <a:solidFill>
            <a:srgbClr val="FFFF00">
              <a:alpha val="0"/>
            </a:srgbClr>
          </a:solid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2" name="Rectangle 61">
            <a:extLst>
              <a:ext uri="{FF2B5EF4-FFF2-40B4-BE49-F238E27FC236}">
                <a16:creationId xmlns:a16="http://schemas.microsoft.com/office/drawing/2014/main" id="{DF769C00-D289-4042-A8D6-FB34F4870C1E}"/>
              </a:ext>
            </a:extLst>
          </p:cNvPr>
          <p:cNvSpPr/>
          <p:nvPr/>
        </p:nvSpPr>
        <p:spPr>
          <a:xfrm>
            <a:off x="1423289" y="4689907"/>
            <a:ext cx="1637182" cy="258581"/>
          </a:xfrm>
          <a:prstGeom prst="rect">
            <a:avLst/>
          </a:prstGeom>
          <a:solidFill>
            <a:srgbClr val="FFFF00">
              <a:alpha val="0"/>
            </a:srgbClr>
          </a:solid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3" name="Rectangle 62">
            <a:extLst>
              <a:ext uri="{FF2B5EF4-FFF2-40B4-BE49-F238E27FC236}">
                <a16:creationId xmlns:a16="http://schemas.microsoft.com/office/drawing/2014/main" id="{81B4A1C0-3E08-4ADF-87DC-5C97BC9B74DC}"/>
              </a:ext>
            </a:extLst>
          </p:cNvPr>
          <p:cNvSpPr/>
          <p:nvPr/>
        </p:nvSpPr>
        <p:spPr>
          <a:xfrm>
            <a:off x="3854515" y="4664507"/>
            <a:ext cx="989482" cy="274428"/>
          </a:xfrm>
          <a:prstGeom prst="rect">
            <a:avLst/>
          </a:prstGeom>
          <a:solidFill>
            <a:srgbClr val="FFFF00">
              <a:alpha val="0"/>
            </a:srgbClr>
          </a:solid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4" name="Rectangle 63">
            <a:extLst>
              <a:ext uri="{FF2B5EF4-FFF2-40B4-BE49-F238E27FC236}">
                <a16:creationId xmlns:a16="http://schemas.microsoft.com/office/drawing/2014/main" id="{13C6246E-73FB-48E5-8A19-07758D4A09D8}"/>
              </a:ext>
            </a:extLst>
          </p:cNvPr>
          <p:cNvSpPr/>
          <p:nvPr/>
        </p:nvSpPr>
        <p:spPr>
          <a:xfrm>
            <a:off x="5866176" y="4664507"/>
            <a:ext cx="1224988" cy="274428"/>
          </a:xfrm>
          <a:prstGeom prst="rect">
            <a:avLst/>
          </a:prstGeom>
          <a:solidFill>
            <a:srgbClr val="FFFF00">
              <a:alpha val="0"/>
            </a:srgbClr>
          </a:solid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5" name="Rectangle 64">
            <a:extLst>
              <a:ext uri="{FF2B5EF4-FFF2-40B4-BE49-F238E27FC236}">
                <a16:creationId xmlns:a16="http://schemas.microsoft.com/office/drawing/2014/main" id="{CA99EBFB-AD30-47D8-BF95-C106583098EB}"/>
              </a:ext>
            </a:extLst>
          </p:cNvPr>
          <p:cNvSpPr/>
          <p:nvPr/>
        </p:nvSpPr>
        <p:spPr>
          <a:xfrm>
            <a:off x="1423289" y="5705182"/>
            <a:ext cx="1637182" cy="258581"/>
          </a:xfrm>
          <a:prstGeom prst="rect">
            <a:avLst/>
          </a:prstGeom>
          <a:solidFill>
            <a:srgbClr val="FFFF00">
              <a:alpha val="0"/>
            </a:srgbClr>
          </a:solid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6" name="Rectangle 65">
            <a:extLst>
              <a:ext uri="{FF2B5EF4-FFF2-40B4-BE49-F238E27FC236}">
                <a16:creationId xmlns:a16="http://schemas.microsoft.com/office/drawing/2014/main" id="{06B213C8-D8A0-4773-8DDA-5C979166E272}"/>
              </a:ext>
            </a:extLst>
          </p:cNvPr>
          <p:cNvSpPr/>
          <p:nvPr/>
        </p:nvSpPr>
        <p:spPr>
          <a:xfrm>
            <a:off x="3854515" y="5679782"/>
            <a:ext cx="989482" cy="274428"/>
          </a:xfrm>
          <a:prstGeom prst="rect">
            <a:avLst/>
          </a:prstGeom>
          <a:solidFill>
            <a:srgbClr val="FFFF00">
              <a:alpha val="0"/>
            </a:srgbClr>
          </a:solid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7" name="Rectangle 66">
            <a:extLst>
              <a:ext uri="{FF2B5EF4-FFF2-40B4-BE49-F238E27FC236}">
                <a16:creationId xmlns:a16="http://schemas.microsoft.com/office/drawing/2014/main" id="{80D0FC48-D24E-4496-BB14-862CD5893270}"/>
              </a:ext>
            </a:extLst>
          </p:cNvPr>
          <p:cNvSpPr/>
          <p:nvPr/>
        </p:nvSpPr>
        <p:spPr>
          <a:xfrm>
            <a:off x="5866176" y="5679782"/>
            <a:ext cx="1224988" cy="274428"/>
          </a:xfrm>
          <a:prstGeom prst="rect">
            <a:avLst/>
          </a:prstGeom>
          <a:solidFill>
            <a:srgbClr val="FFFF00">
              <a:alpha val="0"/>
            </a:srgbClr>
          </a:solid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8" name="Rectangle 67">
            <a:extLst>
              <a:ext uri="{FF2B5EF4-FFF2-40B4-BE49-F238E27FC236}">
                <a16:creationId xmlns:a16="http://schemas.microsoft.com/office/drawing/2014/main" id="{89D6C083-08BC-49E2-AF45-583B7147B7BC}"/>
              </a:ext>
            </a:extLst>
          </p:cNvPr>
          <p:cNvSpPr/>
          <p:nvPr/>
        </p:nvSpPr>
        <p:spPr>
          <a:xfrm>
            <a:off x="7091164" y="2055163"/>
            <a:ext cx="865293" cy="262795"/>
          </a:xfrm>
          <a:prstGeom prst="rect">
            <a:avLst/>
          </a:prstGeom>
          <a:solidFill>
            <a:srgbClr val="FFFF00">
              <a:alpha val="0"/>
            </a:srgbClr>
          </a:solid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69" name="Rectangle 68">
            <a:extLst>
              <a:ext uri="{FF2B5EF4-FFF2-40B4-BE49-F238E27FC236}">
                <a16:creationId xmlns:a16="http://schemas.microsoft.com/office/drawing/2014/main" id="{51ECBD37-33FF-43DF-9200-05D34DAE1D4A}"/>
              </a:ext>
            </a:extLst>
          </p:cNvPr>
          <p:cNvSpPr/>
          <p:nvPr/>
        </p:nvSpPr>
        <p:spPr>
          <a:xfrm>
            <a:off x="7124436" y="2295485"/>
            <a:ext cx="832021" cy="262795"/>
          </a:xfrm>
          <a:prstGeom prst="rect">
            <a:avLst/>
          </a:prstGeom>
          <a:solidFill>
            <a:srgbClr val="FFFF00">
              <a:alpha val="0"/>
            </a:srgbClr>
          </a:solid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0" name="Rectangle 69">
            <a:extLst>
              <a:ext uri="{FF2B5EF4-FFF2-40B4-BE49-F238E27FC236}">
                <a16:creationId xmlns:a16="http://schemas.microsoft.com/office/drawing/2014/main" id="{DFB6486D-48FA-4758-AA9F-6BFEB12FF3AD}"/>
              </a:ext>
            </a:extLst>
          </p:cNvPr>
          <p:cNvSpPr/>
          <p:nvPr/>
        </p:nvSpPr>
        <p:spPr>
          <a:xfrm>
            <a:off x="7098303" y="2579197"/>
            <a:ext cx="865293" cy="305575"/>
          </a:xfrm>
          <a:prstGeom prst="rect">
            <a:avLst/>
          </a:prstGeom>
          <a:solidFill>
            <a:srgbClr val="FFFF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1" name="Rectangle 70">
            <a:extLst>
              <a:ext uri="{FF2B5EF4-FFF2-40B4-BE49-F238E27FC236}">
                <a16:creationId xmlns:a16="http://schemas.microsoft.com/office/drawing/2014/main" id="{4761190C-53E0-4407-BB82-D64A896EDF3A}"/>
              </a:ext>
            </a:extLst>
          </p:cNvPr>
          <p:cNvSpPr/>
          <p:nvPr/>
        </p:nvSpPr>
        <p:spPr>
          <a:xfrm>
            <a:off x="7098303" y="2816640"/>
            <a:ext cx="865293" cy="283981"/>
          </a:xfrm>
          <a:prstGeom prst="rect">
            <a:avLst/>
          </a:prstGeom>
          <a:solidFill>
            <a:srgbClr val="FFFF00">
              <a:alpha val="0"/>
            </a:srgbClr>
          </a:solid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2" name="Rectangle 71">
            <a:extLst>
              <a:ext uri="{FF2B5EF4-FFF2-40B4-BE49-F238E27FC236}">
                <a16:creationId xmlns:a16="http://schemas.microsoft.com/office/drawing/2014/main" id="{143DF870-B6E0-4D9A-AED5-872282CB332A}"/>
              </a:ext>
            </a:extLst>
          </p:cNvPr>
          <p:cNvSpPr/>
          <p:nvPr/>
        </p:nvSpPr>
        <p:spPr>
          <a:xfrm>
            <a:off x="7191308" y="5705182"/>
            <a:ext cx="865293" cy="262795"/>
          </a:xfrm>
          <a:prstGeom prst="rect">
            <a:avLst/>
          </a:prstGeom>
          <a:solidFill>
            <a:srgbClr val="FFFF00">
              <a:alpha val="0"/>
            </a:srgbClr>
          </a:solidFill>
          <a:ln w="349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3" name="Rectangle 72">
            <a:extLst>
              <a:ext uri="{FF2B5EF4-FFF2-40B4-BE49-F238E27FC236}">
                <a16:creationId xmlns:a16="http://schemas.microsoft.com/office/drawing/2014/main" id="{24A4FDDD-B796-4C30-8FE5-536A0477E72D}"/>
              </a:ext>
            </a:extLst>
          </p:cNvPr>
          <p:cNvSpPr/>
          <p:nvPr/>
        </p:nvSpPr>
        <p:spPr>
          <a:xfrm>
            <a:off x="7141725" y="5206353"/>
            <a:ext cx="832021" cy="262795"/>
          </a:xfrm>
          <a:prstGeom prst="rect">
            <a:avLst/>
          </a:prstGeom>
          <a:solidFill>
            <a:srgbClr val="FFFF00">
              <a:alpha val="0"/>
            </a:srgbClr>
          </a:solid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4" name="Rectangle 73">
            <a:extLst>
              <a:ext uri="{FF2B5EF4-FFF2-40B4-BE49-F238E27FC236}">
                <a16:creationId xmlns:a16="http://schemas.microsoft.com/office/drawing/2014/main" id="{2C0EDA6F-B6A4-4044-A50B-5C7E5DE1F10E}"/>
              </a:ext>
            </a:extLst>
          </p:cNvPr>
          <p:cNvSpPr/>
          <p:nvPr/>
        </p:nvSpPr>
        <p:spPr>
          <a:xfrm>
            <a:off x="7184822" y="5424535"/>
            <a:ext cx="865293" cy="305575"/>
          </a:xfrm>
          <a:prstGeom prst="rect">
            <a:avLst/>
          </a:prstGeom>
          <a:solidFill>
            <a:srgbClr val="FFFF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5" name="Rectangle 74">
            <a:extLst>
              <a:ext uri="{FF2B5EF4-FFF2-40B4-BE49-F238E27FC236}">
                <a16:creationId xmlns:a16="http://schemas.microsoft.com/office/drawing/2014/main" id="{53597A45-B421-444A-8CBA-2636672CF970}"/>
              </a:ext>
            </a:extLst>
          </p:cNvPr>
          <p:cNvSpPr/>
          <p:nvPr/>
        </p:nvSpPr>
        <p:spPr>
          <a:xfrm>
            <a:off x="7146722" y="4721437"/>
            <a:ext cx="865293" cy="283981"/>
          </a:xfrm>
          <a:prstGeom prst="rect">
            <a:avLst/>
          </a:prstGeom>
          <a:solidFill>
            <a:srgbClr val="FFFF00">
              <a:alpha val="0"/>
            </a:srgbClr>
          </a:solid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6" name="Rectangle 75">
            <a:extLst>
              <a:ext uri="{FF2B5EF4-FFF2-40B4-BE49-F238E27FC236}">
                <a16:creationId xmlns:a16="http://schemas.microsoft.com/office/drawing/2014/main" id="{F5BC5B34-7104-40B7-A930-824A30290B88}"/>
              </a:ext>
            </a:extLst>
          </p:cNvPr>
          <p:cNvSpPr/>
          <p:nvPr/>
        </p:nvSpPr>
        <p:spPr>
          <a:xfrm>
            <a:off x="7238010" y="3601251"/>
            <a:ext cx="2253860" cy="258581"/>
          </a:xfrm>
          <a:prstGeom prst="rect">
            <a:avLst/>
          </a:prstGeom>
          <a:solidFill>
            <a:srgbClr val="FFFF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7" name="Rectangle 76">
            <a:extLst>
              <a:ext uri="{FF2B5EF4-FFF2-40B4-BE49-F238E27FC236}">
                <a16:creationId xmlns:a16="http://schemas.microsoft.com/office/drawing/2014/main" id="{54678530-65BC-4383-BFF3-D5EF056A1002}"/>
              </a:ext>
            </a:extLst>
          </p:cNvPr>
          <p:cNvSpPr/>
          <p:nvPr/>
        </p:nvSpPr>
        <p:spPr>
          <a:xfrm>
            <a:off x="7141725" y="6204011"/>
            <a:ext cx="2253860" cy="258581"/>
          </a:xfrm>
          <a:prstGeom prst="rect">
            <a:avLst/>
          </a:prstGeom>
          <a:solidFill>
            <a:srgbClr val="FFFF00">
              <a:alpha val="0"/>
            </a:srgb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2036693627"/>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pic>
        <p:nvPicPr>
          <p:cNvPr id="34" name="Picture 33">
            <a:extLst>
              <a:ext uri="{FF2B5EF4-FFF2-40B4-BE49-F238E27FC236}">
                <a16:creationId xmlns:a16="http://schemas.microsoft.com/office/drawing/2014/main" id="{6E78483C-CA9C-48E7-AD8F-8E08D9A661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7573" y="1852767"/>
            <a:ext cx="3953427" cy="1343212"/>
          </a:xfrm>
          <a:prstGeom prst="rect">
            <a:avLst/>
          </a:prstGeom>
        </p:spPr>
      </p:pic>
      <p:sp>
        <p:nvSpPr>
          <p:cNvPr id="35" name="Freeform: Shape 34">
            <a:extLst>
              <a:ext uri="{FF2B5EF4-FFF2-40B4-BE49-F238E27FC236}">
                <a16:creationId xmlns:a16="http://schemas.microsoft.com/office/drawing/2014/main" id="{ECA0B539-871A-4CF4-A17D-396DF912A663}"/>
              </a:ext>
            </a:extLst>
          </p:cNvPr>
          <p:cNvSpPr/>
          <p:nvPr/>
        </p:nvSpPr>
        <p:spPr>
          <a:xfrm>
            <a:off x="0" y="65986"/>
            <a:ext cx="506729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TextBox 35">
            <a:extLst>
              <a:ext uri="{FF2B5EF4-FFF2-40B4-BE49-F238E27FC236}">
                <a16:creationId xmlns:a16="http://schemas.microsoft.com/office/drawing/2014/main" id="{486DDA50-1A14-4723-A4F2-ECE066145155}"/>
              </a:ext>
            </a:extLst>
          </p:cNvPr>
          <p:cNvSpPr txBox="1"/>
          <p:nvPr/>
        </p:nvSpPr>
        <p:spPr>
          <a:xfrm>
            <a:off x="188975" y="65987"/>
            <a:ext cx="46370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
        <p:nvSpPr>
          <p:cNvPr id="38" name="Freeform: Shape 37">
            <a:extLst>
              <a:ext uri="{FF2B5EF4-FFF2-40B4-BE49-F238E27FC236}">
                <a16:creationId xmlns:a16="http://schemas.microsoft.com/office/drawing/2014/main" id="{35076B7F-3726-4FA9-BA8F-E4410763280B}"/>
              </a:ext>
            </a:extLst>
          </p:cNvPr>
          <p:cNvSpPr/>
          <p:nvPr/>
        </p:nvSpPr>
        <p:spPr>
          <a:xfrm>
            <a:off x="10693" y="883986"/>
            <a:ext cx="11965407"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TextBox 38">
            <a:extLst>
              <a:ext uri="{FF2B5EF4-FFF2-40B4-BE49-F238E27FC236}">
                <a16:creationId xmlns:a16="http://schemas.microsoft.com/office/drawing/2014/main" id="{5C9AE9E8-76EB-448F-A2F7-1D79957F3910}"/>
              </a:ext>
            </a:extLst>
          </p:cNvPr>
          <p:cNvSpPr txBox="1"/>
          <p:nvPr/>
        </p:nvSpPr>
        <p:spPr>
          <a:xfrm>
            <a:off x="-71603" y="883986"/>
            <a:ext cx="11933547" cy="307777"/>
          </a:xfrm>
          <a:prstGeom prst="rect">
            <a:avLst/>
          </a:prstGeom>
          <a:noFill/>
        </p:spPr>
        <p:txBody>
          <a:bodyPr wrap="square" rtlCol="0">
            <a:spAutoFit/>
          </a:bodyPr>
          <a:lstStyle/>
          <a:p>
            <a:r>
              <a:rPr lang="en-US" sz="1400">
                <a:solidFill>
                  <a:srgbClr val="384B5C"/>
                </a:solidFill>
                <a:latin typeface="Montserrat" pitchFamily="2" charset="0"/>
              </a:rPr>
              <a:t>So sánh giá bán trên </a:t>
            </a:r>
            <a:r>
              <a:rPr lang="en-US" sz="1400" err="1">
                <a:solidFill>
                  <a:srgbClr val="384B5C"/>
                </a:solidFill>
                <a:latin typeface="Montserrat" pitchFamily="2" charset="0"/>
              </a:rPr>
              <a:t>kênh</a:t>
            </a:r>
            <a:r>
              <a:rPr lang="en-US" sz="1400">
                <a:solidFill>
                  <a:srgbClr val="384B5C"/>
                </a:solidFill>
                <a:latin typeface="Montserrat" pitchFamily="2" charset="0"/>
              </a:rPr>
              <a:t> Reseller vs Online đối với những sản phẩm bán lỗ nhiều nhất trên kênh Reseller.</a:t>
            </a:r>
          </a:p>
        </p:txBody>
      </p:sp>
      <p:sp>
        <p:nvSpPr>
          <p:cNvPr id="40" name="TextBox 39">
            <a:extLst>
              <a:ext uri="{FF2B5EF4-FFF2-40B4-BE49-F238E27FC236}">
                <a16:creationId xmlns:a16="http://schemas.microsoft.com/office/drawing/2014/main" id="{EA5C5E1D-A0BF-4025-B02B-5783640A3EB9}"/>
              </a:ext>
            </a:extLst>
          </p:cNvPr>
          <p:cNvSpPr txBox="1"/>
          <p:nvPr/>
        </p:nvSpPr>
        <p:spPr>
          <a:xfrm>
            <a:off x="188975" y="1301876"/>
            <a:ext cx="2859025" cy="307777"/>
          </a:xfrm>
          <a:prstGeom prst="rect">
            <a:avLst/>
          </a:prstGeom>
          <a:noFill/>
        </p:spPr>
        <p:txBody>
          <a:bodyPr wrap="square" rtlCol="0">
            <a:spAutoFit/>
          </a:bodyPr>
          <a:lstStyle/>
          <a:p>
            <a:r>
              <a:rPr lang="en-US" sz="1400" err="1">
                <a:solidFill>
                  <a:srgbClr val="384B5C"/>
                </a:solidFill>
                <a:latin typeface="Montserrat" pitchFamily="2" charset="0"/>
              </a:rPr>
              <a:t>Giá</a:t>
            </a:r>
            <a:r>
              <a:rPr lang="en-US" sz="1400">
                <a:solidFill>
                  <a:srgbClr val="384B5C"/>
                </a:solidFill>
                <a:latin typeface="Montserrat" pitchFamily="2" charset="0"/>
              </a:rPr>
              <a:t> </a:t>
            </a:r>
            <a:r>
              <a:rPr lang="en-US" sz="1400" err="1">
                <a:solidFill>
                  <a:srgbClr val="384B5C"/>
                </a:solidFill>
                <a:latin typeface="Montserrat" pitchFamily="2" charset="0"/>
              </a:rPr>
              <a:t>bán</a:t>
            </a:r>
            <a:r>
              <a:rPr lang="en-US" sz="1400">
                <a:solidFill>
                  <a:srgbClr val="384B5C"/>
                </a:solidFill>
                <a:latin typeface="Montserrat" pitchFamily="2" charset="0"/>
              </a:rPr>
              <a:t> </a:t>
            </a:r>
            <a:r>
              <a:rPr lang="en-US" sz="1400" err="1">
                <a:solidFill>
                  <a:srgbClr val="384B5C"/>
                </a:solidFill>
                <a:latin typeface="Montserrat" pitchFamily="2" charset="0"/>
              </a:rPr>
              <a:t>trên</a:t>
            </a:r>
            <a:r>
              <a:rPr lang="en-US" sz="1400">
                <a:solidFill>
                  <a:srgbClr val="384B5C"/>
                </a:solidFill>
                <a:latin typeface="Montserrat" pitchFamily="2" charset="0"/>
              </a:rPr>
              <a:t> </a:t>
            </a:r>
            <a:r>
              <a:rPr lang="en-US" sz="1400" err="1">
                <a:solidFill>
                  <a:srgbClr val="384B5C"/>
                </a:solidFill>
                <a:latin typeface="Montserrat" pitchFamily="2" charset="0"/>
              </a:rPr>
              <a:t>kênh</a:t>
            </a:r>
            <a:r>
              <a:rPr lang="en-US" sz="1400">
                <a:solidFill>
                  <a:srgbClr val="384B5C"/>
                </a:solidFill>
                <a:latin typeface="Montserrat" pitchFamily="2" charset="0"/>
              </a:rPr>
              <a:t> Reseller</a:t>
            </a:r>
          </a:p>
        </p:txBody>
      </p:sp>
      <p:sp>
        <p:nvSpPr>
          <p:cNvPr id="41" name="Rectangle 40">
            <a:extLst>
              <a:ext uri="{FF2B5EF4-FFF2-40B4-BE49-F238E27FC236}">
                <a16:creationId xmlns:a16="http://schemas.microsoft.com/office/drawing/2014/main" id="{FB7F8184-D25D-45E0-B527-5A11B7423AFA}"/>
              </a:ext>
            </a:extLst>
          </p:cNvPr>
          <p:cNvSpPr/>
          <p:nvPr/>
        </p:nvSpPr>
        <p:spPr>
          <a:xfrm>
            <a:off x="2081213" y="2152465"/>
            <a:ext cx="1766887" cy="1043514"/>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28408578-F3BA-482B-BF90-E2C9EA6D8A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22472" y="1836755"/>
            <a:ext cx="3594610" cy="1436145"/>
          </a:xfrm>
          <a:prstGeom prst="rect">
            <a:avLst/>
          </a:prstGeom>
        </p:spPr>
      </p:pic>
      <p:sp>
        <p:nvSpPr>
          <p:cNvPr id="43" name="Rectangle 42">
            <a:extLst>
              <a:ext uri="{FF2B5EF4-FFF2-40B4-BE49-F238E27FC236}">
                <a16:creationId xmlns:a16="http://schemas.microsoft.com/office/drawing/2014/main" id="{05916305-FF48-458A-ABCB-A64C53035F84}"/>
              </a:ext>
            </a:extLst>
          </p:cNvPr>
          <p:cNvSpPr/>
          <p:nvPr/>
        </p:nvSpPr>
        <p:spPr>
          <a:xfrm>
            <a:off x="4705911" y="2152464"/>
            <a:ext cx="824381" cy="1043513"/>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9E0C0D6-8784-4DD4-85D5-7E07BE0E002D}"/>
              </a:ext>
            </a:extLst>
          </p:cNvPr>
          <p:cNvSpPr/>
          <p:nvPr/>
        </p:nvSpPr>
        <p:spPr>
          <a:xfrm>
            <a:off x="7232032" y="2169125"/>
            <a:ext cx="1460437" cy="701639"/>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824AD29-A750-450E-AB30-FAFE52EBE99A}"/>
              </a:ext>
            </a:extLst>
          </p:cNvPr>
          <p:cNvSpPr/>
          <p:nvPr/>
        </p:nvSpPr>
        <p:spPr>
          <a:xfrm>
            <a:off x="7240259" y="3081337"/>
            <a:ext cx="1446181" cy="261754"/>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DB34D23-030B-45BB-9F34-EDA1BF1393A7}"/>
              </a:ext>
            </a:extLst>
          </p:cNvPr>
          <p:cNvSpPr/>
          <p:nvPr/>
        </p:nvSpPr>
        <p:spPr>
          <a:xfrm>
            <a:off x="9557212" y="2169125"/>
            <a:ext cx="652273" cy="701639"/>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8A5BD37-2EFF-40E4-A010-F030F8B17D1D}"/>
              </a:ext>
            </a:extLst>
          </p:cNvPr>
          <p:cNvSpPr/>
          <p:nvPr/>
        </p:nvSpPr>
        <p:spPr>
          <a:xfrm>
            <a:off x="9566484" y="3081337"/>
            <a:ext cx="652272" cy="261754"/>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4139A506-98BF-478C-8E11-0FDF50F501FD}"/>
              </a:ext>
            </a:extLst>
          </p:cNvPr>
          <p:cNvSpPr txBox="1"/>
          <p:nvPr/>
        </p:nvSpPr>
        <p:spPr>
          <a:xfrm>
            <a:off x="6202352" y="1301876"/>
            <a:ext cx="2859025" cy="307777"/>
          </a:xfrm>
          <a:prstGeom prst="rect">
            <a:avLst/>
          </a:prstGeom>
          <a:noFill/>
        </p:spPr>
        <p:txBody>
          <a:bodyPr wrap="square" rtlCol="0">
            <a:spAutoFit/>
          </a:bodyPr>
          <a:lstStyle/>
          <a:p>
            <a:r>
              <a:rPr lang="en-US" sz="1400" err="1">
                <a:solidFill>
                  <a:srgbClr val="384B5C"/>
                </a:solidFill>
                <a:latin typeface="Montserrat" pitchFamily="2" charset="0"/>
              </a:rPr>
              <a:t>Giá</a:t>
            </a:r>
            <a:r>
              <a:rPr lang="en-US" sz="1400">
                <a:solidFill>
                  <a:srgbClr val="384B5C"/>
                </a:solidFill>
                <a:latin typeface="Montserrat" pitchFamily="2" charset="0"/>
              </a:rPr>
              <a:t> </a:t>
            </a:r>
            <a:r>
              <a:rPr lang="en-US" sz="1400" err="1">
                <a:solidFill>
                  <a:srgbClr val="384B5C"/>
                </a:solidFill>
                <a:latin typeface="Montserrat" pitchFamily="2" charset="0"/>
              </a:rPr>
              <a:t>bán</a:t>
            </a:r>
            <a:r>
              <a:rPr lang="en-US" sz="1400">
                <a:solidFill>
                  <a:srgbClr val="384B5C"/>
                </a:solidFill>
                <a:latin typeface="Montserrat" pitchFamily="2" charset="0"/>
              </a:rPr>
              <a:t> </a:t>
            </a:r>
            <a:r>
              <a:rPr lang="en-US" sz="1400" err="1">
                <a:solidFill>
                  <a:srgbClr val="384B5C"/>
                </a:solidFill>
                <a:latin typeface="Montserrat" pitchFamily="2" charset="0"/>
              </a:rPr>
              <a:t>trên</a:t>
            </a:r>
            <a:r>
              <a:rPr lang="en-US" sz="1400">
                <a:solidFill>
                  <a:srgbClr val="384B5C"/>
                </a:solidFill>
                <a:latin typeface="Montserrat" pitchFamily="2" charset="0"/>
              </a:rPr>
              <a:t> </a:t>
            </a:r>
            <a:r>
              <a:rPr lang="en-US" sz="1400" err="1">
                <a:solidFill>
                  <a:srgbClr val="384B5C"/>
                </a:solidFill>
                <a:latin typeface="Montserrat" pitchFamily="2" charset="0"/>
              </a:rPr>
              <a:t>kênh</a:t>
            </a:r>
            <a:r>
              <a:rPr lang="en-US" sz="1400">
                <a:solidFill>
                  <a:srgbClr val="384B5C"/>
                </a:solidFill>
                <a:latin typeface="Montserrat" pitchFamily="2" charset="0"/>
              </a:rPr>
              <a:t> Online</a:t>
            </a:r>
          </a:p>
        </p:txBody>
      </p:sp>
      <p:sp>
        <p:nvSpPr>
          <p:cNvPr id="4" name="TextBox 3">
            <a:extLst>
              <a:ext uri="{FF2B5EF4-FFF2-40B4-BE49-F238E27FC236}">
                <a16:creationId xmlns:a16="http://schemas.microsoft.com/office/drawing/2014/main" id="{5D24668E-7FAE-4B47-A534-0AA5CDAF9D89}"/>
              </a:ext>
            </a:extLst>
          </p:cNvPr>
          <p:cNvSpPr txBox="1"/>
          <p:nvPr/>
        </p:nvSpPr>
        <p:spPr>
          <a:xfrm>
            <a:off x="895989" y="3618342"/>
            <a:ext cx="9383985" cy="2964401"/>
          </a:xfrm>
          <a:prstGeom prst="rect">
            <a:avLst/>
          </a:prstGeom>
          <a:noFill/>
        </p:spPr>
        <p:txBody>
          <a:bodyPr wrap="square" rtlCol="0">
            <a:spAutoFit/>
          </a:bodyPr>
          <a:lstStyle/>
          <a:p>
            <a:pPr>
              <a:lnSpc>
                <a:spcPct val="150000"/>
              </a:lnSpc>
            </a:pPr>
            <a:r>
              <a:rPr lang="en-US" sz="1400">
                <a:solidFill>
                  <a:srgbClr val="3A4A5B"/>
                </a:solidFill>
                <a:latin typeface="Montserrat" pitchFamily="2" charset="0"/>
                <a:ea typeface="Tahoma" panose="020B0604030504040204" pitchFamily="34" charset="0"/>
                <a:cs typeface="Times New Roman" panose="02020603050405020304" pitchFamily="18" charset="0"/>
              </a:rPr>
              <a:t>Insights:</a:t>
            </a:r>
          </a:p>
          <a:p>
            <a:pPr>
              <a:lnSpc>
                <a:spcPct val="150000"/>
              </a:lnSpc>
            </a:pPr>
            <a:r>
              <a:rPr lang="en-US" sz="1400">
                <a:solidFill>
                  <a:srgbClr val="3A4A5B"/>
                </a:solidFill>
                <a:latin typeface="Montserrat" pitchFamily="2" charset="0"/>
                <a:ea typeface="Tahoma" panose="020B0604030504040204" pitchFamily="34" charset="0"/>
                <a:cs typeface="Times New Roman" panose="02020603050405020304" pitchFamily="18" charset="0"/>
              </a:rPr>
              <a:t>- Giá bán trên kênh Online bằng với giá niêm yết, như vậy có nghĩa là sản phẩm của công ty vẫn đáp ứng được nhu cầu của thị trường về chất lượng và giá cả.</a:t>
            </a:r>
          </a:p>
          <a:p>
            <a:pPr marL="285750" indent="-285750">
              <a:lnSpc>
                <a:spcPct val="150000"/>
              </a:lnSpc>
              <a:buFont typeface="Wingdings" panose="05000000000000000000" pitchFamily="2" charset="2"/>
              <a:buChar char="è"/>
            </a:pPr>
            <a:r>
              <a:rPr lang="en-US" sz="1400">
                <a:solidFill>
                  <a:srgbClr val="3A4A5B"/>
                </a:solidFill>
                <a:latin typeface="Montserrat" pitchFamily="2" charset="0"/>
                <a:ea typeface="Tahoma" panose="020B0604030504040204" pitchFamily="34" charset="0"/>
                <a:cs typeface="Times New Roman" panose="02020603050405020304" pitchFamily="18" charset="0"/>
                <a:sym typeface="Wingdings" panose="05000000000000000000" pitchFamily="2" charset="2"/>
              </a:rPr>
              <a:t>Công ty đang phải bán lỗ trên kênh Reseller nhưng không phải xuất phát từ sản phẩm, vậy lý do là gì? Chúng ta có thể suy ra được 1 số lý do sau:</a:t>
            </a:r>
          </a:p>
          <a:p>
            <a:pPr marL="285750" indent="-2857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sym typeface="Wingdings" panose="05000000000000000000" pitchFamily="2" charset="2"/>
              </a:rPr>
              <a:t>Công ty đang trong giai đoạn mở rộng hệ thống cửa hàng, mở rộng thị trường nên có những chính sách ưu đãi cho nhà phân phối.</a:t>
            </a:r>
          </a:p>
          <a:p>
            <a:pPr marL="285750" indent="-2857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sym typeface="Wingdings" panose="05000000000000000000" pitchFamily="2" charset="2"/>
              </a:rPr>
              <a:t>Chi phí tồn kho, lưu thông dòng vốn…</a:t>
            </a:r>
          </a:p>
          <a:p>
            <a:pPr marL="285750" indent="-2857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sym typeface="Wingdings" panose="05000000000000000000" pitchFamily="2" charset="2"/>
              </a:rPr>
              <a:t>Thị trường, đối thủ cạnh tranh.</a:t>
            </a:r>
            <a:endParaRPr lang="en-US" sz="1400">
              <a:latin typeface="Montserrat" pitchFamily="2" charset="0"/>
            </a:endParaRPr>
          </a:p>
        </p:txBody>
      </p:sp>
    </p:spTree>
    <p:extLst>
      <p:ext uri="{BB962C8B-B14F-4D97-AF65-F5344CB8AC3E}">
        <p14:creationId xmlns:p14="http://schemas.microsoft.com/office/powerpoint/2010/main" val="115875939"/>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62B2EDBE-891E-4FF0-8267-19C13BBAC8D9}"/>
              </a:ext>
            </a:extLst>
          </p:cNvPr>
          <p:cNvSpPr/>
          <p:nvPr/>
        </p:nvSpPr>
        <p:spPr>
          <a:xfrm>
            <a:off x="0" y="65986"/>
            <a:ext cx="4939747"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267A0063-50C6-4568-A4DD-232A7A410271}"/>
              </a:ext>
            </a:extLst>
          </p:cNvPr>
          <p:cNvSpPr txBox="1"/>
          <p:nvPr/>
        </p:nvSpPr>
        <p:spPr>
          <a:xfrm>
            <a:off x="188975" y="65987"/>
            <a:ext cx="4611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
        <p:nvSpPr>
          <p:cNvPr id="36" name="TextBox 35">
            <a:extLst>
              <a:ext uri="{FF2B5EF4-FFF2-40B4-BE49-F238E27FC236}">
                <a16:creationId xmlns:a16="http://schemas.microsoft.com/office/drawing/2014/main" id="{6C0A22EB-4443-48EE-930B-A396CB56ED88}"/>
              </a:ext>
            </a:extLst>
          </p:cNvPr>
          <p:cNvSpPr txBox="1"/>
          <p:nvPr/>
        </p:nvSpPr>
        <p:spPr>
          <a:xfrm>
            <a:off x="168818" y="3617188"/>
            <a:ext cx="5927182" cy="2425792"/>
          </a:xfrm>
          <a:prstGeom prst="rect">
            <a:avLst/>
          </a:prstGeom>
          <a:noFill/>
        </p:spPr>
        <p:txBody>
          <a:bodyPr wrap="square" rtlCol="0">
            <a:spAutoFit/>
          </a:bodyPr>
          <a:lstStyle/>
          <a:p>
            <a:pPr marL="285750" indent="-2857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Toàn bộ doanh thu của mặt hàng linh kiện của công ty đều đến từ kênh Reseller.</a:t>
            </a:r>
          </a:p>
          <a:p>
            <a:pPr>
              <a:lnSpc>
                <a:spcPct val="150000"/>
              </a:lnSpc>
            </a:pPr>
            <a:r>
              <a:rPr lang="en-US" sz="1400">
                <a:solidFill>
                  <a:srgbClr val="384B5C"/>
                </a:solidFill>
                <a:latin typeface="Montserrat" pitchFamily="2" charset="0"/>
              </a:rPr>
              <a:t>Nhu cầu sản phẩm của thị trường hiện tại?</a:t>
            </a:r>
          </a:p>
          <a:p>
            <a:pPr marL="285750" indent="-285750">
              <a:buFontTx/>
              <a:buChar char="-"/>
            </a:pPr>
            <a:r>
              <a:rPr lang="en-US" sz="1400">
                <a:solidFill>
                  <a:srgbClr val="384B5C"/>
                </a:solidFill>
                <a:latin typeface="Montserrat" pitchFamily="2" charset="0"/>
              </a:rPr>
              <a:t>Color: Đối với Road, Mountain - Đỏ, Vàng, Bạc. Đối với Touring – Blue, Vàng</a:t>
            </a:r>
          </a:p>
          <a:p>
            <a:pPr marL="285750" indent="-2857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ProductLine: Road, Mountain, Touring</a:t>
            </a:r>
          </a:p>
          <a:p>
            <a:pPr marL="285750" indent="-2857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Style: Man, Universal, Women.</a:t>
            </a:r>
          </a:p>
          <a:p>
            <a:pPr marL="285750" indent="-285750">
              <a:lnSpc>
                <a:spcPct val="150000"/>
              </a:lnSpc>
              <a:buFontTx/>
              <a:buChar char="-"/>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906F8DD9-D8FF-4F7B-9991-34A8406412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2157" y="3509974"/>
            <a:ext cx="1581116" cy="1295452"/>
          </a:xfrm>
          <a:prstGeom prst="rect">
            <a:avLst/>
          </a:prstGeom>
        </p:spPr>
      </p:pic>
      <p:pic>
        <p:nvPicPr>
          <p:cNvPr id="39" name="Picture 38">
            <a:extLst>
              <a:ext uri="{FF2B5EF4-FFF2-40B4-BE49-F238E27FC236}">
                <a16:creationId xmlns:a16="http://schemas.microsoft.com/office/drawing/2014/main" id="{43A221E7-89D9-4775-A510-A106A54FE2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3546" y="3509974"/>
            <a:ext cx="1565064" cy="1295452"/>
          </a:xfrm>
          <a:prstGeom prst="rect">
            <a:avLst/>
          </a:prstGeom>
        </p:spPr>
      </p:pic>
      <p:pic>
        <p:nvPicPr>
          <p:cNvPr id="40" name="Picture 39">
            <a:extLst>
              <a:ext uri="{FF2B5EF4-FFF2-40B4-BE49-F238E27FC236}">
                <a16:creationId xmlns:a16="http://schemas.microsoft.com/office/drawing/2014/main" id="{4FF6326B-61D1-4064-8549-4EDF70B30F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02158" y="5145524"/>
            <a:ext cx="1581115" cy="1315381"/>
          </a:xfrm>
          <a:prstGeom prst="rect">
            <a:avLst/>
          </a:prstGeom>
        </p:spPr>
      </p:pic>
      <p:pic>
        <p:nvPicPr>
          <p:cNvPr id="41" name="Picture 40">
            <a:extLst>
              <a:ext uri="{FF2B5EF4-FFF2-40B4-BE49-F238E27FC236}">
                <a16:creationId xmlns:a16="http://schemas.microsoft.com/office/drawing/2014/main" id="{CB233BDA-CC11-4108-A62B-414B153BC8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13546" y="5145525"/>
            <a:ext cx="1565064" cy="1315382"/>
          </a:xfrm>
          <a:prstGeom prst="rect">
            <a:avLst/>
          </a:prstGeom>
        </p:spPr>
      </p:pic>
      <p:pic>
        <p:nvPicPr>
          <p:cNvPr id="43" name="Picture 42">
            <a:extLst>
              <a:ext uri="{FF2B5EF4-FFF2-40B4-BE49-F238E27FC236}">
                <a16:creationId xmlns:a16="http://schemas.microsoft.com/office/drawing/2014/main" id="{CC863848-0EB4-47A6-9C62-9ACCA6444C8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45510" y="1431250"/>
            <a:ext cx="3405554" cy="1738625"/>
          </a:xfrm>
          <a:prstGeom prst="rect">
            <a:avLst/>
          </a:prstGeom>
        </p:spPr>
      </p:pic>
      <p:sp>
        <p:nvSpPr>
          <p:cNvPr id="44" name="Freeform: Shape 43">
            <a:extLst>
              <a:ext uri="{FF2B5EF4-FFF2-40B4-BE49-F238E27FC236}">
                <a16:creationId xmlns:a16="http://schemas.microsoft.com/office/drawing/2014/main" id="{520A3764-CD84-49DC-B587-26E4673DAD55}"/>
              </a:ext>
            </a:extLst>
          </p:cNvPr>
          <p:cNvSpPr/>
          <p:nvPr/>
        </p:nvSpPr>
        <p:spPr>
          <a:xfrm>
            <a:off x="10693" y="883986"/>
            <a:ext cx="11985364"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a:p>
        </p:txBody>
      </p:sp>
      <p:sp>
        <p:nvSpPr>
          <p:cNvPr id="45" name="TextBox 44">
            <a:extLst>
              <a:ext uri="{FF2B5EF4-FFF2-40B4-BE49-F238E27FC236}">
                <a16:creationId xmlns:a16="http://schemas.microsoft.com/office/drawing/2014/main" id="{DF94F3DF-623A-4E37-80B2-E7B532527B6D}"/>
              </a:ext>
            </a:extLst>
          </p:cNvPr>
          <p:cNvSpPr txBox="1"/>
          <p:nvPr/>
        </p:nvSpPr>
        <p:spPr>
          <a:xfrm>
            <a:off x="-95661" y="883986"/>
            <a:ext cx="11985363" cy="307777"/>
          </a:xfrm>
          <a:prstGeom prst="rect">
            <a:avLst/>
          </a:prstGeom>
          <a:noFill/>
        </p:spPr>
        <p:txBody>
          <a:bodyPr wrap="square" rtlCol="0">
            <a:spAutoFit/>
          </a:bodyPr>
          <a:lstStyle/>
          <a:p>
            <a:r>
              <a:rPr lang="en-US" sz="1400" err="1">
                <a:solidFill>
                  <a:srgbClr val="384B5C"/>
                </a:solidFill>
                <a:latin typeface="Montserrat" pitchFamily="2" charset="0"/>
              </a:rPr>
              <a:t>Mặt</a:t>
            </a:r>
            <a:r>
              <a:rPr lang="en-US" sz="1400">
                <a:solidFill>
                  <a:srgbClr val="384B5C"/>
                </a:solidFill>
                <a:latin typeface="Montserrat" pitchFamily="2" charset="0"/>
              </a:rPr>
              <a:t> </a:t>
            </a:r>
            <a:r>
              <a:rPr lang="en-US" sz="1400" err="1">
                <a:solidFill>
                  <a:srgbClr val="384B5C"/>
                </a:solidFill>
                <a:latin typeface="Montserrat" pitchFamily="2" charset="0"/>
              </a:rPr>
              <a:t>hàng</a:t>
            </a:r>
            <a:r>
              <a:rPr lang="en-US" sz="1400">
                <a:solidFill>
                  <a:srgbClr val="384B5C"/>
                </a:solidFill>
                <a:latin typeface="Montserrat" pitchFamily="2" charset="0"/>
              </a:rPr>
              <a:t> </a:t>
            </a:r>
            <a:r>
              <a:rPr lang="en-US" sz="1400" err="1">
                <a:solidFill>
                  <a:srgbClr val="384B5C"/>
                </a:solidFill>
                <a:latin typeface="Montserrat" pitchFamily="2" charset="0"/>
              </a:rPr>
              <a:t>nào</a:t>
            </a:r>
            <a:r>
              <a:rPr lang="en-US" sz="1400">
                <a:solidFill>
                  <a:srgbClr val="384B5C"/>
                </a:solidFill>
                <a:latin typeface="Montserrat" pitchFamily="2" charset="0"/>
              </a:rPr>
              <a:t> </a:t>
            </a:r>
            <a:r>
              <a:rPr lang="en-US" sz="1400" err="1">
                <a:solidFill>
                  <a:srgbClr val="384B5C"/>
                </a:solidFill>
                <a:latin typeface="Montserrat" pitchFamily="2" charset="0"/>
              </a:rPr>
              <a:t>đang</a:t>
            </a:r>
            <a:r>
              <a:rPr lang="en-US" sz="1400">
                <a:solidFill>
                  <a:srgbClr val="384B5C"/>
                </a:solidFill>
                <a:latin typeface="Montserrat" pitchFamily="2" charset="0"/>
              </a:rPr>
              <a:t> </a:t>
            </a:r>
            <a:r>
              <a:rPr lang="en-US" sz="1400" err="1">
                <a:solidFill>
                  <a:srgbClr val="384B5C"/>
                </a:solidFill>
                <a:latin typeface="Montserrat" pitchFamily="2" charset="0"/>
              </a:rPr>
              <a:t>đem</a:t>
            </a:r>
            <a:r>
              <a:rPr lang="en-US" sz="1400">
                <a:solidFill>
                  <a:srgbClr val="384B5C"/>
                </a:solidFill>
                <a:latin typeface="Montserrat" pitchFamily="2" charset="0"/>
              </a:rPr>
              <a:t> </a:t>
            </a:r>
            <a:r>
              <a:rPr lang="en-US" sz="1400" err="1">
                <a:solidFill>
                  <a:srgbClr val="384B5C"/>
                </a:solidFill>
                <a:latin typeface="Montserrat" pitchFamily="2" charset="0"/>
              </a:rPr>
              <a:t>lại</a:t>
            </a:r>
            <a:r>
              <a:rPr lang="en-US" sz="1400">
                <a:solidFill>
                  <a:srgbClr val="384B5C"/>
                </a:solidFill>
                <a:latin typeface="Montserrat" pitchFamily="2" charset="0"/>
              </a:rPr>
              <a:t> </a:t>
            </a:r>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thu</a:t>
            </a:r>
            <a:r>
              <a:rPr lang="en-US" sz="1400">
                <a:solidFill>
                  <a:srgbClr val="384B5C"/>
                </a:solidFill>
                <a:latin typeface="Montserrat" pitchFamily="2" charset="0"/>
              </a:rPr>
              <a:t> </a:t>
            </a:r>
            <a:r>
              <a:rPr lang="en-US" sz="1400" err="1">
                <a:solidFill>
                  <a:srgbClr val="384B5C"/>
                </a:solidFill>
                <a:latin typeface="Montserrat" pitchFamily="2" charset="0"/>
              </a:rPr>
              <a:t>cao</a:t>
            </a:r>
            <a:r>
              <a:rPr lang="en-US" sz="1400">
                <a:solidFill>
                  <a:srgbClr val="384B5C"/>
                </a:solidFill>
                <a:latin typeface="Montserrat" pitchFamily="2" charset="0"/>
              </a:rPr>
              <a:t> </a:t>
            </a:r>
            <a:r>
              <a:rPr lang="en-US" sz="1400" err="1">
                <a:solidFill>
                  <a:srgbClr val="384B5C"/>
                </a:solidFill>
                <a:latin typeface="Montserrat" pitchFamily="2" charset="0"/>
              </a:rPr>
              <a:t>nhất</a:t>
            </a:r>
            <a:r>
              <a:rPr lang="en-US" sz="1400">
                <a:solidFill>
                  <a:srgbClr val="384B5C"/>
                </a:solidFill>
                <a:latin typeface="Montserrat" pitchFamily="2" charset="0"/>
              </a:rPr>
              <a:t> </a:t>
            </a:r>
            <a:r>
              <a:rPr lang="en-US" sz="1400" err="1">
                <a:solidFill>
                  <a:srgbClr val="384B5C"/>
                </a:solidFill>
                <a:latin typeface="Montserrat" pitchFamily="2" charset="0"/>
              </a:rPr>
              <a:t>cho</a:t>
            </a:r>
            <a:r>
              <a:rPr lang="en-US" sz="1400">
                <a:solidFill>
                  <a:srgbClr val="384B5C"/>
                </a:solidFill>
                <a:latin typeface="Montserrat" pitchFamily="2" charset="0"/>
              </a:rPr>
              <a:t> </a:t>
            </a:r>
            <a:r>
              <a:rPr lang="en-US" sz="1400" err="1">
                <a:solidFill>
                  <a:srgbClr val="384B5C"/>
                </a:solidFill>
                <a:latin typeface="Montserrat" pitchFamily="2" charset="0"/>
              </a:rPr>
              <a:t>kênh</a:t>
            </a:r>
            <a:r>
              <a:rPr lang="en-US" sz="1400">
                <a:solidFill>
                  <a:srgbClr val="384B5C"/>
                </a:solidFill>
                <a:latin typeface="Montserrat" pitchFamily="2" charset="0"/>
              </a:rPr>
              <a:t> Reseller? Đặc điểm sản phẩm </a:t>
            </a:r>
            <a:r>
              <a:rPr lang="en-US" sz="1400" err="1">
                <a:solidFill>
                  <a:srgbClr val="384B5C"/>
                </a:solidFill>
                <a:latin typeface="Montserrat" pitchFamily="2" charset="0"/>
              </a:rPr>
              <a:t>nào</a:t>
            </a:r>
            <a:r>
              <a:rPr lang="en-US" sz="1400">
                <a:solidFill>
                  <a:srgbClr val="384B5C"/>
                </a:solidFill>
                <a:latin typeface="Montserrat" pitchFamily="2" charset="0"/>
              </a:rPr>
              <a:t> </a:t>
            </a:r>
            <a:r>
              <a:rPr lang="en-US" sz="1400" err="1">
                <a:solidFill>
                  <a:srgbClr val="384B5C"/>
                </a:solidFill>
                <a:latin typeface="Montserrat" pitchFamily="2" charset="0"/>
              </a:rPr>
              <a:t>đang</a:t>
            </a:r>
            <a:r>
              <a:rPr lang="en-US" sz="1400">
                <a:solidFill>
                  <a:srgbClr val="384B5C"/>
                </a:solidFill>
                <a:latin typeface="Montserrat" pitchFamily="2" charset="0"/>
              </a:rPr>
              <a:t> </a:t>
            </a:r>
            <a:r>
              <a:rPr lang="en-US" sz="1400" err="1">
                <a:solidFill>
                  <a:srgbClr val="384B5C"/>
                </a:solidFill>
                <a:latin typeface="Montserrat" pitchFamily="2" charset="0"/>
              </a:rPr>
              <a:t>bán</a:t>
            </a:r>
            <a:r>
              <a:rPr lang="en-US" sz="1400">
                <a:solidFill>
                  <a:srgbClr val="384B5C"/>
                </a:solidFill>
                <a:latin typeface="Montserrat" pitchFamily="2" charset="0"/>
              </a:rPr>
              <a:t> </a:t>
            </a:r>
            <a:r>
              <a:rPr lang="en-US" sz="1400" err="1">
                <a:solidFill>
                  <a:srgbClr val="384B5C"/>
                </a:solidFill>
                <a:latin typeface="Montserrat" pitchFamily="2" charset="0"/>
              </a:rPr>
              <a:t>được</a:t>
            </a:r>
            <a:r>
              <a:rPr lang="en-US" sz="1400">
                <a:solidFill>
                  <a:srgbClr val="384B5C"/>
                </a:solidFill>
                <a:latin typeface="Montserrat" pitchFamily="2" charset="0"/>
              </a:rPr>
              <a:t> </a:t>
            </a:r>
            <a:r>
              <a:rPr lang="en-US" sz="1400" err="1">
                <a:solidFill>
                  <a:srgbClr val="384B5C"/>
                </a:solidFill>
                <a:latin typeface="Montserrat" pitchFamily="2" charset="0"/>
              </a:rPr>
              <a:t>nhiều</a:t>
            </a:r>
            <a:r>
              <a:rPr lang="en-US" sz="1400">
                <a:solidFill>
                  <a:srgbClr val="384B5C"/>
                </a:solidFill>
                <a:latin typeface="Montserrat" pitchFamily="2" charset="0"/>
              </a:rPr>
              <a:t> </a:t>
            </a:r>
            <a:r>
              <a:rPr lang="en-US" sz="1400" err="1">
                <a:solidFill>
                  <a:srgbClr val="384B5C"/>
                </a:solidFill>
                <a:latin typeface="Montserrat" pitchFamily="2" charset="0"/>
              </a:rPr>
              <a:t>nhất</a:t>
            </a:r>
            <a:r>
              <a:rPr lang="en-US" sz="1400">
                <a:solidFill>
                  <a:srgbClr val="384B5C"/>
                </a:solidFill>
                <a:latin typeface="Montserrat" pitchFamily="2" charset="0"/>
              </a:rPr>
              <a:t>?</a:t>
            </a:r>
          </a:p>
        </p:txBody>
      </p:sp>
      <p:pic>
        <p:nvPicPr>
          <p:cNvPr id="6" name="Picture 5">
            <a:extLst>
              <a:ext uri="{FF2B5EF4-FFF2-40B4-BE49-F238E27FC236}">
                <a16:creationId xmlns:a16="http://schemas.microsoft.com/office/drawing/2014/main" id="{F64DC3AE-32B6-4636-936F-5AC9942CC2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26486" y="1431250"/>
            <a:ext cx="3620005" cy="1697690"/>
          </a:xfrm>
          <a:prstGeom prst="rect">
            <a:avLst/>
          </a:prstGeom>
        </p:spPr>
      </p:pic>
    </p:spTree>
    <p:extLst>
      <p:ext uri="{BB962C8B-B14F-4D97-AF65-F5344CB8AC3E}">
        <p14:creationId xmlns:p14="http://schemas.microsoft.com/office/powerpoint/2010/main" val="790241592"/>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C6D0E951-0825-4BBB-BE0C-C2988A24DAA8}"/>
              </a:ext>
            </a:extLst>
          </p:cNvPr>
          <p:cNvSpPr/>
          <p:nvPr/>
        </p:nvSpPr>
        <p:spPr>
          <a:xfrm>
            <a:off x="0" y="78019"/>
            <a:ext cx="5040086"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8E9E91A0-4E6F-4F74-815B-6094ABEEAAAB}"/>
              </a:ext>
            </a:extLst>
          </p:cNvPr>
          <p:cNvSpPr txBox="1"/>
          <p:nvPr/>
        </p:nvSpPr>
        <p:spPr>
          <a:xfrm>
            <a:off x="188975" y="78020"/>
            <a:ext cx="4578968"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RESELLER CHANNEL</a:t>
            </a:r>
          </a:p>
        </p:txBody>
      </p:sp>
      <p:sp>
        <p:nvSpPr>
          <p:cNvPr id="36" name="Hexagon 35">
            <a:extLst>
              <a:ext uri="{FF2B5EF4-FFF2-40B4-BE49-F238E27FC236}">
                <a16:creationId xmlns:a16="http://schemas.microsoft.com/office/drawing/2014/main" id="{393B94D4-44A9-41E1-9D9F-13CBEDE99BC6}"/>
              </a:ext>
            </a:extLst>
          </p:cNvPr>
          <p:cNvSpPr/>
          <p:nvPr/>
        </p:nvSpPr>
        <p:spPr>
          <a:xfrm>
            <a:off x="1348064" y="1537248"/>
            <a:ext cx="581025" cy="390524"/>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t>01</a:t>
            </a:r>
          </a:p>
        </p:txBody>
      </p:sp>
      <p:sp>
        <p:nvSpPr>
          <p:cNvPr id="37" name="TextBox 36">
            <a:extLst>
              <a:ext uri="{FF2B5EF4-FFF2-40B4-BE49-F238E27FC236}">
                <a16:creationId xmlns:a16="http://schemas.microsoft.com/office/drawing/2014/main" id="{7450AAE0-0449-46C9-B9D3-22DE97D80C12}"/>
              </a:ext>
            </a:extLst>
          </p:cNvPr>
          <p:cNvSpPr txBox="1"/>
          <p:nvPr/>
        </p:nvSpPr>
        <p:spPr>
          <a:xfrm>
            <a:off x="2533924" y="1232448"/>
            <a:ext cx="6570496" cy="1025409"/>
          </a:xfrm>
          <a:prstGeom prst="rect">
            <a:avLst/>
          </a:prstGeom>
          <a:noFill/>
        </p:spPr>
        <p:txBody>
          <a:bodyPr wrap="square" rtlCol="0">
            <a:spAutoFit/>
          </a:bodyPr>
          <a:lstStyle/>
          <a:p>
            <a:pPr>
              <a:lnSpc>
                <a:spcPct val="150000"/>
              </a:lnSpc>
            </a:pPr>
            <a:r>
              <a:rPr lang="en-US" sz="1400" b="1" err="1">
                <a:solidFill>
                  <a:srgbClr val="384B5C"/>
                </a:solidFill>
                <a:latin typeface="Montserrat" pitchFamily="2" charset="0"/>
              </a:rPr>
              <a:t>Tại</a:t>
            </a:r>
            <a:r>
              <a:rPr lang="en-US" sz="1400" b="1">
                <a:solidFill>
                  <a:srgbClr val="384B5C"/>
                </a:solidFill>
                <a:latin typeface="Montserrat" pitchFamily="2" charset="0"/>
              </a:rPr>
              <a:t> </a:t>
            </a:r>
            <a:r>
              <a:rPr lang="en-US" sz="1400" b="1" err="1">
                <a:solidFill>
                  <a:srgbClr val="384B5C"/>
                </a:solidFill>
                <a:latin typeface="Montserrat" pitchFamily="2" charset="0"/>
              </a:rPr>
              <a:t>sao</a:t>
            </a:r>
            <a:r>
              <a:rPr lang="en-US" sz="1400" b="1">
                <a:solidFill>
                  <a:srgbClr val="384B5C"/>
                </a:solidFill>
                <a:latin typeface="Montserrat" pitchFamily="2" charset="0"/>
              </a:rPr>
              <a:t> </a:t>
            </a:r>
            <a:r>
              <a:rPr lang="en-US" sz="1400" b="1" err="1">
                <a:solidFill>
                  <a:srgbClr val="384B5C"/>
                </a:solidFill>
                <a:latin typeface="Montserrat" pitchFamily="2" charset="0"/>
              </a:rPr>
              <a:t>kênh</a:t>
            </a:r>
            <a:r>
              <a:rPr lang="en-US" sz="1400" b="1">
                <a:solidFill>
                  <a:srgbClr val="384B5C"/>
                </a:solidFill>
                <a:latin typeface="Montserrat" pitchFamily="2" charset="0"/>
              </a:rPr>
              <a:t> Reseller </a:t>
            </a:r>
            <a:r>
              <a:rPr lang="en-US" sz="1400" b="1" err="1">
                <a:solidFill>
                  <a:srgbClr val="384B5C"/>
                </a:solidFill>
                <a:latin typeface="Montserrat" pitchFamily="2" charset="0"/>
              </a:rPr>
              <a:t>lại</a:t>
            </a:r>
            <a:r>
              <a:rPr lang="en-US" sz="1400" b="1">
                <a:solidFill>
                  <a:srgbClr val="384B5C"/>
                </a:solidFill>
                <a:latin typeface="Montserrat" pitchFamily="2" charset="0"/>
              </a:rPr>
              <a:t> </a:t>
            </a:r>
            <a:r>
              <a:rPr lang="en-US" sz="1400" b="1" err="1">
                <a:solidFill>
                  <a:srgbClr val="384B5C"/>
                </a:solidFill>
                <a:latin typeface="Montserrat" pitchFamily="2" charset="0"/>
              </a:rPr>
              <a:t>có</a:t>
            </a:r>
            <a:r>
              <a:rPr lang="en-US" sz="1400" b="1">
                <a:solidFill>
                  <a:srgbClr val="384B5C"/>
                </a:solidFill>
                <a:latin typeface="Montserrat" pitchFamily="2" charset="0"/>
              </a:rPr>
              <a:t> </a:t>
            </a:r>
            <a:r>
              <a:rPr lang="en-US" sz="1400" b="1" err="1">
                <a:solidFill>
                  <a:srgbClr val="384B5C"/>
                </a:solidFill>
                <a:latin typeface="Montserrat" pitchFamily="2" charset="0"/>
              </a:rPr>
              <a:t>lợi</a:t>
            </a:r>
            <a:r>
              <a:rPr lang="en-US" sz="1400" b="1">
                <a:solidFill>
                  <a:srgbClr val="384B5C"/>
                </a:solidFill>
                <a:latin typeface="Montserrat" pitchFamily="2" charset="0"/>
              </a:rPr>
              <a:t> </a:t>
            </a:r>
            <a:r>
              <a:rPr lang="en-US" sz="1400" b="1" err="1">
                <a:solidFill>
                  <a:srgbClr val="384B5C"/>
                </a:solidFill>
                <a:latin typeface="Montserrat" pitchFamily="2" charset="0"/>
              </a:rPr>
              <a:t>nhuận</a:t>
            </a:r>
            <a:r>
              <a:rPr lang="en-US" sz="1400" b="1">
                <a:solidFill>
                  <a:srgbClr val="384B5C"/>
                </a:solidFill>
                <a:latin typeface="Montserrat" pitchFamily="2" charset="0"/>
              </a:rPr>
              <a:t> </a:t>
            </a:r>
            <a:r>
              <a:rPr lang="en-US" sz="1400" b="1" err="1">
                <a:solidFill>
                  <a:srgbClr val="384B5C"/>
                </a:solidFill>
                <a:latin typeface="Montserrat" pitchFamily="2" charset="0"/>
              </a:rPr>
              <a:t>âm</a:t>
            </a:r>
            <a:r>
              <a:rPr lang="en-US" sz="1400" b="1">
                <a:solidFill>
                  <a:srgbClr val="384B5C"/>
                </a:solidFill>
                <a:latin typeface="Montserrat" pitchFamily="2" charset="0"/>
              </a:rPr>
              <a:t>?</a:t>
            </a:r>
          </a:p>
          <a:p>
            <a:pPr marL="285750" indent="-285750">
              <a:lnSpc>
                <a:spcPct val="150000"/>
              </a:lnSpc>
              <a:buFontTx/>
              <a:buChar char="-"/>
            </a:pPr>
            <a:r>
              <a:rPr lang="en-US" sz="1400" err="1">
                <a:solidFill>
                  <a:srgbClr val="384B5C"/>
                </a:solidFill>
                <a:latin typeface="Montserrat" pitchFamily="2" charset="0"/>
              </a:rPr>
              <a:t>Giá</a:t>
            </a:r>
            <a:r>
              <a:rPr lang="en-US" sz="1400">
                <a:solidFill>
                  <a:srgbClr val="384B5C"/>
                </a:solidFill>
                <a:latin typeface="Montserrat" pitchFamily="2" charset="0"/>
              </a:rPr>
              <a:t> </a:t>
            </a:r>
            <a:r>
              <a:rPr lang="en-US" sz="1400" err="1">
                <a:solidFill>
                  <a:srgbClr val="384B5C"/>
                </a:solidFill>
                <a:latin typeface="Montserrat" pitchFamily="2" charset="0"/>
              </a:rPr>
              <a:t>bán</a:t>
            </a:r>
            <a:r>
              <a:rPr lang="en-US" sz="1400">
                <a:solidFill>
                  <a:srgbClr val="384B5C"/>
                </a:solidFill>
                <a:latin typeface="Montserrat" pitchFamily="2" charset="0"/>
              </a:rPr>
              <a:t> xỉ </a:t>
            </a:r>
            <a:r>
              <a:rPr lang="en-US" sz="1400" err="1">
                <a:solidFill>
                  <a:srgbClr val="384B5C"/>
                </a:solidFill>
                <a:latin typeface="Montserrat" pitchFamily="2" charset="0"/>
              </a:rPr>
              <a:t>của</a:t>
            </a:r>
            <a:r>
              <a:rPr lang="en-US" sz="1400">
                <a:solidFill>
                  <a:srgbClr val="384B5C"/>
                </a:solidFill>
                <a:latin typeface="Montserrat" pitchFamily="2" charset="0"/>
              </a:rPr>
              <a:t> </a:t>
            </a:r>
            <a:r>
              <a:rPr lang="en-US" sz="1400" err="1">
                <a:solidFill>
                  <a:srgbClr val="384B5C"/>
                </a:solidFill>
                <a:latin typeface="Montserrat" pitchFamily="2" charset="0"/>
              </a:rPr>
              <a:t>nhiều</a:t>
            </a:r>
            <a:r>
              <a:rPr lang="en-US" sz="1400">
                <a:solidFill>
                  <a:srgbClr val="384B5C"/>
                </a:solidFill>
                <a:latin typeface="Montserrat" pitchFamily="2" charset="0"/>
              </a:rPr>
              <a:t> </a:t>
            </a:r>
            <a:r>
              <a:rPr lang="en-US" sz="1400" err="1">
                <a:solidFill>
                  <a:srgbClr val="384B5C"/>
                </a:solidFill>
                <a:latin typeface="Montserrat" pitchFamily="2" charset="0"/>
              </a:rPr>
              <a:t>sản</a:t>
            </a:r>
            <a:r>
              <a:rPr lang="en-US" sz="1400">
                <a:solidFill>
                  <a:srgbClr val="384B5C"/>
                </a:solidFill>
                <a:latin typeface="Montserrat" pitchFamily="2" charset="0"/>
              </a:rPr>
              <a:t> </a:t>
            </a:r>
            <a:r>
              <a:rPr lang="en-US" sz="1400" err="1">
                <a:solidFill>
                  <a:srgbClr val="384B5C"/>
                </a:solidFill>
                <a:latin typeface="Montserrat" pitchFamily="2" charset="0"/>
              </a:rPr>
              <a:t>phẩm</a:t>
            </a:r>
            <a:r>
              <a:rPr lang="en-US" sz="1400">
                <a:solidFill>
                  <a:srgbClr val="384B5C"/>
                </a:solidFill>
                <a:latin typeface="Montserrat" pitchFamily="2" charset="0"/>
              </a:rPr>
              <a:t> </a:t>
            </a:r>
            <a:r>
              <a:rPr lang="en-US" sz="1400" err="1">
                <a:solidFill>
                  <a:srgbClr val="384B5C"/>
                </a:solidFill>
                <a:latin typeface="Montserrat" pitchFamily="2" charset="0"/>
              </a:rPr>
              <a:t>đang</a:t>
            </a:r>
            <a:r>
              <a:rPr lang="en-US" sz="1400">
                <a:solidFill>
                  <a:srgbClr val="384B5C"/>
                </a:solidFill>
                <a:latin typeface="Montserrat" pitchFamily="2" charset="0"/>
              </a:rPr>
              <a:t> </a:t>
            </a:r>
            <a:r>
              <a:rPr lang="en-US" sz="1400" err="1">
                <a:solidFill>
                  <a:srgbClr val="384B5C"/>
                </a:solidFill>
                <a:latin typeface="Montserrat" pitchFamily="2" charset="0"/>
              </a:rPr>
              <a:t>thấp</a:t>
            </a:r>
            <a:r>
              <a:rPr lang="en-US" sz="1400">
                <a:solidFill>
                  <a:srgbClr val="384B5C"/>
                </a:solidFill>
                <a:latin typeface="Montserrat" pitchFamily="2" charset="0"/>
              </a:rPr>
              <a:t> </a:t>
            </a:r>
            <a:r>
              <a:rPr lang="en-US" sz="1400" err="1">
                <a:solidFill>
                  <a:srgbClr val="384B5C"/>
                </a:solidFill>
                <a:latin typeface="Montserrat" pitchFamily="2" charset="0"/>
              </a:rPr>
              <a:t>hơn</a:t>
            </a:r>
            <a:r>
              <a:rPr lang="en-US" sz="1400">
                <a:solidFill>
                  <a:srgbClr val="384B5C"/>
                </a:solidFill>
                <a:latin typeface="Montserrat" pitchFamily="2" charset="0"/>
              </a:rPr>
              <a:t> </a:t>
            </a:r>
            <a:r>
              <a:rPr lang="en-US" sz="1400" err="1">
                <a:solidFill>
                  <a:srgbClr val="384B5C"/>
                </a:solidFill>
                <a:latin typeface="Montserrat" pitchFamily="2" charset="0"/>
              </a:rPr>
              <a:t>giá</a:t>
            </a:r>
            <a:r>
              <a:rPr lang="en-US" sz="1400">
                <a:solidFill>
                  <a:srgbClr val="384B5C"/>
                </a:solidFill>
                <a:latin typeface="Montserrat" pitchFamily="2" charset="0"/>
              </a:rPr>
              <a:t> </a:t>
            </a:r>
            <a:r>
              <a:rPr lang="en-US" sz="1400" err="1">
                <a:solidFill>
                  <a:srgbClr val="384B5C"/>
                </a:solidFill>
                <a:latin typeface="Montserrat" pitchFamily="2" charset="0"/>
              </a:rPr>
              <a:t>vốn</a:t>
            </a:r>
            <a:r>
              <a:rPr lang="en-US" sz="1400">
                <a:solidFill>
                  <a:srgbClr val="384B5C"/>
                </a:solidFill>
                <a:latin typeface="Montserrat" pitchFamily="2" charset="0"/>
              </a:rPr>
              <a:t> </a:t>
            </a:r>
            <a:r>
              <a:rPr lang="en-US" sz="1400" err="1">
                <a:solidFill>
                  <a:srgbClr val="384B5C"/>
                </a:solidFill>
                <a:latin typeface="Montserrat" pitchFamily="2" charset="0"/>
              </a:rPr>
              <a:t>nhưng</a:t>
            </a:r>
            <a:r>
              <a:rPr lang="en-US" sz="1400">
                <a:solidFill>
                  <a:srgbClr val="384B5C"/>
                </a:solidFill>
                <a:latin typeface="Montserrat" pitchFamily="2" charset="0"/>
              </a:rPr>
              <a:t> </a:t>
            </a:r>
            <a:r>
              <a:rPr lang="en-US" sz="1400" err="1">
                <a:solidFill>
                  <a:srgbClr val="384B5C"/>
                </a:solidFill>
                <a:latin typeface="Montserrat" pitchFamily="2" charset="0"/>
              </a:rPr>
              <a:t>không</a:t>
            </a:r>
            <a:r>
              <a:rPr lang="en-US" sz="1400">
                <a:solidFill>
                  <a:srgbClr val="384B5C"/>
                </a:solidFill>
                <a:latin typeface="Montserrat" pitchFamily="2" charset="0"/>
              </a:rPr>
              <a:t> </a:t>
            </a:r>
            <a:r>
              <a:rPr lang="en-US" sz="1400" err="1">
                <a:solidFill>
                  <a:srgbClr val="384B5C"/>
                </a:solidFill>
                <a:latin typeface="Montserrat" pitchFamily="2" charset="0"/>
              </a:rPr>
              <a:t>phải</a:t>
            </a:r>
            <a:r>
              <a:rPr lang="en-US" sz="1400">
                <a:solidFill>
                  <a:srgbClr val="384B5C"/>
                </a:solidFill>
                <a:latin typeface="Montserrat" pitchFamily="2" charset="0"/>
              </a:rPr>
              <a:t> </a:t>
            </a:r>
            <a:r>
              <a:rPr lang="en-US" sz="1400" err="1">
                <a:solidFill>
                  <a:srgbClr val="384B5C"/>
                </a:solidFill>
                <a:latin typeface="Montserrat" pitchFamily="2" charset="0"/>
              </a:rPr>
              <a:t>nguyên</a:t>
            </a:r>
            <a:r>
              <a:rPr lang="en-US" sz="1400">
                <a:solidFill>
                  <a:srgbClr val="384B5C"/>
                </a:solidFill>
                <a:latin typeface="Montserrat" pitchFamily="2" charset="0"/>
              </a:rPr>
              <a:t> </a:t>
            </a:r>
            <a:r>
              <a:rPr lang="en-US" sz="1400" err="1">
                <a:solidFill>
                  <a:srgbClr val="384B5C"/>
                </a:solidFill>
                <a:latin typeface="Montserrat" pitchFamily="2" charset="0"/>
              </a:rPr>
              <a:t>nhân</a:t>
            </a:r>
            <a:r>
              <a:rPr lang="en-US" sz="1400">
                <a:solidFill>
                  <a:srgbClr val="384B5C"/>
                </a:solidFill>
                <a:latin typeface="Montserrat" pitchFamily="2" charset="0"/>
              </a:rPr>
              <a:t> </a:t>
            </a:r>
            <a:r>
              <a:rPr lang="en-US" sz="1400" err="1">
                <a:solidFill>
                  <a:srgbClr val="384B5C"/>
                </a:solidFill>
                <a:latin typeface="Montserrat" pitchFamily="2" charset="0"/>
              </a:rPr>
              <a:t>xuất</a:t>
            </a:r>
            <a:r>
              <a:rPr lang="en-US" sz="1400">
                <a:solidFill>
                  <a:srgbClr val="384B5C"/>
                </a:solidFill>
                <a:latin typeface="Montserrat" pitchFamily="2" charset="0"/>
              </a:rPr>
              <a:t> </a:t>
            </a:r>
            <a:r>
              <a:rPr lang="en-US" sz="1400" err="1">
                <a:solidFill>
                  <a:srgbClr val="384B5C"/>
                </a:solidFill>
                <a:latin typeface="Montserrat" pitchFamily="2" charset="0"/>
              </a:rPr>
              <a:t>phát</a:t>
            </a:r>
            <a:r>
              <a:rPr lang="en-US" sz="1400">
                <a:solidFill>
                  <a:srgbClr val="384B5C"/>
                </a:solidFill>
                <a:latin typeface="Montserrat" pitchFamily="2" charset="0"/>
              </a:rPr>
              <a:t> </a:t>
            </a:r>
            <a:r>
              <a:rPr lang="en-US" sz="1400" err="1">
                <a:solidFill>
                  <a:srgbClr val="384B5C"/>
                </a:solidFill>
                <a:latin typeface="Montserrat" pitchFamily="2" charset="0"/>
              </a:rPr>
              <a:t>từ</a:t>
            </a:r>
            <a:r>
              <a:rPr lang="en-US" sz="1400">
                <a:solidFill>
                  <a:srgbClr val="384B5C"/>
                </a:solidFill>
                <a:latin typeface="Montserrat" pitchFamily="2" charset="0"/>
              </a:rPr>
              <a:t> </a:t>
            </a:r>
            <a:r>
              <a:rPr lang="en-US" sz="1400" err="1">
                <a:solidFill>
                  <a:srgbClr val="384B5C"/>
                </a:solidFill>
                <a:latin typeface="Montserrat" pitchFamily="2" charset="0"/>
              </a:rPr>
              <a:t>sản</a:t>
            </a:r>
            <a:r>
              <a:rPr lang="en-US" sz="1400">
                <a:solidFill>
                  <a:srgbClr val="384B5C"/>
                </a:solidFill>
                <a:latin typeface="Montserrat" pitchFamily="2" charset="0"/>
              </a:rPr>
              <a:t> </a:t>
            </a:r>
            <a:r>
              <a:rPr lang="en-US" sz="1400" err="1">
                <a:solidFill>
                  <a:srgbClr val="384B5C"/>
                </a:solidFill>
                <a:latin typeface="Montserrat" pitchFamily="2" charset="0"/>
              </a:rPr>
              <a:t>phẩm</a:t>
            </a:r>
            <a:r>
              <a:rPr lang="en-US" sz="1400">
                <a:solidFill>
                  <a:srgbClr val="384B5C"/>
                </a:solidFill>
                <a:latin typeface="Montserrat" pitchFamily="2" charset="0"/>
              </a:rPr>
              <a:t>.</a:t>
            </a:r>
            <a:endParaRPr lang="en-US" sz="1400">
              <a:latin typeface="Montserrat" pitchFamily="2" charset="0"/>
            </a:endParaRPr>
          </a:p>
        </p:txBody>
      </p:sp>
      <p:sp>
        <p:nvSpPr>
          <p:cNvPr id="38" name="Hexagon 37">
            <a:extLst>
              <a:ext uri="{FF2B5EF4-FFF2-40B4-BE49-F238E27FC236}">
                <a16:creationId xmlns:a16="http://schemas.microsoft.com/office/drawing/2014/main" id="{2406EE34-5307-4126-B3FB-174C34747857}"/>
              </a:ext>
            </a:extLst>
          </p:cNvPr>
          <p:cNvSpPr/>
          <p:nvPr/>
        </p:nvSpPr>
        <p:spPr>
          <a:xfrm>
            <a:off x="1367045" y="2933678"/>
            <a:ext cx="581025" cy="390524"/>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02</a:t>
            </a:r>
          </a:p>
        </p:txBody>
      </p:sp>
      <p:sp>
        <p:nvSpPr>
          <p:cNvPr id="39" name="TextBox 38">
            <a:extLst>
              <a:ext uri="{FF2B5EF4-FFF2-40B4-BE49-F238E27FC236}">
                <a16:creationId xmlns:a16="http://schemas.microsoft.com/office/drawing/2014/main" id="{B263898E-92CC-464A-BCA4-8F9066C4F92F}"/>
              </a:ext>
            </a:extLst>
          </p:cNvPr>
          <p:cNvSpPr txBox="1"/>
          <p:nvPr/>
        </p:nvSpPr>
        <p:spPr>
          <a:xfrm>
            <a:off x="2509540" y="2446164"/>
            <a:ext cx="7591330" cy="1348574"/>
          </a:xfrm>
          <a:prstGeom prst="rect">
            <a:avLst/>
          </a:prstGeom>
          <a:noFill/>
        </p:spPr>
        <p:txBody>
          <a:bodyPr wrap="square">
            <a:spAutoFit/>
          </a:bodyPr>
          <a:lstStyle/>
          <a:p>
            <a:pPr>
              <a:lnSpc>
                <a:spcPct val="150000"/>
              </a:lnSpc>
            </a:pPr>
            <a:r>
              <a:rPr lang="en-US" sz="1400" b="1" err="1">
                <a:solidFill>
                  <a:srgbClr val="384B5C"/>
                </a:solidFill>
                <a:latin typeface="Montserrat" pitchFamily="2" charset="0"/>
              </a:rPr>
              <a:t>Tại</a:t>
            </a:r>
            <a:r>
              <a:rPr lang="en-US" sz="1400" b="1">
                <a:solidFill>
                  <a:srgbClr val="384B5C"/>
                </a:solidFill>
                <a:latin typeface="Montserrat" pitchFamily="2" charset="0"/>
              </a:rPr>
              <a:t> </a:t>
            </a:r>
            <a:r>
              <a:rPr lang="en-US" sz="1400" b="1" err="1">
                <a:solidFill>
                  <a:srgbClr val="384B5C"/>
                </a:solidFill>
                <a:latin typeface="Montserrat" pitchFamily="2" charset="0"/>
              </a:rPr>
              <a:t>sao</a:t>
            </a:r>
            <a:r>
              <a:rPr lang="en-US" sz="1400" b="1">
                <a:solidFill>
                  <a:srgbClr val="384B5C"/>
                </a:solidFill>
                <a:latin typeface="Montserrat" pitchFamily="2" charset="0"/>
              </a:rPr>
              <a:t> </a:t>
            </a:r>
            <a:r>
              <a:rPr lang="en-US" sz="1400" b="1" err="1">
                <a:solidFill>
                  <a:srgbClr val="384B5C"/>
                </a:solidFill>
                <a:latin typeface="Montserrat" pitchFamily="2" charset="0"/>
              </a:rPr>
              <a:t>lại</a:t>
            </a:r>
            <a:r>
              <a:rPr lang="en-US" sz="1400" b="1">
                <a:solidFill>
                  <a:srgbClr val="384B5C"/>
                </a:solidFill>
                <a:latin typeface="Montserrat" pitchFamily="2" charset="0"/>
              </a:rPr>
              <a:t> </a:t>
            </a:r>
            <a:r>
              <a:rPr lang="en-US" sz="1400" b="1" err="1">
                <a:solidFill>
                  <a:srgbClr val="384B5C"/>
                </a:solidFill>
                <a:latin typeface="Montserrat" pitchFamily="2" charset="0"/>
              </a:rPr>
              <a:t>phải</a:t>
            </a:r>
            <a:r>
              <a:rPr lang="en-US" sz="1400" b="1">
                <a:solidFill>
                  <a:srgbClr val="384B5C"/>
                </a:solidFill>
                <a:latin typeface="Montserrat" pitchFamily="2" charset="0"/>
              </a:rPr>
              <a:t> </a:t>
            </a:r>
            <a:r>
              <a:rPr lang="en-US" sz="1400" b="1" err="1">
                <a:solidFill>
                  <a:srgbClr val="384B5C"/>
                </a:solidFill>
                <a:latin typeface="Montserrat" pitchFamily="2" charset="0"/>
              </a:rPr>
              <a:t>bán</a:t>
            </a:r>
            <a:r>
              <a:rPr lang="en-US" sz="1400" b="1">
                <a:solidFill>
                  <a:srgbClr val="384B5C"/>
                </a:solidFill>
                <a:latin typeface="Montserrat" pitchFamily="2" charset="0"/>
              </a:rPr>
              <a:t> </a:t>
            </a:r>
            <a:r>
              <a:rPr lang="en-US" sz="1400" b="1" err="1">
                <a:solidFill>
                  <a:srgbClr val="384B5C"/>
                </a:solidFill>
                <a:latin typeface="Montserrat" pitchFamily="2" charset="0"/>
              </a:rPr>
              <a:t>lỗ</a:t>
            </a:r>
            <a:r>
              <a:rPr lang="en-US" sz="1400" b="1">
                <a:solidFill>
                  <a:srgbClr val="384B5C"/>
                </a:solidFill>
                <a:latin typeface="Montserrat" pitchFamily="2" charset="0"/>
              </a:rPr>
              <a:t>?</a:t>
            </a:r>
          </a:p>
          <a:p>
            <a:pPr marL="285750" indent="-285750">
              <a:lnSpc>
                <a:spcPct val="150000"/>
              </a:lnSpc>
              <a:buFontTx/>
              <a:buChar char="-"/>
            </a:pPr>
            <a:r>
              <a:rPr lang="en-US" sz="1400" err="1">
                <a:solidFill>
                  <a:srgbClr val="384B5C"/>
                </a:solidFill>
                <a:latin typeface="Montserrat" pitchFamily="2" charset="0"/>
              </a:rPr>
              <a:t>Công</a:t>
            </a:r>
            <a:r>
              <a:rPr lang="en-US" sz="1400">
                <a:solidFill>
                  <a:srgbClr val="384B5C"/>
                </a:solidFill>
                <a:latin typeface="Montserrat" pitchFamily="2" charset="0"/>
              </a:rPr>
              <a:t> ty </a:t>
            </a:r>
            <a:r>
              <a:rPr lang="en-US" sz="1400" err="1">
                <a:solidFill>
                  <a:srgbClr val="384B5C"/>
                </a:solidFill>
                <a:latin typeface="Montserrat" pitchFamily="2" charset="0"/>
              </a:rPr>
              <a:t>đang</a:t>
            </a:r>
            <a:r>
              <a:rPr lang="en-US" sz="1400">
                <a:solidFill>
                  <a:srgbClr val="384B5C"/>
                </a:solidFill>
                <a:latin typeface="Montserrat" pitchFamily="2" charset="0"/>
              </a:rPr>
              <a:t> </a:t>
            </a:r>
            <a:r>
              <a:rPr lang="en-US" sz="1400" err="1">
                <a:solidFill>
                  <a:srgbClr val="384B5C"/>
                </a:solidFill>
                <a:latin typeface="Montserrat" pitchFamily="2" charset="0"/>
              </a:rPr>
              <a:t>trong</a:t>
            </a:r>
            <a:r>
              <a:rPr lang="en-US" sz="1400">
                <a:solidFill>
                  <a:srgbClr val="384B5C"/>
                </a:solidFill>
                <a:latin typeface="Montserrat" pitchFamily="2" charset="0"/>
              </a:rPr>
              <a:t> </a:t>
            </a:r>
            <a:r>
              <a:rPr lang="en-US" sz="1400" err="1">
                <a:solidFill>
                  <a:srgbClr val="384B5C"/>
                </a:solidFill>
                <a:latin typeface="Montserrat" pitchFamily="2" charset="0"/>
              </a:rPr>
              <a:t>giai</a:t>
            </a:r>
            <a:r>
              <a:rPr lang="en-US" sz="1400">
                <a:solidFill>
                  <a:srgbClr val="384B5C"/>
                </a:solidFill>
                <a:latin typeface="Montserrat" pitchFamily="2" charset="0"/>
              </a:rPr>
              <a:t> </a:t>
            </a:r>
            <a:r>
              <a:rPr lang="en-US" sz="1400" err="1">
                <a:solidFill>
                  <a:srgbClr val="384B5C"/>
                </a:solidFill>
                <a:latin typeface="Montserrat" pitchFamily="2" charset="0"/>
              </a:rPr>
              <a:t>đoạn</a:t>
            </a:r>
            <a:r>
              <a:rPr lang="en-US" sz="1400">
                <a:solidFill>
                  <a:srgbClr val="384B5C"/>
                </a:solidFill>
                <a:latin typeface="Montserrat" pitchFamily="2" charset="0"/>
              </a:rPr>
              <a:t> </a:t>
            </a:r>
            <a:r>
              <a:rPr lang="en-US" sz="1400" err="1">
                <a:solidFill>
                  <a:srgbClr val="384B5C"/>
                </a:solidFill>
                <a:latin typeface="Montserrat" pitchFamily="2" charset="0"/>
              </a:rPr>
              <a:t>mở</a:t>
            </a:r>
            <a:r>
              <a:rPr lang="en-US" sz="1400">
                <a:solidFill>
                  <a:srgbClr val="384B5C"/>
                </a:solidFill>
                <a:latin typeface="Montserrat" pitchFamily="2" charset="0"/>
              </a:rPr>
              <a:t> </a:t>
            </a:r>
            <a:r>
              <a:rPr lang="en-US" sz="1400" err="1">
                <a:solidFill>
                  <a:srgbClr val="384B5C"/>
                </a:solidFill>
                <a:latin typeface="Montserrat" pitchFamily="2" charset="0"/>
              </a:rPr>
              <a:t>rộng</a:t>
            </a:r>
            <a:r>
              <a:rPr lang="en-US" sz="1400">
                <a:solidFill>
                  <a:srgbClr val="384B5C"/>
                </a:solidFill>
                <a:latin typeface="Montserrat" pitchFamily="2" charset="0"/>
              </a:rPr>
              <a:t> </a:t>
            </a:r>
            <a:r>
              <a:rPr lang="en-US" sz="1400" err="1">
                <a:solidFill>
                  <a:srgbClr val="384B5C"/>
                </a:solidFill>
                <a:latin typeface="Montserrat" pitchFamily="2" charset="0"/>
              </a:rPr>
              <a:t>thị</a:t>
            </a:r>
            <a:r>
              <a:rPr lang="en-US" sz="1400">
                <a:solidFill>
                  <a:srgbClr val="384B5C"/>
                </a:solidFill>
                <a:latin typeface="Montserrat" pitchFamily="2" charset="0"/>
              </a:rPr>
              <a:t> </a:t>
            </a:r>
            <a:r>
              <a:rPr lang="en-US" sz="1400" err="1">
                <a:solidFill>
                  <a:srgbClr val="384B5C"/>
                </a:solidFill>
                <a:latin typeface="Montserrat" pitchFamily="2" charset="0"/>
              </a:rPr>
              <a:t>trường</a:t>
            </a:r>
            <a:r>
              <a:rPr lang="en-US" sz="1400">
                <a:solidFill>
                  <a:srgbClr val="384B5C"/>
                </a:solidFill>
                <a:latin typeface="Montserrat" pitchFamily="2" charset="0"/>
              </a:rPr>
              <a:t> </a:t>
            </a:r>
            <a:r>
              <a:rPr lang="en-US" sz="1400" err="1">
                <a:solidFill>
                  <a:srgbClr val="384B5C"/>
                </a:solidFill>
                <a:latin typeface="Montserrat" pitchFamily="2" charset="0"/>
              </a:rPr>
              <a:t>và</a:t>
            </a:r>
            <a:r>
              <a:rPr lang="en-US" sz="1400">
                <a:solidFill>
                  <a:srgbClr val="384B5C"/>
                </a:solidFill>
                <a:latin typeface="Montserrat" pitchFamily="2" charset="0"/>
              </a:rPr>
              <a:t> </a:t>
            </a:r>
            <a:r>
              <a:rPr lang="en-US" sz="1400" err="1">
                <a:solidFill>
                  <a:srgbClr val="384B5C"/>
                </a:solidFill>
                <a:latin typeface="Montserrat" pitchFamily="2" charset="0"/>
              </a:rPr>
              <a:t>xây</a:t>
            </a:r>
            <a:r>
              <a:rPr lang="en-US" sz="1400">
                <a:solidFill>
                  <a:srgbClr val="384B5C"/>
                </a:solidFill>
                <a:latin typeface="Montserrat" pitchFamily="2" charset="0"/>
              </a:rPr>
              <a:t> </a:t>
            </a:r>
            <a:r>
              <a:rPr lang="en-US" sz="1400" err="1">
                <a:solidFill>
                  <a:srgbClr val="384B5C"/>
                </a:solidFill>
                <a:latin typeface="Montserrat" pitchFamily="2" charset="0"/>
              </a:rPr>
              <a:t>dựng</a:t>
            </a:r>
            <a:r>
              <a:rPr lang="en-US" sz="1400">
                <a:solidFill>
                  <a:srgbClr val="384B5C"/>
                </a:solidFill>
                <a:latin typeface="Montserrat" pitchFamily="2" charset="0"/>
              </a:rPr>
              <a:t> </a:t>
            </a:r>
            <a:r>
              <a:rPr lang="en-US" sz="1400" err="1">
                <a:solidFill>
                  <a:srgbClr val="384B5C"/>
                </a:solidFill>
                <a:latin typeface="Montserrat" pitchFamily="2" charset="0"/>
              </a:rPr>
              <a:t>thương</a:t>
            </a:r>
            <a:r>
              <a:rPr lang="en-US" sz="1400">
                <a:solidFill>
                  <a:srgbClr val="384B5C"/>
                </a:solidFill>
                <a:latin typeface="Montserrat" pitchFamily="2" charset="0"/>
              </a:rPr>
              <a:t> </a:t>
            </a:r>
            <a:r>
              <a:rPr lang="en-US" sz="1400" err="1">
                <a:solidFill>
                  <a:srgbClr val="384B5C"/>
                </a:solidFill>
                <a:latin typeface="Montserrat" pitchFamily="2" charset="0"/>
              </a:rPr>
              <a:t>hiệu</a:t>
            </a:r>
            <a:r>
              <a:rPr lang="en-US" sz="1400">
                <a:solidFill>
                  <a:srgbClr val="384B5C"/>
                </a:solidFill>
                <a:latin typeface="Montserrat" pitchFamily="2" charset="0"/>
              </a:rPr>
              <a:t>.</a:t>
            </a:r>
          </a:p>
          <a:p>
            <a:pPr marL="285750" indent="-285750">
              <a:lnSpc>
                <a:spcPct val="150000"/>
              </a:lnSpc>
              <a:buFontTx/>
              <a:buChar char="-"/>
            </a:pPr>
            <a:r>
              <a:rPr lang="en-US" sz="1400" err="1">
                <a:solidFill>
                  <a:srgbClr val="3A4A5B"/>
                </a:solidFill>
                <a:latin typeface="Montserrat" pitchFamily="2" charset="0"/>
                <a:ea typeface="Tahoma" panose="020B0604030504040204" pitchFamily="34" charset="0"/>
                <a:cs typeface="Times New Roman" panose="02020603050405020304" pitchFamily="18" charset="0"/>
              </a:rPr>
              <a:t>Thị</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trường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bán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lẻ</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cạnh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tranh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quá</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khốc</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liệt</a:t>
            </a:r>
            <a:r>
              <a:rPr lang="en-US" sz="1400">
                <a:solidFill>
                  <a:srgbClr val="3A4A5B"/>
                </a:solidFill>
                <a:latin typeface="Montserrat" pitchFamily="2" charset="0"/>
                <a:ea typeface="Tahoma" panose="020B0604030504040204" pitchFamily="34" charset="0"/>
                <a:cs typeface="Times New Roman" panose="02020603050405020304" pitchFamily="18" charset="0"/>
              </a:rPr>
              <a:t>.</a:t>
            </a:r>
          </a:p>
          <a:p>
            <a:pPr marL="285750" indent="-2857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Chi </a:t>
            </a:r>
            <a:r>
              <a:rPr lang="en-US" sz="1400" err="1">
                <a:solidFill>
                  <a:srgbClr val="3A4A5B"/>
                </a:solidFill>
                <a:latin typeface="Montserrat" pitchFamily="2" charset="0"/>
                <a:ea typeface="Tahoma" panose="020B0604030504040204" pitchFamily="34" charset="0"/>
                <a:cs typeface="Times New Roman" panose="02020603050405020304" pitchFamily="18" charset="0"/>
              </a:rPr>
              <a:t>phí</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tồn</a:t>
            </a:r>
            <a:r>
              <a:rPr lang="en-US" sz="1400">
                <a:solidFill>
                  <a:srgbClr val="3A4A5B"/>
                </a:solidFill>
                <a:latin typeface="Montserrat" pitchFamily="2" charset="0"/>
                <a:ea typeface="Tahoma" panose="020B0604030504040204" pitchFamily="34" charset="0"/>
                <a:cs typeface="Times New Roman" panose="02020603050405020304" pitchFamily="18" charset="0"/>
              </a:rPr>
              <a:t> kho, lưu thông dòng vốn.</a:t>
            </a:r>
          </a:p>
        </p:txBody>
      </p:sp>
      <p:sp>
        <p:nvSpPr>
          <p:cNvPr id="40" name="Freeform: Shape 39">
            <a:extLst>
              <a:ext uri="{FF2B5EF4-FFF2-40B4-BE49-F238E27FC236}">
                <a16:creationId xmlns:a16="http://schemas.microsoft.com/office/drawing/2014/main" id="{4E731351-FE54-4A40-997A-F67FE3F3E477}"/>
              </a:ext>
            </a:extLst>
          </p:cNvPr>
          <p:cNvSpPr/>
          <p:nvPr/>
        </p:nvSpPr>
        <p:spPr>
          <a:xfrm>
            <a:off x="-13370" y="979038"/>
            <a:ext cx="1199913" cy="369332"/>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Bold" pitchFamily="2" charset="0"/>
            </a:endParaRPr>
          </a:p>
        </p:txBody>
      </p:sp>
      <p:sp>
        <p:nvSpPr>
          <p:cNvPr id="41" name="TextBox 40">
            <a:extLst>
              <a:ext uri="{FF2B5EF4-FFF2-40B4-BE49-F238E27FC236}">
                <a16:creationId xmlns:a16="http://schemas.microsoft.com/office/drawing/2014/main" id="{0DD445A9-BB2B-46B2-8531-C86EB6D51124}"/>
              </a:ext>
            </a:extLst>
          </p:cNvPr>
          <p:cNvSpPr txBox="1"/>
          <p:nvPr/>
        </p:nvSpPr>
        <p:spPr>
          <a:xfrm>
            <a:off x="-95665" y="979038"/>
            <a:ext cx="951832" cy="369332"/>
          </a:xfrm>
          <a:prstGeom prst="rect">
            <a:avLst/>
          </a:prstGeom>
          <a:noFill/>
        </p:spPr>
        <p:txBody>
          <a:bodyPr wrap="square" rtlCol="0">
            <a:spAutoFit/>
          </a:bodyPr>
          <a:lstStyle/>
          <a:p>
            <a:r>
              <a:rPr lang="en-US" b="1">
                <a:solidFill>
                  <a:srgbClr val="384B5C"/>
                </a:solidFill>
              </a:rPr>
              <a:t>Insights</a:t>
            </a:r>
          </a:p>
        </p:txBody>
      </p:sp>
      <p:sp>
        <p:nvSpPr>
          <p:cNvPr id="42" name="Hexagon 41">
            <a:extLst>
              <a:ext uri="{FF2B5EF4-FFF2-40B4-BE49-F238E27FC236}">
                <a16:creationId xmlns:a16="http://schemas.microsoft.com/office/drawing/2014/main" id="{FF1322AE-33B4-41D2-A9D5-9248E15291F0}"/>
              </a:ext>
            </a:extLst>
          </p:cNvPr>
          <p:cNvSpPr/>
          <p:nvPr/>
        </p:nvSpPr>
        <p:spPr>
          <a:xfrm>
            <a:off x="1367045" y="4243510"/>
            <a:ext cx="581025" cy="390524"/>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03</a:t>
            </a:r>
          </a:p>
        </p:txBody>
      </p:sp>
      <p:sp>
        <p:nvSpPr>
          <p:cNvPr id="43" name="TextBox 42">
            <a:extLst>
              <a:ext uri="{FF2B5EF4-FFF2-40B4-BE49-F238E27FC236}">
                <a16:creationId xmlns:a16="http://schemas.microsoft.com/office/drawing/2014/main" id="{42CD2909-DB1E-4385-B986-9E37732A7D32}"/>
              </a:ext>
            </a:extLst>
          </p:cNvPr>
          <p:cNvSpPr txBox="1"/>
          <p:nvPr/>
        </p:nvSpPr>
        <p:spPr>
          <a:xfrm>
            <a:off x="2552905" y="3906503"/>
            <a:ext cx="8180915" cy="1240853"/>
          </a:xfrm>
          <a:prstGeom prst="rect">
            <a:avLst/>
          </a:prstGeom>
          <a:noFill/>
        </p:spPr>
        <p:txBody>
          <a:bodyPr wrap="square">
            <a:spAutoFit/>
          </a:bodyPr>
          <a:lstStyle/>
          <a:p>
            <a:pPr>
              <a:lnSpc>
                <a:spcPct val="150000"/>
              </a:lnSpc>
            </a:pPr>
            <a:r>
              <a:rPr lang="en-US" sz="1400" b="1" err="1">
                <a:solidFill>
                  <a:srgbClr val="384B5C"/>
                </a:solidFill>
                <a:latin typeface="Montserrat" pitchFamily="2" charset="0"/>
              </a:rPr>
              <a:t>Nhu</a:t>
            </a:r>
            <a:r>
              <a:rPr lang="en-US" sz="1400" b="1">
                <a:solidFill>
                  <a:srgbClr val="384B5C"/>
                </a:solidFill>
                <a:latin typeface="Montserrat" pitchFamily="2" charset="0"/>
              </a:rPr>
              <a:t> </a:t>
            </a:r>
            <a:r>
              <a:rPr lang="en-US" sz="1400" b="1" err="1">
                <a:solidFill>
                  <a:srgbClr val="384B5C"/>
                </a:solidFill>
                <a:latin typeface="Montserrat" pitchFamily="2" charset="0"/>
              </a:rPr>
              <a:t>cầu</a:t>
            </a:r>
            <a:r>
              <a:rPr lang="en-US" sz="1400" b="1">
                <a:solidFill>
                  <a:srgbClr val="384B5C"/>
                </a:solidFill>
                <a:latin typeface="Montserrat" pitchFamily="2" charset="0"/>
              </a:rPr>
              <a:t> </a:t>
            </a:r>
            <a:r>
              <a:rPr lang="en-US" sz="1400" b="1" err="1">
                <a:solidFill>
                  <a:srgbClr val="384B5C"/>
                </a:solidFill>
                <a:latin typeface="Montserrat" pitchFamily="2" charset="0"/>
              </a:rPr>
              <a:t>sản</a:t>
            </a:r>
            <a:r>
              <a:rPr lang="en-US" sz="1400" b="1">
                <a:solidFill>
                  <a:srgbClr val="384B5C"/>
                </a:solidFill>
                <a:latin typeface="Montserrat" pitchFamily="2" charset="0"/>
              </a:rPr>
              <a:t> </a:t>
            </a:r>
            <a:r>
              <a:rPr lang="en-US" sz="1400" b="1" err="1">
                <a:solidFill>
                  <a:srgbClr val="384B5C"/>
                </a:solidFill>
                <a:latin typeface="Montserrat" pitchFamily="2" charset="0"/>
              </a:rPr>
              <a:t>phẩm</a:t>
            </a:r>
            <a:r>
              <a:rPr lang="en-US" sz="1400" b="1">
                <a:solidFill>
                  <a:srgbClr val="384B5C"/>
                </a:solidFill>
                <a:latin typeface="Montserrat" pitchFamily="2" charset="0"/>
              </a:rPr>
              <a:t> </a:t>
            </a:r>
            <a:r>
              <a:rPr lang="en-US" sz="1400" b="1" err="1">
                <a:solidFill>
                  <a:srgbClr val="384B5C"/>
                </a:solidFill>
                <a:latin typeface="Montserrat" pitchFamily="2" charset="0"/>
              </a:rPr>
              <a:t>của</a:t>
            </a:r>
            <a:r>
              <a:rPr lang="en-US" sz="1400" b="1">
                <a:solidFill>
                  <a:srgbClr val="384B5C"/>
                </a:solidFill>
                <a:latin typeface="Montserrat" pitchFamily="2" charset="0"/>
              </a:rPr>
              <a:t> </a:t>
            </a:r>
            <a:r>
              <a:rPr lang="en-US" sz="1400" b="1" err="1">
                <a:solidFill>
                  <a:srgbClr val="384B5C"/>
                </a:solidFill>
                <a:latin typeface="Montserrat" pitchFamily="2" charset="0"/>
              </a:rPr>
              <a:t>thị</a:t>
            </a:r>
            <a:r>
              <a:rPr lang="en-US" sz="1400" b="1">
                <a:solidFill>
                  <a:srgbClr val="384B5C"/>
                </a:solidFill>
                <a:latin typeface="Montserrat" pitchFamily="2" charset="0"/>
              </a:rPr>
              <a:t> </a:t>
            </a:r>
            <a:r>
              <a:rPr lang="en-US" sz="1400" b="1" err="1">
                <a:solidFill>
                  <a:srgbClr val="384B5C"/>
                </a:solidFill>
                <a:latin typeface="Montserrat" pitchFamily="2" charset="0"/>
              </a:rPr>
              <a:t>trường</a:t>
            </a:r>
            <a:r>
              <a:rPr lang="en-US" sz="1400" b="1">
                <a:solidFill>
                  <a:srgbClr val="384B5C"/>
                </a:solidFill>
                <a:latin typeface="Montserrat" pitchFamily="2" charset="0"/>
              </a:rPr>
              <a:t> </a:t>
            </a:r>
            <a:r>
              <a:rPr lang="en-US" sz="1400" b="1" err="1">
                <a:solidFill>
                  <a:srgbClr val="384B5C"/>
                </a:solidFill>
                <a:latin typeface="Montserrat" pitchFamily="2" charset="0"/>
              </a:rPr>
              <a:t>hiện</a:t>
            </a:r>
            <a:r>
              <a:rPr lang="en-US" sz="1400" b="1">
                <a:solidFill>
                  <a:srgbClr val="384B5C"/>
                </a:solidFill>
                <a:latin typeface="Montserrat" pitchFamily="2" charset="0"/>
              </a:rPr>
              <a:t> </a:t>
            </a:r>
            <a:r>
              <a:rPr lang="en-US" sz="1400" b="1" err="1">
                <a:solidFill>
                  <a:srgbClr val="384B5C"/>
                </a:solidFill>
                <a:latin typeface="Montserrat" pitchFamily="2" charset="0"/>
              </a:rPr>
              <a:t>tại</a:t>
            </a:r>
            <a:r>
              <a:rPr lang="en-US" sz="1400" b="1">
                <a:solidFill>
                  <a:srgbClr val="384B5C"/>
                </a:solidFill>
                <a:latin typeface="Montserrat" pitchFamily="2" charset="0"/>
              </a:rPr>
              <a:t>?</a:t>
            </a:r>
          </a:p>
          <a:p>
            <a:pPr marL="285750" indent="-285750">
              <a:buFontTx/>
              <a:buChar char="-"/>
            </a:pPr>
            <a:r>
              <a:rPr lang="en-US" sz="1400">
                <a:solidFill>
                  <a:srgbClr val="384B5C"/>
                </a:solidFill>
                <a:latin typeface="Montserrat" pitchFamily="2" charset="0"/>
              </a:rPr>
              <a:t>Color: Đối với Road, Mountain - Đỏ, Vàng, Bạc. Đối với Touring – Blue, Vàng</a:t>
            </a:r>
          </a:p>
          <a:p>
            <a:pPr marL="285750" indent="-2857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ProductLine: Road, Mountain, Touring</a:t>
            </a:r>
          </a:p>
          <a:p>
            <a:pPr marL="285750" indent="-285750">
              <a:lnSpc>
                <a:spcPct val="150000"/>
              </a:lnSpc>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Style: Man, Universal, Women.</a:t>
            </a:r>
          </a:p>
        </p:txBody>
      </p:sp>
      <p:sp>
        <p:nvSpPr>
          <p:cNvPr id="44" name="Hexagon 43">
            <a:extLst>
              <a:ext uri="{FF2B5EF4-FFF2-40B4-BE49-F238E27FC236}">
                <a16:creationId xmlns:a16="http://schemas.microsoft.com/office/drawing/2014/main" id="{7BE9DCC6-98A0-4321-9CC9-C6F61A7B10C6}"/>
              </a:ext>
            </a:extLst>
          </p:cNvPr>
          <p:cNvSpPr/>
          <p:nvPr/>
        </p:nvSpPr>
        <p:spPr>
          <a:xfrm>
            <a:off x="1380021" y="5594630"/>
            <a:ext cx="581025" cy="390524"/>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04</a:t>
            </a:r>
          </a:p>
        </p:txBody>
      </p:sp>
      <p:sp>
        <p:nvSpPr>
          <p:cNvPr id="45" name="TextBox 44">
            <a:extLst>
              <a:ext uri="{FF2B5EF4-FFF2-40B4-BE49-F238E27FC236}">
                <a16:creationId xmlns:a16="http://schemas.microsoft.com/office/drawing/2014/main" id="{9CADEF71-6D7A-4CB0-84A8-FD929E82F53E}"/>
              </a:ext>
            </a:extLst>
          </p:cNvPr>
          <p:cNvSpPr txBox="1"/>
          <p:nvPr/>
        </p:nvSpPr>
        <p:spPr>
          <a:xfrm>
            <a:off x="2565880" y="5273881"/>
            <a:ext cx="8246099" cy="1025409"/>
          </a:xfrm>
          <a:prstGeom prst="rect">
            <a:avLst/>
          </a:prstGeom>
          <a:noFill/>
        </p:spPr>
        <p:txBody>
          <a:bodyPr wrap="square">
            <a:spAutoFit/>
          </a:bodyPr>
          <a:lstStyle/>
          <a:p>
            <a:pPr>
              <a:lnSpc>
                <a:spcPct val="150000"/>
              </a:lnSpc>
            </a:pPr>
            <a:r>
              <a:rPr lang="en-US" sz="1400" b="1">
                <a:solidFill>
                  <a:srgbClr val="384B5C"/>
                </a:solidFill>
                <a:latin typeface="Montserrat" pitchFamily="2" charset="0"/>
              </a:rPr>
              <a:t>Mặt hàng nào đang đem lại lợi nhuận cho Reseller? Mặt hàng lỗ nhiều nhất?</a:t>
            </a:r>
          </a:p>
          <a:p>
            <a:pPr marL="285750" indent="-285750">
              <a:lnSpc>
                <a:spcPct val="150000"/>
              </a:lnSpc>
              <a:buFontTx/>
              <a:buChar char="-"/>
            </a:pPr>
            <a:r>
              <a:rPr lang="en-US" sz="1400">
                <a:solidFill>
                  <a:srgbClr val="384B5C"/>
                </a:solidFill>
                <a:latin typeface="Montserrat" pitchFamily="2" charset="0"/>
              </a:rPr>
              <a:t>Dòng xe đạp leo núi, linh kiện, phụ kiện, quần áo đang đem lại lợi nhuận cho Reseller.</a:t>
            </a:r>
          </a:p>
          <a:p>
            <a:pPr marL="285750" indent="-285750">
              <a:lnSpc>
                <a:spcPct val="150000"/>
              </a:lnSpc>
              <a:buFontTx/>
              <a:buChar char="-"/>
            </a:pPr>
            <a:r>
              <a:rPr lang="en-US" sz="1400">
                <a:solidFill>
                  <a:srgbClr val="384B5C"/>
                </a:solidFill>
                <a:latin typeface="Montserrat" pitchFamily="2" charset="0"/>
                <a:ea typeface="Tahoma" panose="020B0604030504040204" pitchFamily="34" charset="0"/>
                <a:cs typeface="Times New Roman" panose="02020603050405020304" pitchFamily="18" charset="0"/>
              </a:rPr>
              <a:t>Dòng xe đạp Road đang lỗ nhiều nhất, sau đó đến Touring</a:t>
            </a: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38756800"/>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9615641"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10154664"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10665995"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1207268"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11751469" y="0"/>
            <a:ext cx="12192000"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sp>
        <p:nvSpPr>
          <p:cNvPr id="4" name="Rectangle: Rounded Corners 3">
            <a:extLst>
              <a:ext uri="{FF2B5EF4-FFF2-40B4-BE49-F238E27FC236}">
                <a16:creationId xmlns:a16="http://schemas.microsoft.com/office/drawing/2014/main" id="{132F8B4B-5A8D-46C7-BF5C-F6A5687A09E4}"/>
              </a:ext>
            </a:extLst>
          </p:cNvPr>
          <p:cNvSpPr/>
          <p:nvPr/>
        </p:nvSpPr>
        <p:spPr>
          <a:xfrm>
            <a:off x="2644791" y="655823"/>
            <a:ext cx="8103203" cy="21534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41C3DAD6-9F4B-4356-88A1-562DAE42E27D}"/>
              </a:ext>
            </a:extLst>
          </p:cNvPr>
          <p:cNvSpPr txBox="1"/>
          <p:nvPr/>
        </p:nvSpPr>
        <p:spPr>
          <a:xfrm>
            <a:off x="4403896" y="748312"/>
            <a:ext cx="6278305" cy="1994905"/>
          </a:xfrm>
          <a:prstGeom prst="rect">
            <a:avLst/>
          </a:prstGeom>
          <a:noFill/>
        </p:spPr>
        <p:txBody>
          <a:bodyPr wrap="square" rtlCol="0">
            <a:spAutoFit/>
          </a:bodyPr>
          <a:lstStyle/>
          <a:p>
            <a:pPr>
              <a:lnSpc>
                <a:spcPct val="150000"/>
              </a:lnSpc>
            </a:pPr>
            <a:r>
              <a:rPr lang="en-US" sz="1400" b="1">
                <a:solidFill>
                  <a:srgbClr val="384B5C"/>
                </a:solidFill>
                <a:latin typeface="Montserrat" pitchFamily="2" charset="0"/>
                <a:ea typeface="Open Sans" pitchFamily="2" charset="0"/>
                <a:cs typeface="Open Sans" pitchFamily="2" charset="0"/>
              </a:rPr>
              <a:t>AdventureWorks: </a:t>
            </a:r>
            <a:r>
              <a:rPr lang="en-US" sz="1400">
                <a:solidFill>
                  <a:srgbClr val="384B5C"/>
                </a:solidFill>
                <a:latin typeface="Montserrat" pitchFamily="2" charset="0"/>
                <a:ea typeface="Open Sans" pitchFamily="2" charset="0"/>
                <a:cs typeface="Open Sans" pitchFamily="2" charset="0"/>
              </a:rPr>
              <a:t>Một </a:t>
            </a:r>
            <a:r>
              <a:rPr lang="en-US" sz="1400" err="1">
                <a:solidFill>
                  <a:srgbClr val="384B5C"/>
                </a:solidFill>
                <a:latin typeface="Montserrat" pitchFamily="2" charset="0"/>
                <a:ea typeface="Open Sans" pitchFamily="2" charset="0"/>
                <a:cs typeface="Open Sans" pitchFamily="2" charset="0"/>
              </a:rPr>
              <a:t>công</a:t>
            </a:r>
            <a:r>
              <a:rPr lang="en-US" sz="1400">
                <a:solidFill>
                  <a:srgbClr val="384B5C"/>
                </a:solidFill>
                <a:latin typeface="Montserrat" pitchFamily="2" charset="0"/>
                <a:ea typeface="Open Sans" pitchFamily="2" charset="0"/>
                <a:cs typeface="Open Sans" pitchFamily="2" charset="0"/>
              </a:rPr>
              <a:t> ty </a:t>
            </a:r>
            <a:r>
              <a:rPr lang="en-US" sz="1400" err="1">
                <a:solidFill>
                  <a:srgbClr val="384B5C"/>
                </a:solidFill>
                <a:latin typeface="Montserrat" pitchFamily="2" charset="0"/>
                <a:ea typeface="Open Sans" pitchFamily="2" charset="0"/>
                <a:cs typeface="Open Sans" pitchFamily="2" charset="0"/>
              </a:rPr>
              <a:t>chuyên</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sản</a:t>
            </a:r>
            <a:r>
              <a:rPr lang="en-US" sz="1400">
                <a:solidFill>
                  <a:srgbClr val="384B5C"/>
                </a:solidFill>
                <a:latin typeface="Montserrat" pitchFamily="2" charset="0"/>
                <a:ea typeface="Open Sans" pitchFamily="2" charset="0"/>
                <a:cs typeface="Open Sans" pitchFamily="2" charset="0"/>
              </a:rPr>
              <a:t> xuất &amp; kinh doanh </a:t>
            </a:r>
            <a:r>
              <a:rPr lang="en-US" sz="1400" err="1">
                <a:solidFill>
                  <a:srgbClr val="384B5C"/>
                </a:solidFill>
                <a:latin typeface="Montserrat" pitchFamily="2" charset="0"/>
                <a:ea typeface="Open Sans" pitchFamily="2" charset="0"/>
                <a:cs typeface="Open Sans" pitchFamily="2" charset="0"/>
              </a:rPr>
              <a:t>xe</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đạp</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với</a:t>
            </a:r>
            <a:r>
              <a:rPr lang="en-US" sz="1400">
                <a:solidFill>
                  <a:srgbClr val="384B5C"/>
                </a:solidFill>
                <a:latin typeface="Montserrat" pitchFamily="2" charset="0"/>
                <a:ea typeface="Open Sans" pitchFamily="2" charset="0"/>
                <a:cs typeface="Open Sans" pitchFamily="2" charset="0"/>
              </a:rPr>
              <a:t> 97 </a:t>
            </a:r>
            <a:r>
              <a:rPr lang="en-US" sz="1400" err="1">
                <a:solidFill>
                  <a:srgbClr val="384B5C"/>
                </a:solidFill>
                <a:latin typeface="Montserrat" pitchFamily="2" charset="0"/>
                <a:ea typeface="Open Sans" pitchFamily="2" charset="0"/>
                <a:cs typeface="Open Sans" pitchFamily="2" charset="0"/>
              </a:rPr>
              <a:t>nhãn</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hiệu</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xe</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đạp</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khác</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nhau</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được</a:t>
            </a:r>
            <a:r>
              <a:rPr lang="en-US" sz="1400">
                <a:solidFill>
                  <a:srgbClr val="384B5C"/>
                </a:solidFill>
                <a:latin typeface="Montserrat" pitchFamily="2" charset="0"/>
                <a:ea typeface="Open Sans" pitchFamily="2" charset="0"/>
                <a:cs typeface="Open Sans" pitchFamily="2" charset="0"/>
              </a:rPr>
              <a:t> chia </a:t>
            </a:r>
            <a:r>
              <a:rPr lang="en-US" sz="1400" err="1">
                <a:solidFill>
                  <a:srgbClr val="384B5C"/>
                </a:solidFill>
                <a:latin typeface="Montserrat" pitchFamily="2" charset="0"/>
                <a:ea typeface="Open Sans" pitchFamily="2" charset="0"/>
                <a:cs typeface="Open Sans" pitchFamily="2" charset="0"/>
              </a:rPr>
              <a:t>thành</a:t>
            </a:r>
            <a:r>
              <a:rPr lang="en-US" sz="1400">
                <a:solidFill>
                  <a:srgbClr val="384B5C"/>
                </a:solidFill>
                <a:latin typeface="Montserrat" pitchFamily="2" charset="0"/>
                <a:ea typeface="Open Sans" pitchFamily="2" charset="0"/>
                <a:cs typeface="Open Sans" pitchFamily="2" charset="0"/>
              </a:rPr>
              <a:t> 3 </a:t>
            </a:r>
            <a:r>
              <a:rPr lang="en-US" sz="1400" err="1">
                <a:solidFill>
                  <a:srgbClr val="384B5C"/>
                </a:solidFill>
                <a:latin typeface="Montserrat" pitchFamily="2" charset="0"/>
                <a:ea typeface="Open Sans" pitchFamily="2" charset="0"/>
                <a:cs typeface="Open Sans" pitchFamily="2" charset="0"/>
              </a:rPr>
              <a:t>nhóm</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chính</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là</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xe</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đạp</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đường</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trường</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xe</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đạp</a:t>
            </a:r>
            <a:r>
              <a:rPr lang="en-US" sz="1400">
                <a:solidFill>
                  <a:srgbClr val="384B5C"/>
                </a:solidFill>
                <a:latin typeface="Montserrat" pitchFamily="2" charset="0"/>
                <a:ea typeface="Open Sans" pitchFamily="2" charset="0"/>
                <a:cs typeface="Open Sans" pitchFamily="2" charset="0"/>
              </a:rPr>
              <a:t> du </a:t>
            </a:r>
            <a:r>
              <a:rPr lang="en-US" sz="1400" err="1">
                <a:solidFill>
                  <a:srgbClr val="384B5C"/>
                </a:solidFill>
                <a:latin typeface="Montserrat" pitchFamily="2" charset="0"/>
                <a:ea typeface="Open Sans" pitchFamily="2" charset="0"/>
                <a:cs typeface="Open Sans" pitchFamily="2" charset="0"/>
              </a:rPr>
              <a:t>lịch</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và</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xe</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đạp</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leo</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núi</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Ngoài</a:t>
            </a:r>
            <a:r>
              <a:rPr lang="en-US" sz="1400">
                <a:solidFill>
                  <a:srgbClr val="384B5C"/>
                </a:solidFill>
                <a:latin typeface="Montserrat" pitchFamily="2" charset="0"/>
                <a:ea typeface="Open Sans" pitchFamily="2" charset="0"/>
                <a:cs typeface="Open Sans" pitchFamily="2" charset="0"/>
              </a:rPr>
              <a:t> ra </a:t>
            </a:r>
            <a:r>
              <a:rPr lang="en-US" sz="1400" err="1">
                <a:solidFill>
                  <a:srgbClr val="384B5C"/>
                </a:solidFill>
                <a:latin typeface="Montserrat" pitchFamily="2" charset="0"/>
                <a:ea typeface="Open Sans" pitchFamily="2" charset="0"/>
                <a:cs typeface="Open Sans" pitchFamily="2" charset="0"/>
              </a:rPr>
              <a:t>công</a:t>
            </a:r>
            <a:r>
              <a:rPr lang="en-US" sz="1400">
                <a:solidFill>
                  <a:srgbClr val="384B5C"/>
                </a:solidFill>
                <a:latin typeface="Montserrat" pitchFamily="2" charset="0"/>
                <a:ea typeface="Open Sans" pitchFamily="2" charset="0"/>
                <a:cs typeface="Open Sans" pitchFamily="2" charset="0"/>
              </a:rPr>
              <a:t> ty còn kinh doanh và </a:t>
            </a:r>
            <a:r>
              <a:rPr lang="en-US" sz="1400" err="1">
                <a:solidFill>
                  <a:srgbClr val="384B5C"/>
                </a:solidFill>
                <a:latin typeface="Montserrat" pitchFamily="2" charset="0"/>
                <a:ea typeface="Open Sans" pitchFamily="2" charset="0"/>
                <a:cs typeface="Open Sans" pitchFamily="2" charset="0"/>
              </a:rPr>
              <a:t>sản</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xuất</a:t>
            </a:r>
            <a:r>
              <a:rPr lang="en-US" sz="1400">
                <a:solidFill>
                  <a:srgbClr val="384B5C"/>
                </a:solidFill>
                <a:latin typeface="Montserrat" pitchFamily="2" charset="0"/>
                <a:ea typeface="Open Sans" pitchFamily="2" charset="0"/>
                <a:cs typeface="Open Sans" pitchFamily="2" charset="0"/>
              </a:rPr>
              <a:t> các linh kiện, </a:t>
            </a:r>
            <a:r>
              <a:rPr lang="en-US" sz="1400" err="1">
                <a:solidFill>
                  <a:srgbClr val="384B5C"/>
                </a:solidFill>
                <a:latin typeface="Montserrat" pitchFamily="2" charset="0"/>
                <a:ea typeface="Open Sans" pitchFamily="2" charset="0"/>
                <a:cs typeface="Open Sans" pitchFamily="2" charset="0"/>
              </a:rPr>
              <a:t>phụ</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kiện</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quần</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áo</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khác</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Công</a:t>
            </a:r>
            <a:r>
              <a:rPr lang="en-US" sz="1400">
                <a:solidFill>
                  <a:srgbClr val="384B5C"/>
                </a:solidFill>
                <a:latin typeface="Montserrat" pitchFamily="2" charset="0"/>
                <a:ea typeface="Open Sans" pitchFamily="2" charset="0"/>
                <a:cs typeface="Open Sans" pitchFamily="2" charset="0"/>
              </a:rPr>
              <a:t> ty </a:t>
            </a:r>
            <a:r>
              <a:rPr lang="en-US" sz="1400" err="1">
                <a:solidFill>
                  <a:srgbClr val="384B5C"/>
                </a:solidFill>
                <a:latin typeface="Montserrat" pitchFamily="2" charset="0"/>
                <a:ea typeface="Open Sans" pitchFamily="2" charset="0"/>
                <a:cs typeface="Open Sans" pitchFamily="2" charset="0"/>
              </a:rPr>
              <a:t>hoạt</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động</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tại</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Bắc</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Mỹ</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Châu</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Âu</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và</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Châu</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Thái</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Bình</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Dương</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với</a:t>
            </a:r>
            <a:r>
              <a:rPr lang="en-US" sz="1400">
                <a:solidFill>
                  <a:srgbClr val="384B5C"/>
                </a:solidFill>
                <a:latin typeface="Montserrat" pitchFamily="2" charset="0"/>
                <a:ea typeface="Open Sans" pitchFamily="2" charset="0"/>
                <a:cs typeface="Open Sans" pitchFamily="2" charset="0"/>
              </a:rPr>
              <a:t> 2 </a:t>
            </a:r>
            <a:r>
              <a:rPr lang="en-US" sz="1400" err="1">
                <a:solidFill>
                  <a:srgbClr val="384B5C"/>
                </a:solidFill>
                <a:latin typeface="Montserrat" pitchFamily="2" charset="0"/>
                <a:ea typeface="Open Sans" pitchFamily="2" charset="0"/>
                <a:cs typeface="Open Sans" pitchFamily="2" charset="0"/>
              </a:rPr>
              <a:t>kênh</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phân</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phối</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là</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kênh</a:t>
            </a:r>
            <a:r>
              <a:rPr lang="en-US" sz="1400">
                <a:solidFill>
                  <a:srgbClr val="384B5C"/>
                </a:solidFill>
                <a:latin typeface="Montserrat" pitchFamily="2" charset="0"/>
                <a:ea typeface="Open Sans" pitchFamily="2" charset="0"/>
                <a:cs typeface="Open Sans" pitchFamily="2" charset="0"/>
              </a:rPr>
              <a:t> Reseller </a:t>
            </a:r>
            <a:r>
              <a:rPr lang="en-US" sz="1400" err="1">
                <a:solidFill>
                  <a:srgbClr val="384B5C"/>
                </a:solidFill>
                <a:latin typeface="Montserrat" pitchFamily="2" charset="0"/>
                <a:ea typeface="Open Sans" pitchFamily="2" charset="0"/>
                <a:cs typeface="Open Sans" pitchFamily="2" charset="0"/>
              </a:rPr>
              <a:t>và</a:t>
            </a:r>
            <a:r>
              <a:rPr lang="en-US" sz="1400">
                <a:solidFill>
                  <a:srgbClr val="384B5C"/>
                </a:solidFill>
                <a:latin typeface="Montserrat" pitchFamily="2" charset="0"/>
                <a:ea typeface="Open Sans" pitchFamily="2" charset="0"/>
                <a:cs typeface="Open Sans" pitchFamily="2" charset="0"/>
              </a:rPr>
              <a:t> </a:t>
            </a:r>
            <a:r>
              <a:rPr lang="en-US" sz="1400" err="1">
                <a:solidFill>
                  <a:srgbClr val="384B5C"/>
                </a:solidFill>
                <a:latin typeface="Montserrat" pitchFamily="2" charset="0"/>
                <a:ea typeface="Open Sans" pitchFamily="2" charset="0"/>
                <a:cs typeface="Open Sans" pitchFamily="2" charset="0"/>
              </a:rPr>
              <a:t>kênh</a:t>
            </a:r>
            <a:r>
              <a:rPr lang="en-US" sz="1400">
                <a:solidFill>
                  <a:srgbClr val="384B5C"/>
                </a:solidFill>
                <a:latin typeface="Montserrat" pitchFamily="2" charset="0"/>
                <a:ea typeface="Open Sans" pitchFamily="2" charset="0"/>
                <a:cs typeface="Open Sans" pitchFamily="2" charset="0"/>
              </a:rPr>
              <a:t> Online.</a:t>
            </a:r>
          </a:p>
        </p:txBody>
      </p:sp>
      <p:sp>
        <p:nvSpPr>
          <p:cNvPr id="35" name="Rectangle: Rounded Corners 34">
            <a:extLst>
              <a:ext uri="{FF2B5EF4-FFF2-40B4-BE49-F238E27FC236}">
                <a16:creationId xmlns:a16="http://schemas.microsoft.com/office/drawing/2014/main" id="{460DD6AF-43D2-4558-B00C-13DBE5EF9827}"/>
              </a:ext>
            </a:extLst>
          </p:cNvPr>
          <p:cNvSpPr/>
          <p:nvPr/>
        </p:nvSpPr>
        <p:spPr>
          <a:xfrm>
            <a:off x="2622308" y="3816745"/>
            <a:ext cx="8103203" cy="2153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4B55D312-0E1E-48EA-9B12-DEAC550ADD82}"/>
              </a:ext>
            </a:extLst>
          </p:cNvPr>
          <p:cNvSpPr txBox="1"/>
          <p:nvPr/>
        </p:nvSpPr>
        <p:spPr>
          <a:xfrm>
            <a:off x="4429039" y="3835793"/>
            <a:ext cx="6189826" cy="1994905"/>
          </a:xfrm>
          <a:prstGeom prst="rect">
            <a:avLst/>
          </a:prstGeom>
          <a:noFill/>
        </p:spPr>
        <p:txBody>
          <a:bodyPr wrap="square" rtlCol="0">
            <a:spAutoFit/>
          </a:bodyPr>
          <a:lstStyle/>
          <a:p>
            <a:pPr>
              <a:lnSpc>
                <a:spcPct val="150000"/>
              </a:lnSpc>
            </a:pPr>
            <a:r>
              <a:rPr lang="en-US" sz="1400" b="1" i="0" u="none" strike="noStrike">
                <a:solidFill>
                  <a:srgbClr val="384B5C"/>
                </a:solidFill>
                <a:effectLst/>
                <a:latin typeface="Montserrat" pitchFamily="2" charset="0"/>
              </a:rPr>
              <a:t>Tiếp nhận vấn đề: </a:t>
            </a:r>
            <a:r>
              <a:rPr lang="vi-VN" sz="1400" i="0" u="none" strike="noStrike">
                <a:solidFill>
                  <a:srgbClr val="384B5C"/>
                </a:solidFill>
                <a:effectLst/>
                <a:latin typeface="Montserrat" pitchFamily="2" charset="0"/>
              </a:rPr>
              <a:t>Với mục tiêu cải thiện tình hình kinh doanh trong năm 2014, ban lãnh đạo của công ty AdventureWork</a:t>
            </a:r>
            <a:r>
              <a:rPr lang="en-US" sz="1400" i="0" u="none" strike="noStrike">
                <a:solidFill>
                  <a:srgbClr val="384B5C"/>
                </a:solidFill>
                <a:effectLst/>
                <a:latin typeface="Montserrat" pitchFamily="2" charset="0"/>
              </a:rPr>
              <a:t>s</a:t>
            </a:r>
            <a:r>
              <a:rPr lang="vi-VN" sz="1400" i="0" u="none" strike="noStrike">
                <a:solidFill>
                  <a:srgbClr val="384B5C"/>
                </a:solidFill>
                <a:effectLst/>
                <a:latin typeface="Montserrat" pitchFamily="2" charset="0"/>
              </a:rPr>
              <a:t> đã giao nhiệm vụ xuống phòng Phân tích dữ liệu của công ty và tôi là người được phân công phụ trách xây dựng 1 </a:t>
            </a:r>
            <a:r>
              <a:rPr lang="en-US" sz="1400" i="0" u="none" strike="noStrike">
                <a:solidFill>
                  <a:srgbClr val="384B5C"/>
                </a:solidFill>
                <a:effectLst/>
                <a:latin typeface="Montserrat" pitchFamily="2" charset="0"/>
              </a:rPr>
              <a:t>sản phẩm</a:t>
            </a:r>
            <a:r>
              <a:rPr lang="vi-VN" sz="1400" i="0" u="none" strike="noStrike">
                <a:solidFill>
                  <a:srgbClr val="384B5C"/>
                </a:solidFill>
                <a:effectLst/>
                <a:latin typeface="Montserrat" pitchFamily="2" charset="0"/>
              </a:rPr>
              <a:t> phân tích tình hình kinh doanh trên hai kênh phân phối là Reseller và Online, dựa trên nguồn dữ liệu</a:t>
            </a:r>
            <a:r>
              <a:rPr lang="en-US" sz="1400" i="0" u="none" strike="noStrike">
                <a:solidFill>
                  <a:srgbClr val="384B5C"/>
                </a:solidFill>
                <a:effectLst/>
                <a:latin typeface="Montserrat" pitchFamily="2" charset="0"/>
              </a:rPr>
              <a:t> </a:t>
            </a:r>
            <a:r>
              <a:rPr lang="vi-VN" sz="1400" i="0" u="none" strike="noStrike">
                <a:solidFill>
                  <a:srgbClr val="384B5C"/>
                </a:solidFill>
                <a:effectLst/>
                <a:latin typeface="Montserrat" pitchFamily="2" charset="0"/>
              </a:rPr>
              <a:t>của công ty trong 2 năm 2012 &amp; 2013.</a:t>
            </a:r>
            <a:endParaRPr lang="en-US" sz="1400">
              <a:latin typeface="Montserrat Medium" pitchFamily="2" charset="0"/>
            </a:endParaRPr>
          </a:p>
        </p:txBody>
      </p:sp>
      <p:sp>
        <p:nvSpPr>
          <p:cNvPr id="7" name="Oval 6">
            <a:extLst>
              <a:ext uri="{FF2B5EF4-FFF2-40B4-BE49-F238E27FC236}">
                <a16:creationId xmlns:a16="http://schemas.microsoft.com/office/drawing/2014/main" id="{EA1B7ACB-7225-4194-91A4-F898F8922D2C}"/>
              </a:ext>
            </a:extLst>
          </p:cNvPr>
          <p:cNvSpPr/>
          <p:nvPr/>
        </p:nvSpPr>
        <p:spPr>
          <a:xfrm>
            <a:off x="2684359" y="1351552"/>
            <a:ext cx="1671532" cy="879907"/>
          </a:xfrm>
          <a:prstGeom prst="ellipse">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E39853FE-2CEE-49F6-889C-4C12DCF2B087}"/>
              </a:ext>
            </a:extLst>
          </p:cNvPr>
          <p:cNvSpPr/>
          <p:nvPr/>
        </p:nvSpPr>
        <p:spPr>
          <a:xfrm>
            <a:off x="2980679" y="4392789"/>
            <a:ext cx="1089989" cy="828322"/>
          </a:xfrm>
          <a:prstGeom prst="round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917105"/>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75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randombar(horizontal)">
                                      <p:cBhvr>
                                        <p:cTn id="18" dur="500"/>
                                        <p:tgtEl>
                                          <p:spTgt spid="3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randombar(horizontal)">
                                      <p:cBhvr>
                                        <p:cTn id="21" dur="750"/>
                                        <p:tgtEl>
                                          <p:spTgt spid="35"/>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randombar(horizontal)">
                                      <p:cBhvr>
                                        <p:cTn id="2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4" grpId="0"/>
      <p:bldP spid="35" grpId="0" animBg="1"/>
      <p:bldP spid="37" grpId="0"/>
      <p:bldP spid="7" grpId="0" animBg="1"/>
      <p:bldP spid="3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46" name="Freeform: Shape 45">
            <a:extLst>
              <a:ext uri="{FF2B5EF4-FFF2-40B4-BE49-F238E27FC236}">
                <a16:creationId xmlns:a16="http://schemas.microsoft.com/office/drawing/2014/main" id="{F67D59A6-6C5D-43A7-9339-48EA2DBA2A40}"/>
              </a:ext>
            </a:extLst>
          </p:cNvPr>
          <p:cNvSpPr/>
          <p:nvPr/>
        </p:nvSpPr>
        <p:spPr>
          <a:xfrm>
            <a:off x="0" y="65987"/>
            <a:ext cx="4721087"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TextBox 46">
            <a:extLst>
              <a:ext uri="{FF2B5EF4-FFF2-40B4-BE49-F238E27FC236}">
                <a16:creationId xmlns:a16="http://schemas.microsoft.com/office/drawing/2014/main" id="{FE161247-2FF2-4F82-9B04-8D7D1C51AC0D}"/>
              </a:ext>
            </a:extLst>
          </p:cNvPr>
          <p:cNvSpPr txBox="1"/>
          <p:nvPr/>
        </p:nvSpPr>
        <p:spPr>
          <a:xfrm>
            <a:off x="188975" y="65988"/>
            <a:ext cx="4355593"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ONLINE CHANNEL</a:t>
            </a:r>
          </a:p>
        </p:txBody>
      </p:sp>
      <p:sp>
        <p:nvSpPr>
          <p:cNvPr id="48" name="TextBox 47">
            <a:extLst>
              <a:ext uri="{FF2B5EF4-FFF2-40B4-BE49-F238E27FC236}">
                <a16:creationId xmlns:a16="http://schemas.microsoft.com/office/drawing/2014/main" id="{46B83FFE-A9A5-4832-864E-3CC65F0E6CC7}"/>
              </a:ext>
            </a:extLst>
          </p:cNvPr>
          <p:cNvSpPr txBox="1"/>
          <p:nvPr/>
        </p:nvSpPr>
        <p:spPr>
          <a:xfrm>
            <a:off x="979714" y="4822588"/>
            <a:ext cx="9307287" cy="1600438"/>
          </a:xfrm>
          <a:prstGeom prst="rect">
            <a:avLst/>
          </a:prstGeom>
          <a:noFill/>
        </p:spPr>
        <p:txBody>
          <a:bodyPr wrap="square" rtlCol="0">
            <a:spAutoFit/>
          </a:bodyPr>
          <a:lstStyle/>
          <a:p>
            <a:pPr>
              <a:lnSpc>
                <a:spcPct val="150000"/>
              </a:lnSpc>
            </a:pPr>
            <a:r>
              <a:rPr lang="en-US" sz="1400" err="1">
                <a:solidFill>
                  <a:srgbClr val="3A4A5B"/>
                </a:solidFill>
                <a:latin typeface="Montserrat" pitchFamily="2" charset="0"/>
                <a:ea typeface="Tahoma" panose="020B0604030504040204" pitchFamily="34" charset="0"/>
                <a:cs typeface="Times New Roman" panose="02020603050405020304" pitchFamily="18" charset="0"/>
              </a:rPr>
              <a:t>Kênh</a:t>
            </a:r>
            <a:r>
              <a:rPr lang="en-US" sz="1400">
                <a:solidFill>
                  <a:srgbClr val="3A4A5B"/>
                </a:solidFill>
                <a:latin typeface="Montserrat" pitchFamily="2" charset="0"/>
                <a:ea typeface="Tahoma" panose="020B0604030504040204" pitchFamily="34" charset="0"/>
                <a:cs typeface="Times New Roman" panose="02020603050405020304" pitchFamily="18" charset="0"/>
              </a:rPr>
              <a:t> Online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đang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hoạt</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động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tốt</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và</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đạt</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mức</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tăng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trưởng</a:t>
            </a:r>
            <a:r>
              <a:rPr lang="en-US" sz="1400">
                <a:solidFill>
                  <a:srgbClr val="3A4A5B"/>
                </a:solidFill>
                <a:latin typeface="Montserrat" pitchFamily="2" charset="0"/>
                <a:ea typeface="Tahoma" panose="020B0604030504040204" pitchFamily="34" charset="0"/>
                <a:cs typeface="Times New Roman" panose="02020603050405020304" pitchFamily="18" charset="0"/>
              </a:rPr>
              <a:t> 10%/</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tháng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trên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các</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hạng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mục</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đề</a:t>
            </a:r>
            <a:r>
              <a:rPr lang="en-US" sz="1400">
                <a:solidFill>
                  <a:srgbClr val="3A4A5B"/>
                </a:solidFill>
                <a:latin typeface="Montserrat" pitchFamily="2" charset="0"/>
                <a:ea typeface="Tahoma" panose="020B0604030504040204" pitchFamily="34" charset="0"/>
                <a:cs typeface="Times New Roman" panose="02020603050405020304" pitchFamily="18" charset="0"/>
              </a:rPr>
              <a:t> ra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như</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doanh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thu</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lợi</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nhuận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đơn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hàng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khách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hàng</a:t>
            </a:r>
            <a:r>
              <a:rPr lang="en-US" sz="1400">
                <a:solidFill>
                  <a:srgbClr val="3A4A5B"/>
                </a:solidFill>
                <a:latin typeface="Montserrat" pitchFamily="2" charset="0"/>
                <a:ea typeface="Tahoma" panose="020B0604030504040204" pitchFamily="34" charset="0"/>
                <a:cs typeface="Times New Roman" panose="02020603050405020304" pitchFamily="18" charset="0"/>
              </a:rPr>
              <a:t>.</a:t>
            </a:r>
          </a:p>
          <a:p>
            <a:pPr>
              <a:lnSpc>
                <a:spcPct val="150000"/>
              </a:lnSpc>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a:lnSpc>
                <a:spcPct val="150000"/>
              </a:lnSpc>
            </a:pPr>
            <a:r>
              <a:rPr lang="en-US" sz="1400" err="1">
                <a:solidFill>
                  <a:srgbClr val="3A4A5B"/>
                </a:solidFill>
                <a:latin typeface="Montserrat" pitchFamily="2" charset="0"/>
                <a:ea typeface="Tahoma" panose="020B0604030504040204" pitchFamily="34" charset="0"/>
                <a:cs typeface="Times New Roman" panose="02020603050405020304" pitchFamily="18" charset="0"/>
              </a:rPr>
              <a:t>Thời</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gian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giao</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hàng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trung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bình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là</a:t>
            </a:r>
            <a:r>
              <a:rPr lang="en-US" sz="1400">
                <a:solidFill>
                  <a:srgbClr val="3A4A5B"/>
                </a:solidFill>
                <a:latin typeface="Montserrat" pitchFamily="2" charset="0"/>
                <a:ea typeface="Tahoma" panose="020B0604030504040204" pitchFamily="34" charset="0"/>
                <a:cs typeface="Times New Roman" panose="02020603050405020304" pitchFamily="18" charset="0"/>
              </a:rPr>
              <a:t> 7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ngày</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sớm</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hơn</a:t>
            </a:r>
            <a:r>
              <a:rPr lang="en-US" sz="1400">
                <a:solidFill>
                  <a:srgbClr val="3A4A5B"/>
                </a:solidFill>
                <a:latin typeface="Montserrat" pitchFamily="2" charset="0"/>
                <a:ea typeface="Tahoma" panose="020B0604030504040204" pitchFamily="34" charset="0"/>
                <a:cs typeface="Times New Roman" panose="02020603050405020304" pitchFamily="18" charset="0"/>
              </a:rPr>
              <a:t> 5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ngày</a:t>
            </a:r>
            <a:r>
              <a:rPr lang="en-US" sz="1400">
                <a:solidFill>
                  <a:srgbClr val="3A4A5B"/>
                </a:solidFill>
                <a:latin typeface="Montserrat" pitchFamily="2" charset="0"/>
                <a:ea typeface="Tahoma" panose="020B0604030504040204" pitchFamily="34" charset="0"/>
                <a:cs typeface="Times New Roman" panose="02020603050405020304" pitchFamily="18" charset="0"/>
              </a:rPr>
              <a:t> so </a:t>
            </a:r>
            <a:r>
              <a:rPr lang="en-US" sz="1400" err="1">
                <a:solidFill>
                  <a:srgbClr val="3A4A5B"/>
                </a:solidFill>
                <a:latin typeface="Montserrat" pitchFamily="2" charset="0"/>
                <a:ea typeface="Tahoma" panose="020B0604030504040204" pitchFamily="34" charset="0"/>
                <a:cs typeface="Times New Roman" panose="02020603050405020304" pitchFamily="18" charset="0"/>
              </a:rPr>
              <a:t>với</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ngày</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đáo</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hạn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thanh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toán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p>
          <a:p>
            <a:r>
              <a:rPr lang="en-US" sz="1400">
                <a:solidFill>
                  <a:srgbClr val="3A4A5B"/>
                </a:solidFill>
                <a:latin typeface="Montserrat" pitchFamily="2" charset="0"/>
                <a:ea typeface="Tahoma" panose="020B0604030504040204" pitchFamily="34" charset="0"/>
                <a:cs typeface="Times New Roman" panose="02020603050405020304" pitchFamily="18" charset="0"/>
              </a:rPr>
              <a:t> </a:t>
            </a:r>
          </a:p>
        </p:txBody>
      </p:sp>
      <p:pic>
        <p:nvPicPr>
          <p:cNvPr id="50" name="Picture 49">
            <a:extLst>
              <a:ext uri="{FF2B5EF4-FFF2-40B4-BE49-F238E27FC236}">
                <a16:creationId xmlns:a16="http://schemas.microsoft.com/office/drawing/2014/main" id="{7DA6E020-0BFE-4457-8A45-9A526365AD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8867" y="1491366"/>
            <a:ext cx="2152950" cy="1124107"/>
          </a:xfrm>
          <a:prstGeom prst="rect">
            <a:avLst/>
          </a:prstGeom>
        </p:spPr>
      </p:pic>
      <p:pic>
        <p:nvPicPr>
          <p:cNvPr id="51" name="Picture 50">
            <a:extLst>
              <a:ext uri="{FF2B5EF4-FFF2-40B4-BE49-F238E27FC236}">
                <a16:creationId xmlns:a16="http://schemas.microsoft.com/office/drawing/2014/main" id="{2EC474E5-0BD2-4506-9FD5-9B632D8A69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1032" y="3314090"/>
            <a:ext cx="2086266" cy="1114581"/>
          </a:xfrm>
          <a:prstGeom prst="rect">
            <a:avLst/>
          </a:prstGeom>
        </p:spPr>
      </p:pic>
      <p:pic>
        <p:nvPicPr>
          <p:cNvPr id="52" name="Picture 51">
            <a:extLst>
              <a:ext uri="{FF2B5EF4-FFF2-40B4-BE49-F238E27FC236}">
                <a16:creationId xmlns:a16="http://schemas.microsoft.com/office/drawing/2014/main" id="{842F6F30-3F37-4C28-91DB-FCC4541B42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8959" y="1491366"/>
            <a:ext cx="2229161" cy="1133633"/>
          </a:xfrm>
          <a:prstGeom prst="rect">
            <a:avLst/>
          </a:prstGeom>
        </p:spPr>
      </p:pic>
      <p:pic>
        <p:nvPicPr>
          <p:cNvPr id="53" name="Picture 52">
            <a:extLst>
              <a:ext uri="{FF2B5EF4-FFF2-40B4-BE49-F238E27FC236}">
                <a16:creationId xmlns:a16="http://schemas.microsoft.com/office/drawing/2014/main" id="{342A6966-61DF-4E70-B490-DDC9157A94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82565" y="1491366"/>
            <a:ext cx="2152950" cy="1143160"/>
          </a:xfrm>
          <a:prstGeom prst="rect">
            <a:avLst/>
          </a:prstGeom>
        </p:spPr>
      </p:pic>
      <p:pic>
        <p:nvPicPr>
          <p:cNvPr id="54" name="Picture 53">
            <a:extLst>
              <a:ext uri="{FF2B5EF4-FFF2-40B4-BE49-F238E27FC236}">
                <a16:creationId xmlns:a16="http://schemas.microsoft.com/office/drawing/2014/main" id="{B9BF3175-E81E-4B99-A835-E893E10A1A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62967" y="3314090"/>
            <a:ext cx="2095792" cy="1124107"/>
          </a:xfrm>
          <a:prstGeom prst="rect">
            <a:avLst/>
          </a:prstGeom>
        </p:spPr>
      </p:pic>
      <p:sp>
        <p:nvSpPr>
          <p:cNvPr id="56" name="Freeform: Shape 55">
            <a:extLst>
              <a:ext uri="{FF2B5EF4-FFF2-40B4-BE49-F238E27FC236}">
                <a16:creationId xmlns:a16="http://schemas.microsoft.com/office/drawing/2014/main" id="{92248708-934E-4F18-BA85-3A017BDE5C48}"/>
              </a:ext>
            </a:extLst>
          </p:cNvPr>
          <p:cNvSpPr/>
          <p:nvPr/>
        </p:nvSpPr>
        <p:spPr>
          <a:xfrm>
            <a:off x="-13371" y="883986"/>
            <a:ext cx="7401307"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TextBox 56">
            <a:extLst>
              <a:ext uri="{FF2B5EF4-FFF2-40B4-BE49-F238E27FC236}">
                <a16:creationId xmlns:a16="http://schemas.microsoft.com/office/drawing/2014/main" id="{C4B5EA79-A2A0-42D9-89DB-AAF83F3837C4}"/>
              </a:ext>
            </a:extLst>
          </p:cNvPr>
          <p:cNvSpPr txBox="1"/>
          <p:nvPr/>
        </p:nvSpPr>
        <p:spPr>
          <a:xfrm>
            <a:off x="-95667" y="883986"/>
            <a:ext cx="6849758" cy="307777"/>
          </a:xfrm>
          <a:prstGeom prst="rect">
            <a:avLst/>
          </a:prstGeom>
          <a:noFill/>
        </p:spPr>
        <p:txBody>
          <a:bodyPr wrap="square" rtlCol="0">
            <a:spAutoFit/>
          </a:bodyPr>
          <a:lstStyle/>
          <a:p>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thu</a:t>
            </a:r>
            <a:r>
              <a:rPr lang="en-US" sz="1400">
                <a:solidFill>
                  <a:srgbClr val="384B5C"/>
                </a:solidFill>
                <a:latin typeface="Montserrat" pitchFamily="2" charset="0"/>
              </a:rPr>
              <a:t>, </a:t>
            </a:r>
            <a:r>
              <a:rPr lang="en-US" sz="1400" err="1">
                <a:solidFill>
                  <a:srgbClr val="384B5C"/>
                </a:solidFill>
                <a:latin typeface="Montserrat" pitchFamily="2" charset="0"/>
              </a:rPr>
              <a:t>lợi</a:t>
            </a:r>
            <a:r>
              <a:rPr lang="en-US" sz="1400">
                <a:solidFill>
                  <a:srgbClr val="384B5C"/>
                </a:solidFill>
                <a:latin typeface="Montserrat" pitchFamily="2" charset="0"/>
              </a:rPr>
              <a:t> </a:t>
            </a:r>
            <a:r>
              <a:rPr lang="en-US" sz="1400" err="1">
                <a:solidFill>
                  <a:srgbClr val="384B5C"/>
                </a:solidFill>
                <a:latin typeface="Montserrat" pitchFamily="2" charset="0"/>
              </a:rPr>
              <a:t>nhuận</a:t>
            </a:r>
            <a:r>
              <a:rPr lang="en-US" sz="1400">
                <a:solidFill>
                  <a:srgbClr val="384B5C"/>
                </a:solidFill>
                <a:latin typeface="Montserrat" pitchFamily="2" charset="0"/>
              </a:rPr>
              <a:t>, </a:t>
            </a:r>
            <a:r>
              <a:rPr lang="en-US" sz="1400" err="1">
                <a:solidFill>
                  <a:srgbClr val="384B5C"/>
                </a:solidFill>
                <a:latin typeface="Montserrat" pitchFamily="2" charset="0"/>
              </a:rPr>
              <a:t>đơn</a:t>
            </a:r>
            <a:r>
              <a:rPr lang="en-US" sz="1400">
                <a:solidFill>
                  <a:srgbClr val="384B5C"/>
                </a:solidFill>
                <a:latin typeface="Montserrat" pitchFamily="2" charset="0"/>
              </a:rPr>
              <a:t> </a:t>
            </a:r>
            <a:r>
              <a:rPr lang="en-US" sz="1400" err="1">
                <a:solidFill>
                  <a:srgbClr val="384B5C"/>
                </a:solidFill>
                <a:latin typeface="Montserrat" pitchFamily="2" charset="0"/>
              </a:rPr>
              <a:t>hàng</a:t>
            </a:r>
            <a:r>
              <a:rPr lang="en-US" sz="1400">
                <a:solidFill>
                  <a:srgbClr val="384B5C"/>
                </a:solidFill>
                <a:latin typeface="Montserrat" pitchFamily="2" charset="0"/>
              </a:rPr>
              <a:t>, </a:t>
            </a:r>
            <a:r>
              <a:rPr lang="en-US" sz="1400" err="1">
                <a:solidFill>
                  <a:srgbClr val="384B5C"/>
                </a:solidFill>
                <a:latin typeface="Montserrat" pitchFamily="2" charset="0"/>
              </a:rPr>
              <a:t>khách</a:t>
            </a:r>
            <a:r>
              <a:rPr lang="en-US" sz="1400">
                <a:solidFill>
                  <a:srgbClr val="384B5C"/>
                </a:solidFill>
                <a:latin typeface="Montserrat" pitchFamily="2" charset="0"/>
              </a:rPr>
              <a:t> </a:t>
            </a:r>
            <a:r>
              <a:rPr lang="en-US" sz="1400" err="1">
                <a:solidFill>
                  <a:srgbClr val="384B5C"/>
                </a:solidFill>
                <a:latin typeface="Montserrat" pitchFamily="2" charset="0"/>
              </a:rPr>
              <a:t>hàng</a:t>
            </a:r>
            <a:r>
              <a:rPr lang="en-US" sz="1400">
                <a:solidFill>
                  <a:srgbClr val="384B5C"/>
                </a:solidFill>
                <a:latin typeface="Montserrat" pitchFamily="2" charset="0"/>
              </a:rPr>
              <a:t> so </a:t>
            </a:r>
            <a:r>
              <a:rPr lang="en-US" sz="1400" err="1">
                <a:solidFill>
                  <a:srgbClr val="384B5C"/>
                </a:solidFill>
                <a:latin typeface="Montserrat" pitchFamily="2" charset="0"/>
              </a:rPr>
              <a:t>mục</a:t>
            </a:r>
            <a:r>
              <a:rPr lang="en-US" sz="1400">
                <a:solidFill>
                  <a:srgbClr val="384B5C"/>
                </a:solidFill>
                <a:latin typeface="Montserrat" pitchFamily="2" charset="0"/>
              </a:rPr>
              <a:t> </a:t>
            </a:r>
            <a:r>
              <a:rPr lang="en-US" sz="1400" err="1">
                <a:solidFill>
                  <a:srgbClr val="384B5C"/>
                </a:solidFill>
                <a:latin typeface="Montserrat" pitchFamily="2" charset="0"/>
              </a:rPr>
              <a:t>tiêu</a:t>
            </a:r>
            <a:r>
              <a:rPr lang="en-US" sz="1400">
                <a:solidFill>
                  <a:srgbClr val="384B5C"/>
                </a:solidFill>
                <a:latin typeface="Montserrat" pitchFamily="2" charset="0"/>
              </a:rPr>
              <a:t> </a:t>
            </a:r>
            <a:r>
              <a:rPr lang="en-US" sz="1400" err="1">
                <a:solidFill>
                  <a:srgbClr val="384B5C"/>
                </a:solidFill>
                <a:latin typeface="Montserrat" pitchFamily="2" charset="0"/>
              </a:rPr>
              <a:t>của</a:t>
            </a:r>
            <a:r>
              <a:rPr lang="en-US" sz="1400">
                <a:solidFill>
                  <a:srgbClr val="384B5C"/>
                </a:solidFill>
                <a:latin typeface="Montserrat" pitchFamily="2" charset="0"/>
              </a:rPr>
              <a:t> </a:t>
            </a:r>
            <a:r>
              <a:rPr lang="en-US" sz="1400" err="1">
                <a:solidFill>
                  <a:srgbClr val="384B5C"/>
                </a:solidFill>
                <a:latin typeface="Montserrat" pitchFamily="2" charset="0"/>
              </a:rPr>
              <a:t>kênh</a:t>
            </a:r>
            <a:r>
              <a:rPr lang="en-US" sz="1400">
                <a:solidFill>
                  <a:srgbClr val="384B5C"/>
                </a:solidFill>
                <a:latin typeface="Montserrat" pitchFamily="2" charset="0"/>
              </a:rPr>
              <a:t> Online</a:t>
            </a:r>
          </a:p>
        </p:txBody>
      </p:sp>
    </p:spTree>
    <p:extLst>
      <p:ext uri="{BB962C8B-B14F-4D97-AF65-F5344CB8AC3E}">
        <p14:creationId xmlns:p14="http://schemas.microsoft.com/office/powerpoint/2010/main" val="3802298726"/>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BA0E1386-3E70-418C-8F7E-220D121C6972}"/>
              </a:ext>
            </a:extLst>
          </p:cNvPr>
          <p:cNvSpPr/>
          <p:nvPr/>
        </p:nvSpPr>
        <p:spPr>
          <a:xfrm>
            <a:off x="0" y="78018"/>
            <a:ext cx="4790661"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C0AE92B8-2306-4194-9145-948BD1081936}"/>
              </a:ext>
            </a:extLst>
          </p:cNvPr>
          <p:cNvSpPr txBox="1"/>
          <p:nvPr/>
        </p:nvSpPr>
        <p:spPr>
          <a:xfrm>
            <a:off x="188975" y="78019"/>
            <a:ext cx="4472477"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ONLINE CHANNEL</a:t>
            </a:r>
          </a:p>
        </p:txBody>
      </p:sp>
      <p:sp>
        <p:nvSpPr>
          <p:cNvPr id="36" name="TextBox 35">
            <a:extLst>
              <a:ext uri="{FF2B5EF4-FFF2-40B4-BE49-F238E27FC236}">
                <a16:creationId xmlns:a16="http://schemas.microsoft.com/office/drawing/2014/main" id="{C16BB0E7-9001-4DC1-A750-6FD9210945E3}"/>
              </a:ext>
            </a:extLst>
          </p:cNvPr>
          <p:cNvSpPr txBox="1"/>
          <p:nvPr/>
        </p:nvSpPr>
        <p:spPr>
          <a:xfrm>
            <a:off x="462170" y="4283466"/>
            <a:ext cx="10067117" cy="702244"/>
          </a:xfrm>
          <a:prstGeom prst="rect">
            <a:avLst/>
          </a:prstGeom>
          <a:noFill/>
        </p:spPr>
        <p:txBody>
          <a:bodyPr wrap="square" rtlCol="0">
            <a:spAutoFit/>
          </a:bodyPr>
          <a:lstStyle/>
          <a:p>
            <a:pPr>
              <a:lnSpc>
                <a:spcPct val="150000"/>
              </a:lnSpc>
            </a:pPr>
            <a:r>
              <a:rPr lang="en-US" sz="1400">
                <a:solidFill>
                  <a:srgbClr val="3A4A5B"/>
                </a:solidFill>
                <a:latin typeface="Montserrat" pitchFamily="2" charset="0"/>
                <a:ea typeface="Tahoma" panose="020B0604030504040204" pitchFamily="34" charset="0"/>
                <a:cs typeface="Times New Roman" panose="02020603050405020304" pitchFamily="18" charset="0"/>
              </a:rPr>
              <a:t>Chúng ta thấy 6 tháng cuối năm 2013 đang có tăng trưởng mạnh về số lượng đơn hàng và doanh thu so với 6 tháng đầu năm và so với cùng kỳ của năm 2012. </a:t>
            </a:r>
          </a:p>
        </p:txBody>
      </p:sp>
      <p:pic>
        <p:nvPicPr>
          <p:cNvPr id="38" name="Picture 37">
            <a:extLst>
              <a:ext uri="{FF2B5EF4-FFF2-40B4-BE49-F238E27FC236}">
                <a16:creationId xmlns:a16="http://schemas.microsoft.com/office/drawing/2014/main" id="{E5DD7A64-82CA-433D-85B4-1AF7C445F6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408" y="1577741"/>
            <a:ext cx="4762653" cy="1932233"/>
          </a:xfrm>
          <a:prstGeom prst="rect">
            <a:avLst/>
          </a:prstGeom>
        </p:spPr>
      </p:pic>
      <p:pic>
        <p:nvPicPr>
          <p:cNvPr id="39" name="Picture 38">
            <a:extLst>
              <a:ext uri="{FF2B5EF4-FFF2-40B4-BE49-F238E27FC236}">
                <a16:creationId xmlns:a16="http://schemas.microsoft.com/office/drawing/2014/main" id="{D70C1537-75BC-4C0C-8E24-4B8E23962D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67380" y="1577741"/>
            <a:ext cx="4761907" cy="1932233"/>
          </a:xfrm>
          <a:prstGeom prst="rect">
            <a:avLst/>
          </a:prstGeom>
        </p:spPr>
      </p:pic>
      <p:sp>
        <p:nvSpPr>
          <p:cNvPr id="40" name="Freeform: Shape 39">
            <a:extLst>
              <a:ext uri="{FF2B5EF4-FFF2-40B4-BE49-F238E27FC236}">
                <a16:creationId xmlns:a16="http://schemas.microsoft.com/office/drawing/2014/main" id="{F26540E8-FF55-405F-A34D-D19B25A4B634}"/>
              </a:ext>
            </a:extLst>
          </p:cNvPr>
          <p:cNvSpPr/>
          <p:nvPr/>
        </p:nvSpPr>
        <p:spPr>
          <a:xfrm>
            <a:off x="10694" y="883986"/>
            <a:ext cx="7221379"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TextBox 40">
            <a:extLst>
              <a:ext uri="{FF2B5EF4-FFF2-40B4-BE49-F238E27FC236}">
                <a16:creationId xmlns:a16="http://schemas.microsoft.com/office/drawing/2014/main" id="{D6CB83D5-99EB-4824-BAE7-CA518A1DD7E9}"/>
              </a:ext>
            </a:extLst>
          </p:cNvPr>
          <p:cNvSpPr txBox="1"/>
          <p:nvPr/>
        </p:nvSpPr>
        <p:spPr>
          <a:xfrm>
            <a:off x="-71602" y="883986"/>
            <a:ext cx="6836084" cy="307777"/>
          </a:xfrm>
          <a:prstGeom prst="rect">
            <a:avLst/>
          </a:prstGeom>
          <a:noFill/>
        </p:spPr>
        <p:txBody>
          <a:bodyPr wrap="square" rtlCol="0">
            <a:spAutoFit/>
          </a:bodyPr>
          <a:lstStyle/>
          <a:p>
            <a:r>
              <a:rPr lang="en-US" sz="1400" err="1">
                <a:solidFill>
                  <a:srgbClr val="384B5C"/>
                </a:solidFill>
                <a:latin typeface="Montserrat" pitchFamily="2" charset="0"/>
              </a:rPr>
              <a:t>Tình</a:t>
            </a:r>
            <a:r>
              <a:rPr lang="en-US" sz="1400">
                <a:solidFill>
                  <a:srgbClr val="384B5C"/>
                </a:solidFill>
                <a:latin typeface="Montserrat" pitchFamily="2" charset="0"/>
              </a:rPr>
              <a:t> </a:t>
            </a:r>
            <a:r>
              <a:rPr lang="en-US" sz="1400" err="1">
                <a:solidFill>
                  <a:srgbClr val="384B5C"/>
                </a:solidFill>
                <a:latin typeface="Montserrat" pitchFamily="2" charset="0"/>
              </a:rPr>
              <a:t>hình</a:t>
            </a:r>
            <a:r>
              <a:rPr lang="en-US" sz="1400">
                <a:solidFill>
                  <a:srgbClr val="384B5C"/>
                </a:solidFill>
                <a:latin typeface="Montserrat" pitchFamily="2" charset="0"/>
              </a:rPr>
              <a:t> </a:t>
            </a:r>
            <a:r>
              <a:rPr lang="en-US" sz="1400" err="1">
                <a:solidFill>
                  <a:srgbClr val="384B5C"/>
                </a:solidFill>
                <a:latin typeface="Montserrat" pitchFamily="2" charset="0"/>
              </a:rPr>
              <a:t>đơn</a:t>
            </a:r>
            <a:r>
              <a:rPr lang="en-US" sz="1400">
                <a:solidFill>
                  <a:srgbClr val="384B5C"/>
                </a:solidFill>
                <a:latin typeface="Montserrat" pitchFamily="2" charset="0"/>
              </a:rPr>
              <a:t> </a:t>
            </a:r>
            <a:r>
              <a:rPr lang="en-US" sz="1400" err="1">
                <a:solidFill>
                  <a:srgbClr val="384B5C"/>
                </a:solidFill>
                <a:latin typeface="Montserrat" pitchFamily="2" charset="0"/>
              </a:rPr>
              <a:t>hàng</a:t>
            </a:r>
            <a:r>
              <a:rPr lang="en-US" sz="1400">
                <a:solidFill>
                  <a:srgbClr val="384B5C"/>
                </a:solidFill>
                <a:latin typeface="Montserrat" pitchFamily="2" charset="0"/>
              </a:rPr>
              <a:t> </a:t>
            </a:r>
            <a:r>
              <a:rPr lang="en-US" sz="1400" err="1">
                <a:solidFill>
                  <a:srgbClr val="384B5C"/>
                </a:solidFill>
                <a:latin typeface="Montserrat" pitchFamily="2" charset="0"/>
              </a:rPr>
              <a:t>và</a:t>
            </a:r>
            <a:r>
              <a:rPr lang="en-US" sz="1400">
                <a:solidFill>
                  <a:srgbClr val="384B5C"/>
                </a:solidFill>
                <a:latin typeface="Montserrat" pitchFamily="2" charset="0"/>
              </a:rPr>
              <a:t> </a:t>
            </a:r>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thu</a:t>
            </a:r>
            <a:r>
              <a:rPr lang="en-US" sz="1400">
                <a:solidFill>
                  <a:srgbClr val="384B5C"/>
                </a:solidFill>
                <a:latin typeface="Montserrat" pitchFamily="2" charset="0"/>
              </a:rPr>
              <a:t> </a:t>
            </a:r>
            <a:r>
              <a:rPr lang="en-US" sz="1400" err="1">
                <a:solidFill>
                  <a:srgbClr val="384B5C"/>
                </a:solidFill>
                <a:latin typeface="Montserrat" pitchFamily="2" charset="0"/>
              </a:rPr>
              <a:t>theo</a:t>
            </a:r>
            <a:r>
              <a:rPr lang="en-US" sz="1400">
                <a:solidFill>
                  <a:srgbClr val="384B5C"/>
                </a:solidFill>
                <a:latin typeface="Montserrat" pitchFamily="2" charset="0"/>
              </a:rPr>
              <a:t> </a:t>
            </a:r>
            <a:r>
              <a:rPr lang="en-US" sz="1400" err="1">
                <a:solidFill>
                  <a:srgbClr val="384B5C"/>
                </a:solidFill>
                <a:latin typeface="Montserrat" pitchFamily="2" charset="0"/>
              </a:rPr>
              <a:t>thời</a:t>
            </a:r>
            <a:r>
              <a:rPr lang="en-US" sz="1400">
                <a:solidFill>
                  <a:srgbClr val="384B5C"/>
                </a:solidFill>
                <a:latin typeface="Montserrat" pitchFamily="2" charset="0"/>
              </a:rPr>
              <a:t> </a:t>
            </a:r>
            <a:r>
              <a:rPr lang="en-US" sz="1400" err="1">
                <a:solidFill>
                  <a:srgbClr val="384B5C"/>
                </a:solidFill>
                <a:latin typeface="Montserrat" pitchFamily="2" charset="0"/>
              </a:rPr>
              <a:t>gian</a:t>
            </a:r>
            <a:r>
              <a:rPr lang="en-US" sz="1400">
                <a:solidFill>
                  <a:srgbClr val="384B5C"/>
                </a:solidFill>
                <a:latin typeface="Montserrat" pitchFamily="2" charset="0"/>
              </a:rPr>
              <a:t> </a:t>
            </a:r>
            <a:r>
              <a:rPr lang="en-US" sz="1400" err="1">
                <a:solidFill>
                  <a:srgbClr val="384B5C"/>
                </a:solidFill>
                <a:latin typeface="Montserrat" pitchFamily="2" charset="0"/>
              </a:rPr>
              <a:t>trong</a:t>
            </a:r>
            <a:r>
              <a:rPr lang="en-US" sz="1400">
                <a:solidFill>
                  <a:srgbClr val="384B5C"/>
                </a:solidFill>
                <a:latin typeface="Montserrat" pitchFamily="2" charset="0"/>
              </a:rPr>
              <a:t> 2 </a:t>
            </a:r>
            <a:r>
              <a:rPr lang="en-US" sz="1400" err="1">
                <a:solidFill>
                  <a:srgbClr val="384B5C"/>
                </a:solidFill>
                <a:latin typeface="Montserrat" pitchFamily="2" charset="0"/>
              </a:rPr>
              <a:t>năm</a:t>
            </a:r>
            <a:r>
              <a:rPr lang="en-US" sz="1400">
                <a:solidFill>
                  <a:srgbClr val="384B5C"/>
                </a:solidFill>
                <a:latin typeface="Montserrat" pitchFamily="2" charset="0"/>
              </a:rPr>
              <a:t> 2012 </a:t>
            </a:r>
            <a:r>
              <a:rPr lang="en-US" sz="1400" err="1">
                <a:solidFill>
                  <a:srgbClr val="384B5C"/>
                </a:solidFill>
                <a:latin typeface="Montserrat" pitchFamily="2" charset="0"/>
              </a:rPr>
              <a:t>và</a:t>
            </a:r>
            <a:r>
              <a:rPr lang="en-US" sz="1400">
                <a:solidFill>
                  <a:srgbClr val="384B5C"/>
                </a:solidFill>
                <a:latin typeface="Montserrat" pitchFamily="2" charset="0"/>
              </a:rPr>
              <a:t> 2013.</a:t>
            </a:r>
          </a:p>
        </p:txBody>
      </p:sp>
    </p:spTree>
    <p:extLst>
      <p:ext uri="{BB962C8B-B14F-4D97-AF65-F5344CB8AC3E}">
        <p14:creationId xmlns:p14="http://schemas.microsoft.com/office/powerpoint/2010/main" val="2796581792"/>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8BFAFCA9-ACC9-4150-B9A0-7D03FF42EE46}"/>
              </a:ext>
            </a:extLst>
          </p:cNvPr>
          <p:cNvSpPr/>
          <p:nvPr/>
        </p:nvSpPr>
        <p:spPr>
          <a:xfrm>
            <a:off x="0" y="90050"/>
            <a:ext cx="4591878"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4EF61099-56B9-4A2F-9085-98851556006D}"/>
              </a:ext>
            </a:extLst>
          </p:cNvPr>
          <p:cNvSpPr txBox="1"/>
          <p:nvPr/>
        </p:nvSpPr>
        <p:spPr>
          <a:xfrm>
            <a:off x="188975" y="90051"/>
            <a:ext cx="4134547"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ONLINE CHANNEL</a:t>
            </a:r>
          </a:p>
        </p:txBody>
      </p:sp>
      <p:sp>
        <p:nvSpPr>
          <p:cNvPr id="36" name="TextBox 35">
            <a:extLst>
              <a:ext uri="{FF2B5EF4-FFF2-40B4-BE49-F238E27FC236}">
                <a16:creationId xmlns:a16="http://schemas.microsoft.com/office/drawing/2014/main" id="{AFA2B85A-6EB5-4179-9637-0BF44BA22214}"/>
              </a:ext>
            </a:extLst>
          </p:cNvPr>
          <p:cNvSpPr txBox="1"/>
          <p:nvPr/>
        </p:nvSpPr>
        <p:spPr>
          <a:xfrm>
            <a:off x="188975" y="4005207"/>
            <a:ext cx="4268301" cy="1994905"/>
          </a:xfrm>
          <a:prstGeom prst="rect">
            <a:avLst/>
          </a:prstGeom>
          <a:noFill/>
        </p:spPr>
        <p:txBody>
          <a:bodyPr wrap="square" rtlCol="0">
            <a:spAutoFit/>
          </a:bodyPr>
          <a:lstStyle/>
          <a:p>
            <a:pPr>
              <a:lnSpc>
                <a:spcPct val="150000"/>
              </a:lnSpc>
            </a:pPr>
            <a:r>
              <a:rPr lang="en-US" sz="1400" err="1">
                <a:solidFill>
                  <a:srgbClr val="3A4A5B"/>
                </a:solidFill>
                <a:latin typeface="Montserrat" pitchFamily="2" charset="0"/>
                <a:ea typeface="Tahoma" panose="020B0604030504040204" pitchFamily="34" charset="0"/>
                <a:cs typeface="Times New Roman" panose="02020603050405020304" pitchFamily="18" charset="0"/>
              </a:rPr>
              <a:t>Hơn</a:t>
            </a:r>
            <a:r>
              <a:rPr lang="en-US" sz="1400">
                <a:solidFill>
                  <a:srgbClr val="3A4A5B"/>
                </a:solidFill>
                <a:latin typeface="Montserrat" pitchFamily="2" charset="0"/>
                <a:ea typeface="Tahoma" panose="020B0604030504040204" pitchFamily="34" charset="0"/>
                <a:cs typeface="Times New Roman" panose="02020603050405020304" pitchFamily="18" charset="0"/>
              </a:rPr>
              <a:t> 95% </a:t>
            </a:r>
            <a:r>
              <a:rPr lang="en-US" sz="1400" err="1">
                <a:solidFill>
                  <a:srgbClr val="3A4A5B"/>
                </a:solidFill>
                <a:latin typeface="Montserrat" pitchFamily="2" charset="0"/>
                <a:ea typeface="Tahoma" panose="020B0604030504040204" pitchFamily="34" charset="0"/>
                <a:cs typeface="Times New Roman" panose="02020603050405020304" pitchFamily="18" charset="0"/>
              </a:rPr>
              <a:t>doanh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thu</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đến</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từ</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xe</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đạp</a:t>
            </a:r>
            <a:r>
              <a:rPr lang="en-US" sz="1400">
                <a:solidFill>
                  <a:srgbClr val="3A4A5B"/>
                </a:solidFill>
                <a:latin typeface="Montserrat" pitchFamily="2" charset="0"/>
                <a:ea typeface="Tahoma" panose="020B0604030504040204" pitchFamily="34" charset="0"/>
                <a:cs typeface="Times New Roman" panose="02020603050405020304" pitchFamily="18" charset="0"/>
              </a:rPr>
              <a:t>.</a:t>
            </a:r>
          </a:p>
          <a:p>
            <a:pPr>
              <a:lnSpc>
                <a:spcPct val="150000"/>
              </a:lnSpc>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a:lnSpc>
                <a:spcPct val="150000"/>
              </a:lnSpc>
            </a:pPr>
            <a:r>
              <a:rPr lang="en-US" sz="1400">
                <a:solidFill>
                  <a:srgbClr val="3A4A5B"/>
                </a:solidFill>
                <a:latin typeface="Montserrat" pitchFamily="2" charset="0"/>
                <a:ea typeface="Tahoma" panose="020B0604030504040204" pitchFamily="34" charset="0"/>
                <a:cs typeface="Times New Roman" panose="02020603050405020304" pitchFamily="18" charset="0"/>
              </a:rPr>
              <a:t>3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thị</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trường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chính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của</a:t>
            </a:r>
            <a:r>
              <a:rPr lang="en-US" sz="1400">
                <a:solidFill>
                  <a:srgbClr val="3A4A5B"/>
                </a:solidFill>
                <a:latin typeface="Montserrat" pitchFamily="2" charset="0"/>
                <a:ea typeface="Tahoma" panose="020B0604030504040204" pitchFamily="34" charset="0"/>
                <a:cs typeface="Times New Roman" panose="02020603050405020304" pitchFamily="18" charset="0"/>
              </a:rPr>
              <a:t> Online là Bắc Mỹ, Thái Bình Dương, Châu Âu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có</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doanh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thu</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khá</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ngang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bằng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nhau</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vào</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khoảng</a:t>
            </a:r>
            <a:r>
              <a:rPr lang="en-US" sz="1400">
                <a:solidFill>
                  <a:srgbClr val="3A4A5B"/>
                </a:solidFill>
                <a:latin typeface="Montserrat" pitchFamily="2" charset="0"/>
                <a:ea typeface="Tahoma" panose="020B0604030504040204" pitchFamily="34" charset="0"/>
                <a:cs typeface="Times New Roman" panose="02020603050405020304" pitchFamily="18" charset="0"/>
              </a:rPr>
              <a:t> $5-6M,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trong</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đó</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thị</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trường</a:t>
            </a:r>
            <a:r>
              <a:rPr lang="en-US" sz="1400">
                <a:solidFill>
                  <a:srgbClr val="3A4A5B"/>
                </a:solidFill>
                <a:latin typeface="Montserrat" pitchFamily="2" charset="0"/>
                <a:ea typeface="Tahoma" panose="020B0604030504040204" pitchFamily="34" charset="0"/>
                <a:cs typeface="Times New Roman" panose="02020603050405020304" pitchFamily="18" charset="0"/>
              </a:rPr>
              <a:t> Bắc Mỹ </a:t>
            </a:r>
            <a:r>
              <a:rPr lang="en-US" sz="1400" err="1">
                <a:solidFill>
                  <a:srgbClr val="3A4A5B"/>
                </a:solidFill>
                <a:latin typeface="Montserrat" pitchFamily="2" charset="0"/>
                <a:ea typeface="Tahoma" panose="020B0604030504040204" pitchFamily="34" charset="0"/>
                <a:cs typeface="Times New Roman" panose="02020603050405020304" pitchFamily="18" charset="0"/>
              </a:rPr>
              <a:t>nhỉnh</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r>
              <a:rPr lang="en-US" sz="1400" err="1">
                <a:solidFill>
                  <a:srgbClr val="3A4A5B"/>
                </a:solidFill>
                <a:latin typeface="Montserrat" pitchFamily="2" charset="0"/>
                <a:ea typeface="Tahoma" panose="020B0604030504040204" pitchFamily="34" charset="0"/>
                <a:cs typeface="Times New Roman" panose="02020603050405020304" pitchFamily="18" charset="0"/>
              </a:rPr>
              <a:t>hơn</a:t>
            </a:r>
            <a:r>
              <a:rPr lang="en-US" sz="1400">
                <a:solidFill>
                  <a:srgbClr val="3A4A5B"/>
                </a:solidFill>
                <a:latin typeface="Montserrat" pitchFamily="2" charset="0"/>
                <a:ea typeface="Tahoma" panose="020B0604030504040204" pitchFamily="34" charset="0"/>
                <a:cs typeface="Times New Roman" panose="02020603050405020304" pitchFamily="18" charset="0"/>
              </a:rPr>
              <a:t> 1 </a:t>
            </a:r>
            <a:r>
              <a:rPr lang="en-US" sz="1400" err="1">
                <a:solidFill>
                  <a:srgbClr val="3A4A5B"/>
                </a:solidFill>
                <a:latin typeface="Montserrat" pitchFamily="2" charset="0"/>
                <a:ea typeface="Tahoma" panose="020B0604030504040204" pitchFamily="34" charset="0"/>
                <a:cs typeface="Times New Roman" panose="02020603050405020304" pitchFamily="18" charset="0"/>
              </a:rPr>
              <a:t>chút</a:t>
            </a:r>
            <a:r>
              <a:rPr lang="en-US" sz="1400">
                <a:solidFill>
                  <a:srgbClr val="3A4A5B"/>
                </a:solidFill>
                <a:latin typeface="Montserrat" pitchFamily="2" charset="0"/>
                <a:ea typeface="Tahoma" panose="020B0604030504040204" pitchFamily="34" charset="0"/>
                <a:cs typeface="Times New Roman" panose="02020603050405020304" pitchFamily="18" charset="0"/>
              </a:rPr>
              <a:t>. </a:t>
            </a:r>
          </a:p>
        </p:txBody>
      </p:sp>
      <p:pic>
        <p:nvPicPr>
          <p:cNvPr id="38" name="Picture 37">
            <a:extLst>
              <a:ext uri="{FF2B5EF4-FFF2-40B4-BE49-F238E27FC236}">
                <a16:creationId xmlns:a16="http://schemas.microsoft.com/office/drawing/2014/main" id="{442CD91B-1036-4205-8BF5-71719C012F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1190" y="1483451"/>
            <a:ext cx="2929880" cy="1996519"/>
          </a:xfrm>
          <a:prstGeom prst="rect">
            <a:avLst/>
          </a:prstGeom>
        </p:spPr>
      </p:pic>
      <p:pic>
        <p:nvPicPr>
          <p:cNvPr id="40" name="Picture 39">
            <a:extLst>
              <a:ext uri="{FF2B5EF4-FFF2-40B4-BE49-F238E27FC236}">
                <a16:creationId xmlns:a16="http://schemas.microsoft.com/office/drawing/2014/main" id="{05D3AD06-37CA-4260-B7EA-EB20515F57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8900" y="1479270"/>
            <a:ext cx="2929880" cy="1961196"/>
          </a:xfrm>
          <a:prstGeom prst="rect">
            <a:avLst/>
          </a:prstGeom>
        </p:spPr>
      </p:pic>
      <p:sp>
        <p:nvSpPr>
          <p:cNvPr id="42" name="Freeform: Shape 41">
            <a:extLst>
              <a:ext uri="{FF2B5EF4-FFF2-40B4-BE49-F238E27FC236}">
                <a16:creationId xmlns:a16="http://schemas.microsoft.com/office/drawing/2014/main" id="{40B683D9-9D96-4A7A-AB35-CA1AC6B8352C}"/>
              </a:ext>
            </a:extLst>
          </p:cNvPr>
          <p:cNvSpPr/>
          <p:nvPr/>
        </p:nvSpPr>
        <p:spPr>
          <a:xfrm>
            <a:off x="10692" y="883986"/>
            <a:ext cx="7740925"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TextBox 42">
            <a:extLst>
              <a:ext uri="{FF2B5EF4-FFF2-40B4-BE49-F238E27FC236}">
                <a16:creationId xmlns:a16="http://schemas.microsoft.com/office/drawing/2014/main" id="{9121AF99-DAF9-428D-ACE3-009F23EA14CA}"/>
              </a:ext>
            </a:extLst>
          </p:cNvPr>
          <p:cNvSpPr txBox="1"/>
          <p:nvPr/>
        </p:nvSpPr>
        <p:spPr>
          <a:xfrm>
            <a:off x="-71602" y="883986"/>
            <a:ext cx="7481152" cy="307777"/>
          </a:xfrm>
          <a:prstGeom prst="rect">
            <a:avLst/>
          </a:prstGeom>
          <a:noFill/>
        </p:spPr>
        <p:txBody>
          <a:bodyPr wrap="square" rtlCol="0">
            <a:spAutoFit/>
          </a:bodyPr>
          <a:lstStyle/>
          <a:p>
            <a:r>
              <a:rPr lang="en-US" sz="1400">
                <a:solidFill>
                  <a:srgbClr val="384B5C"/>
                </a:solidFill>
                <a:latin typeface="Montserrat" pitchFamily="2" charset="0"/>
              </a:rPr>
              <a:t>Thị trường, mặt hàng nào </a:t>
            </a:r>
            <a:r>
              <a:rPr lang="en-US" sz="1400" err="1">
                <a:solidFill>
                  <a:srgbClr val="384B5C"/>
                </a:solidFill>
                <a:latin typeface="Montserrat" pitchFamily="2" charset="0"/>
              </a:rPr>
              <a:t>đang</a:t>
            </a:r>
            <a:r>
              <a:rPr lang="en-US" sz="1400">
                <a:solidFill>
                  <a:srgbClr val="384B5C"/>
                </a:solidFill>
                <a:latin typeface="Montserrat" pitchFamily="2" charset="0"/>
              </a:rPr>
              <a:t> </a:t>
            </a:r>
            <a:r>
              <a:rPr lang="en-US" sz="1400" err="1">
                <a:solidFill>
                  <a:srgbClr val="384B5C"/>
                </a:solidFill>
                <a:latin typeface="Montserrat" pitchFamily="2" charset="0"/>
              </a:rPr>
              <a:t>đem</a:t>
            </a:r>
            <a:r>
              <a:rPr lang="en-US" sz="1400">
                <a:solidFill>
                  <a:srgbClr val="384B5C"/>
                </a:solidFill>
                <a:latin typeface="Montserrat" pitchFamily="2" charset="0"/>
              </a:rPr>
              <a:t> </a:t>
            </a:r>
            <a:r>
              <a:rPr lang="en-US" sz="1400" err="1">
                <a:solidFill>
                  <a:srgbClr val="384B5C"/>
                </a:solidFill>
                <a:latin typeface="Montserrat" pitchFamily="2" charset="0"/>
              </a:rPr>
              <a:t>lại</a:t>
            </a:r>
            <a:r>
              <a:rPr lang="en-US" sz="1400">
                <a:solidFill>
                  <a:srgbClr val="384B5C"/>
                </a:solidFill>
                <a:latin typeface="Montserrat" pitchFamily="2" charset="0"/>
              </a:rPr>
              <a:t> </a:t>
            </a:r>
            <a:r>
              <a:rPr lang="en-US" sz="1400" err="1">
                <a:solidFill>
                  <a:srgbClr val="384B5C"/>
                </a:solidFill>
                <a:latin typeface="Montserrat" pitchFamily="2" charset="0"/>
              </a:rPr>
              <a:t>doanh</a:t>
            </a:r>
            <a:r>
              <a:rPr lang="en-US" sz="1400">
                <a:solidFill>
                  <a:srgbClr val="384B5C"/>
                </a:solidFill>
                <a:latin typeface="Montserrat" pitchFamily="2" charset="0"/>
              </a:rPr>
              <a:t> </a:t>
            </a:r>
            <a:r>
              <a:rPr lang="en-US" sz="1400" err="1">
                <a:solidFill>
                  <a:srgbClr val="384B5C"/>
                </a:solidFill>
                <a:latin typeface="Montserrat" pitchFamily="2" charset="0"/>
              </a:rPr>
              <a:t>thu</a:t>
            </a:r>
            <a:r>
              <a:rPr lang="en-US" sz="1400">
                <a:solidFill>
                  <a:srgbClr val="384B5C"/>
                </a:solidFill>
                <a:latin typeface="Montserrat" pitchFamily="2" charset="0"/>
              </a:rPr>
              <a:t> </a:t>
            </a:r>
            <a:r>
              <a:rPr lang="en-US" sz="1400" err="1">
                <a:solidFill>
                  <a:srgbClr val="384B5C"/>
                </a:solidFill>
                <a:latin typeface="Montserrat" pitchFamily="2" charset="0"/>
              </a:rPr>
              <a:t>cao</a:t>
            </a:r>
            <a:r>
              <a:rPr lang="en-US" sz="1400">
                <a:solidFill>
                  <a:srgbClr val="384B5C"/>
                </a:solidFill>
                <a:latin typeface="Montserrat" pitchFamily="2" charset="0"/>
              </a:rPr>
              <a:t> </a:t>
            </a:r>
            <a:r>
              <a:rPr lang="en-US" sz="1400" err="1">
                <a:solidFill>
                  <a:srgbClr val="384B5C"/>
                </a:solidFill>
                <a:latin typeface="Montserrat" pitchFamily="2" charset="0"/>
              </a:rPr>
              <a:t>nhất</a:t>
            </a:r>
            <a:r>
              <a:rPr lang="en-US" sz="1400">
                <a:solidFill>
                  <a:srgbClr val="384B5C"/>
                </a:solidFill>
                <a:latin typeface="Montserrat" pitchFamily="2" charset="0"/>
              </a:rPr>
              <a:t> </a:t>
            </a:r>
            <a:r>
              <a:rPr lang="en-US" sz="1400" err="1">
                <a:solidFill>
                  <a:srgbClr val="384B5C"/>
                </a:solidFill>
                <a:latin typeface="Montserrat" pitchFamily="2" charset="0"/>
              </a:rPr>
              <a:t>cho</a:t>
            </a:r>
            <a:r>
              <a:rPr lang="en-US" sz="1400">
                <a:solidFill>
                  <a:srgbClr val="384B5C"/>
                </a:solidFill>
                <a:latin typeface="Montserrat" pitchFamily="2" charset="0"/>
              </a:rPr>
              <a:t> </a:t>
            </a:r>
            <a:r>
              <a:rPr lang="en-US" sz="1400" err="1">
                <a:solidFill>
                  <a:srgbClr val="384B5C"/>
                </a:solidFill>
                <a:latin typeface="Montserrat" pitchFamily="2" charset="0"/>
              </a:rPr>
              <a:t>kênh</a:t>
            </a:r>
            <a:r>
              <a:rPr lang="en-US" sz="1400">
                <a:solidFill>
                  <a:srgbClr val="384B5C"/>
                </a:solidFill>
                <a:latin typeface="Montserrat" pitchFamily="2" charset="0"/>
              </a:rPr>
              <a:t> Online? </a:t>
            </a:r>
          </a:p>
        </p:txBody>
      </p:sp>
      <p:pic>
        <p:nvPicPr>
          <p:cNvPr id="7" name="Picture 6">
            <a:extLst>
              <a:ext uri="{FF2B5EF4-FFF2-40B4-BE49-F238E27FC236}">
                <a16:creationId xmlns:a16="http://schemas.microsoft.com/office/drawing/2014/main" id="{708D66D6-EB52-4AB8-801B-50BB87DF64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24823" y="3827437"/>
            <a:ext cx="6109066" cy="1681261"/>
          </a:xfrm>
          <a:prstGeom prst="rect">
            <a:avLst/>
          </a:prstGeom>
        </p:spPr>
      </p:pic>
      <p:sp>
        <p:nvSpPr>
          <p:cNvPr id="44" name="Rectangle 43">
            <a:extLst>
              <a:ext uri="{FF2B5EF4-FFF2-40B4-BE49-F238E27FC236}">
                <a16:creationId xmlns:a16="http://schemas.microsoft.com/office/drawing/2014/main" id="{8C0C56E1-CCBE-420D-B896-5542266C99E1}"/>
              </a:ext>
            </a:extLst>
          </p:cNvPr>
          <p:cNvSpPr/>
          <p:nvPr/>
        </p:nvSpPr>
        <p:spPr>
          <a:xfrm>
            <a:off x="6679580" y="3673300"/>
            <a:ext cx="1204332" cy="1835398"/>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351186"/>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16725"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C8B11AB4-9A9B-482A-A11F-E6A85F184BA3}"/>
              </a:ext>
            </a:extLst>
          </p:cNvPr>
          <p:cNvSpPr/>
          <p:nvPr/>
        </p:nvSpPr>
        <p:spPr>
          <a:xfrm>
            <a:off x="0" y="90050"/>
            <a:ext cx="4398263"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C9A9E0A3-ED53-49E8-9B83-7DF0440A90CB}"/>
              </a:ext>
            </a:extLst>
          </p:cNvPr>
          <p:cNvSpPr txBox="1"/>
          <p:nvPr/>
        </p:nvSpPr>
        <p:spPr>
          <a:xfrm>
            <a:off x="188975" y="90051"/>
            <a:ext cx="4319017"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ONLINE CHANNEL</a:t>
            </a:r>
          </a:p>
        </p:txBody>
      </p:sp>
      <p:pic>
        <p:nvPicPr>
          <p:cNvPr id="37" name="Picture 36">
            <a:extLst>
              <a:ext uri="{FF2B5EF4-FFF2-40B4-BE49-F238E27FC236}">
                <a16:creationId xmlns:a16="http://schemas.microsoft.com/office/drawing/2014/main" id="{E990CDA8-70C2-4C03-8989-950075B594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566" y="1406582"/>
            <a:ext cx="9728536" cy="1745064"/>
          </a:xfrm>
          <a:prstGeom prst="rect">
            <a:avLst/>
          </a:prstGeom>
        </p:spPr>
      </p:pic>
      <p:pic>
        <p:nvPicPr>
          <p:cNvPr id="38" name="Picture 37">
            <a:extLst>
              <a:ext uri="{FF2B5EF4-FFF2-40B4-BE49-F238E27FC236}">
                <a16:creationId xmlns:a16="http://schemas.microsoft.com/office/drawing/2014/main" id="{5E79F899-4C6B-451B-AEE4-97145AEBBB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567" y="3421241"/>
            <a:ext cx="9728536" cy="1746373"/>
          </a:xfrm>
          <a:prstGeom prst="rect">
            <a:avLst/>
          </a:prstGeom>
        </p:spPr>
      </p:pic>
      <p:sp>
        <p:nvSpPr>
          <p:cNvPr id="39" name="TextBox 38">
            <a:extLst>
              <a:ext uri="{FF2B5EF4-FFF2-40B4-BE49-F238E27FC236}">
                <a16:creationId xmlns:a16="http://schemas.microsoft.com/office/drawing/2014/main" id="{51499CC7-CB27-4712-90FC-850A517BB56D}"/>
              </a:ext>
            </a:extLst>
          </p:cNvPr>
          <p:cNvSpPr txBox="1"/>
          <p:nvPr/>
        </p:nvSpPr>
        <p:spPr>
          <a:xfrm>
            <a:off x="150141" y="2210089"/>
            <a:ext cx="553452" cy="307777"/>
          </a:xfrm>
          <a:prstGeom prst="rect">
            <a:avLst/>
          </a:prstGeom>
          <a:noFill/>
        </p:spPr>
        <p:txBody>
          <a:bodyPr wrap="square" rtlCol="0">
            <a:spAutoFit/>
          </a:bodyPr>
          <a:lstStyle/>
          <a:p>
            <a:r>
              <a:rPr lang="en-US" sz="1400"/>
              <a:t>2012</a:t>
            </a:r>
          </a:p>
        </p:txBody>
      </p:sp>
      <p:sp>
        <p:nvSpPr>
          <p:cNvPr id="40" name="TextBox 39">
            <a:extLst>
              <a:ext uri="{FF2B5EF4-FFF2-40B4-BE49-F238E27FC236}">
                <a16:creationId xmlns:a16="http://schemas.microsoft.com/office/drawing/2014/main" id="{E3859392-E6B8-423F-ACE1-3CEBB86F2EE3}"/>
              </a:ext>
            </a:extLst>
          </p:cNvPr>
          <p:cNvSpPr txBox="1"/>
          <p:nvPr/>
        </p:nvSpPr>
        <p:spPr>
          <a:xfrm>
            <a:off x="150141" y="4101604"/>
            <a:ext cx="553452" cy="307777"/>
          </a:xfrm>
          <a:prstGeom prst="rect">
            <a:avLst/>
          </a:prstGeom>
          <a:noFill/>
        </p:spPr>
        <p:txBody>
          <a:bodyPr wrap="square" rtlCol="0">
            <a:spAutoFit/>
          </a:bodyPr>
          <a:lstStyle/>
          <a:p>
            <a:r>
              <a:rPr lang="en-US" sz="1400"/>
              <a:t>2013</a:t>
            </a:r>
          </a:p>
        </p:txBody>
      </p:sp>
      <p:sp>
        <p:nvSpPr>
          <p:cNvPr id="41" name="Freeform: Shape 40">
            <a:extLst>
              <a:ext uri="{FF2B5EF4-FFF2-40B4-BE49-F238E27FC236}">
                <a16:creationId xmlns:a16="http://schemas.microsoft.com/office/drawing/2014/main" id="{DF58FAFC-1B4F-4300-87EE-1E0E5642516B}"/>
              </a:ext>
            </a:extLst>
          </p:cNvPr>
          <p:cNvSpPr/>
          <p:nvPr/>
        </p:nvSpPr>
        <p:spPr>
          <a:xfrm>
            <a:off x="10693" y="883986"/>
            <a:ext cx="9728535"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TextBox 41">
            <a:extLst>
              <a:ext uri="{FF2B5EF4-FFF2-40B4-BE49-F238E27FC236}">
                <a16:creationId xmlns:a16="http://schemas.microsoft.com/office/drawing/2014/main" id="{6DF3DD27-79A0-4BD8-9456-6D525FF22957}"/>
              </a:ext>
            </a:extLst>
          </p:cNvPr>
          <p:cNvSpPr txBox="1"/>
          <p:nvPr/>
        </p:nvSpPr>
        <p:spPr>
          <a:xfrm>
            <a:off x="-71603" y="883986"/>
            <a:ext cx="9568894" cy="307777"/>
          </a:xfrm>
          <a:prstGeom prst="rect">
            <a:avLst/>
          </a:prstGeom>
          <a:noFill/>
        </p:spPr>
        <p:txBody>
          <a:bodyPr wrap="square" rtlCol="0">
            <a:spAutoFit/>
          </a:bodyPr>
          <a:lstStyle/>
          <a:p>
            <a:r>
              <a:rPr lang="en-US" sz="1400" err="1">
                <a:solidFill>
                  <a:srgbClr val="384B5C"/>
                </a:solidFill>
                <a:latin typeface="Montserrat" pitchFamily="2" charset="0"/>
              </a:rPr>
              <a:t>Những</a:t>
            </a:r>
            <a:r>
              <a:rPr lang="en-US" sz="1400">
                <a:solidFill>
                  <a:srgbClr val="384B5C"/>
                </a:solidFill>
                <a:latin typeface="Montserrat" pitchFamily="2" charset="0"/>
              </a:rPr>
              <a:t> </a:t>
            </a:r>
            <a:r>
              <a:rPr lang="en-US" sz="1400" err="1">
                <a:solidFill>
                  <a:srgbClr val="384B5C"/>
                </a:solidFill>
                <a:latin typeface="Montserrat" pitchFamily="2" charset="0"/>
              </a:rPr>
              <a:t>dòng</a:t>
            </a:r>
            <a:r>
              <a:rPr lang="en-US" sz="1400">
                <a:solidFill>
                  <a:srgbClr val="384B5C"/>
                </a:solidFill>
                <a:latin typeface="Montserrat" pitchFamily="2" charset="0"/>
              </a:rPr>
              <a:t> </a:t>
            </a:r>
            <a:r>
              <a:rPr lang="en-US" sz="1400" err="1">
                <a:solidFill>
                  <a:srgbClr val="384B5C"/>
                </a:solidFill>
                <a:latin typeface="Montserrat" pitchFamily="2" charset="0"/>
              </a:rPr>
              <a:t>sản</a:t>
            </a:r>
            <a:r>
              <a:rPr lang="en-US" sz="1400">
                <a:solidFill>
                  <a:srgbClr val="384B5C"/>
                </a:solidFill>
                <a:latin typeface="Montserrat" pitchFamily="2" charset="0"/>
              </a:rPr>
              <a:t> </a:t>
            </a:r>
            <a:r>
              <a:rPr lang="en-US" sz="1400" err="1">
                <a:solidFill>
                  <a:srgbClr val="384B5C"/>
                </a:solidFill>
                <a:latin typeface="Montserrat" pitchFamily="2" charset="0"/>
              </a:rPr>
              <a:t>phẩm</a:t>
            </a:r>
            <a:r>
              <a:rPr lang="en-US" sz="1400">
                <a:solidFill>
                  <a:srgbClr val="384B5C"/>
                </a:solidFill>
                <a:latin typeface="Montserrat" pitchFamily="2" charset="0"/>
              </a:rPr>
              <a:t> </a:t>
            </a:r>
            <a:r>
              <a:rPr lang="en-US" sz="1400" err="1">
                <a:solidFill>
                  <a:srgbClr val="384B5C"/>
                </a:solidFill>
                <a:latin typeface="Montserrat" pitchFamily="2" charset="0"/>
              </a:rPr>
              <a:t>có</a:t>
            </a:r>
            <a:r>
              <a:rPr lang="en-US" sz="1400">
                <a:solidFill>
                  <a:srgbClr val="384B5C"/>
                </a:solidFill>
                <a:latin typeface="Montserrat" pitchFamily="2" charset="0"/>
              </a:rPr>
              <a:t> </a:t>
            </a:r>
            <a:r>
              <a:rPr lang="en-US" sz="1400" err="1">
                <a:solidFill>
                  <a:srgbClr val="384B5C"/>
                </a:solidFill>
                <a:latin typeface="Montserrat" pitchFamily="2" charset="0"/>
              </a:rPr>
              <a:t>màu</a:t>
            </a:r>
            <a:r>
              <a:rPr lang="en-US" sz="1400">
                <a:solidFill>
                  <a:srgbClr val="384B5C"/>
                </a:solidFill>
                <a:latin typeface="Montserrat" pitchFamily="2" charset="0"/>
              </a:rPr>
              <a:t> </a:t>
            </a:r>
            <a:r>
              <a:rPr lang="en-US" sz="1400" err="1">
                <a:solidFill>
                  <a:srgbClr val="384B5C"/>
                </a:solidFill>
                <a:latin typeface="Montserrat" pitchFamily="2" charset="0"/>
              </a:rPr>
              <a:t>sắc</a:t>
            </a:r>
            <a:r>
              <a:rPr lang="en-US" sz="1400">
                <a:solidFill>
                  <a:srgbClr val="384B5C"/>
                </a:solidFill>
                <a:latin typeface="Montserrat" pitchFamily="2" charset="0"/>
              </a:rPr>
              <a:t>, </a:t>
            </a:r>
            <a:r>
              <a:rPr lang="en-US" sz="1400" err="1">
                <a:solidFill>
                  <a:srgbClr val="384B5C"/>
                </a:solidFill>
                <a:latin typeface="Montserrat" pitchFamily="2" charset="0"/>
              </a:rPr>
              <a:t>phong</a:t>
            </a:r>
            <a:r>
              <a:rPr lang="en-US" sz="1400">
                <a:solidFill>
                  <a:srgbClr val="384B5C"/>
                </a:solidFill>
                <a:latin typeface="Montserrat" pitchFamily="2" charset="0"/>
              </a:rPr>
              <a:t> </a:t>
            </a:r>
            <a:r>
              <a:rPr lang="en-US" sz="1400" err="1">
                <a:solidFill>
                  <a:srgbClr val="384B5C"/>
                </a:solidFill>
                <a:latin typeface="Montserrat" pitchFamily="2" charset="0"/>
              </a:rPr>
              <a:t>cách</a:t>
            </a:r>
            <a:r>
              <a:rPr lang="en-US" sz="1400">
                <a:solidFill>
                  <a:srgbClr val="384B5C"/>
                </a:solidFill>
                <a:latin typeface="Montserrat" pitchFamily="2" charset="0"/>
              </a:rPr>
              <a:t> </a:t>
            </a:r>
            <a:r>
              <a:rPr lang="en-US" sz="1400" err="1">
                <a:solidFill>
                  <a:srgbClr val="384B5C"/>
                </a:solidFill>
                <a:latin typeface="Montserrat" pitchFamily="2" charset="0"/>
              </a:rPr>
              <a:t>nào</a:t>
            </a:r>
            <a:r>
              <a:rPr lang="en-US" sz="1400">
                <a:solidFill>
                  <a:srgbClr val="384B5C"/>
                </a:solidFill>
                <a:latin typeface="Montserrat" pitchFamily="2" charset="0"/>
              </a:rPr>
              <a:t> </a:t>
            </a:r>
            <a:r>
              <a:rPr lang="en-US" sz="1400" err="1">
                <a:solidFill>
                  <a:srgbClr val="384B5C"/>
                </a:solidFill>
                <a:latin typeface="Montserrat" pitchFamily="2" charset="0"/>
              </a:rPr>
              <a:t>đang</a:t>
            </a:r>
            <a:r>
              <a:rPr lang="en-US" sz="1400">
                <a:solidFill>
                  <a:srgbClr val="384B5C"/>
                </a:solidFill>
                <a:latin typeface="Montserrat" pitchFamily="2" charset="0"/>
              </a:rPr>
              <a:t> </a:t>
            </a:r>
            <a:r>
              <a:rPr lang="en-US" sz="1400" err="1">
                <a:solidFill>
                  <a:srgbClr val="384B5C"/>
                </a:solidFill>
                <a:latin typeface="Montserrat" pitchFamily="2" charset="0"/>
              </a:rPr>
              <a:t>bán</a:t>
            </a:r>
            <a:r>
              <a:rPr lang="en-US" sz="1400">
                <a:solidFill>
                  <a:srgbClr val="384B5C"/>
                </a:solidFill>
                <a:latin typeface="Montserrat" pitchFamily="2" charset="0"/>
              </a:rPr>
              <a:t> </a:t>
            </a:r>
            <a:r>
              <a:rPr lang="en-US" sz="1400" err="1">
                <a:solidFill>
                  <a:srgbClr val="384B5C"/>
                </a:solidFill>
                <a:latin typeface="Montserrat" pitchFamily="2" charset="0"/>
              </a:rPr>
              <a:t>được</a:t>
            </a:r>
            <a:r>
              <a:rPr lang="en-US" sz="1400">
                <a:solidFill>
                  <a:srgbClr val="384B5C"/>
                </a:solidFill>
                <a:latin typeface="Montserrat" pitchFamily="2" charset="0"/>
              </a:rPr>
              <a:t> </a:t>
            </a:r>
            <a:r>
              <a:rPr lang="en-US" sz="1400" err="1">
                <a:solidFill>
                  <a:srgbClr val="384B5C"/>
                </a:solidFill>
                <a:latin typeface="Montserrat" pitchFamily="2" charset="0"/>
              </a:rPr>
              <a:t>nhiều</a:t>
            </a:r>
            <a:r>
              <a:rPr lang="en-US" sz="1400">
                <a:solidFill>
                  <a:srgbClr val="384B5C"/>
                </a:solidFill>
                <a:latin typeface="Montserrat" pitchFamily="2" charset="0"/>
              </a:rPr>
              <a:t> </a:t>
            </a:r>
            <a:r>
              <a:rPr lang="en-US" sz="1400" err="1">
                <a:solidFill>
                  <a:srgbClr val="384B5C"/>
                </a:solidFill>
                <a:latin typeface="Montserrat" pitchFamily="2" charset="0"/>
              </a:rPr>
              <a:t>nhất</a:t>
            </a:r>
            <a:r>
              <a:rPr lang="en-US" sz="1400">
                <a:solidFill>
                  <a:srgbClr val="384B5C"/>
                </a:solidFill>
                <a:latin typeface="Montserrat" pitchFamily="2" charset="0"/>
              </a:rPr>
              <a:t> </a:t>
            </a:r>
            <a:r>
              <a:rPr lang="en-US" sz="1400" err="1">
                <a:solidFill>
                  <a:srgbClr val="384B5C"/>
                </a:solidFill>
                <a:latin typeface="Montserrat" pitchFamily="2" charset="0"/>
              </a:rPr>
              <a:t>trong</a:t>
            </a:r>
            <a:r>
              <a:rPr lang="en-US" sz="1400">
                <a:solidFill>
                  <a:srgbClr val="384B5C"/>
                </a:solidFill>
                <a:latin typeface="Montserrat" pitchFamily="2" charset="0"/>
              </a:rPr>
              <a:t> </a:t>
            </a:r>
            <a:r>
              <a:rPr lang="en-US" sz="1400" err="1">
                <a:solidFill>
                  <a:srgbClr val="384B5C"/>
                </a:solidFill>
                <a:latin typeface="Montserrat" pitchFamily="2" charset="0"/>
              </a:rPr>
              <a:t>năm</a:t>
            </a:r>
            <a:r>
              <a:rPr lang="en-US" sz="1400">
                <a:solidFill>
                  <a:srgbClr val="384B5C"/>
                </a:solidFill>
                <a:latin typeface="Montserrat" pitchFamily="2" charset="0"/>
              </a:rPr>
              <a:t> 2012 </a:t>
            </a:r>
            <a:r>
              <a:rPr lang="en-US" sz="1400" err="1">
                <a:solidFill>
                  <a:srgbClr val="384B5C"/>
                </a:solidFill>
                <a:latin typeface="Montserrat" pitchFamily="2" charset="0"/>
              </a:rPr>
              <a:t>và</a:t>
            </a:r>
            <a:r>
              <a:rPr lang="en-US" sz="1400">
                <a:solidFill>
                  <a:srgbClr val="384B5C"/>
                </a:solidFill>
                <a:latin typeface="Montserrat" pitchFamily="2" charset="0"/>
              </a:rPr>
              <a:t> 2013?</a:t>
            </a:r>
          </a:p>
        </p:txBody>
      </p:sp>
      <p:sp>
        <p:nvSpPr>
          <p:cNvPr id="4" name="TextBox 3">
            <a:extLst>
              <a:ext uri="{FF2B5EF4-FFF2-40B4-BE49-F238E27FC236}">
                <a16:creationId xmlns:a16="http://schemas.microsoft.com/office/drawing/2014/main" id="{FFDC0F18-EDB8-4555-986E-B46BC14DA5DB}"/>
              </a:ext>
            </a:extLst>
          </p:cNvPr>
          <p:cNvSpPr txBox="1"/>
          <p:nvPr/>
        </p:nvSpPr>
        <p:spPr>
          <a:xfrm>
            <a:off x="875566" y="5467352"/>
            <a:ext cx="8298251" cy="954107"/>
          </a:xfrm>
          <a:prstGeom prst="rect">
            <a:avLst/>
          </a:prstGeom>
          <a:noFill/>
        </p:spPr>
        <p:txBody>
          <a:bodyPr wrap="square" rtlCol="0">
            <a:spAutoFit/>
          </a:bodyPr>
          <a:lstStyle/>
          <a:p>
            <a:r>
              <a:rPr lang="en-US" sz="1400">
                <a:solidFill>
                  <a:srgbClr val="3A4A5B"/>
                </a:solidFill>
                <a:latin typeface="Montserrat" pitchFamily="2" charset="0"/>
                <a:ea typeface="Tahoma" panose="020B0604030504040204" pitchFamily="34" charset="0"/>
                <a:cs typeface="Times New Roman" panose="02020603050405020304" pitchFamily="18" charset="0"/>
              </a:rPr>
              <a:t>Xu hướng mua sắm mặt hàng xe đạp 2013 trên kênh Online:</a:t>
            </a:r>
          </a:p>
          <a:p>
            <a:r>
              <a:rPr lang="en-US" sz="1400">
                <a:solidFill>
                  <a:srgbClr val="3A4A5B"/>
                </a:solidFill>
                <a:latin typeface="Montserrat" pitchFamily="2" charset="0"/>
                <a:ea typeface="Tahoma" panose="020B0604030504040204" pitchFamily="34" charset="0"/>
                <a:cs typeface="Times New Roman" panose="02020603050405020304" pitchFamily="18" charset="0"/>
              </a:rPr>
              <a:t>ProductLine: Road, Mountain, Touring</a:t>
            </a:r>
          </a:p>
          <a:p>
            <a:r>
              <a:rPr lang="en-US" sz="1400">
                <a:solidFill>
                  <a:srgbClr val="3A4A5B"/>
                </a:solidFill>
                <a:latin typeface="Montserrat" pitchFamily="2" charset="0"/>
                <a:ea typeface="Tahoma" panose="020B0604030504040204" pitchFamily="34" charset="0"/>
                <a:cs typeface="Times New Roman" panose="02020603050405020304" pitchFamily="18" charset="0"/>
              </a:rPr>
              <a:t>Color: Bạc, Đỏ, Vàng.</a:t>
            </a:r>
          </a:p>
          <a:p>
            <a:r>
              <a:rPr lang="en-US" sz="1400">
                <a:solidFill>
                  <a:srgbClr val="3A4A5B"/>
                </a:solidFill>
                <a:latin typeface="Montserrat" pitchFamily="2" charset="0"/>
                <a:ea typeface="Tahoma" panose="020B0604030504040204" pitchFamily="34" charset="0"/>
                <a:cs typeface="Times New Roman" panose="02020603050405020304" pitchFamily="18" charset="0"/>
              </a:rPr>
              <a:t>Style: Universal, Man, Women.</a:t>
            </a:r>
          </a:p>
        </p:txBody>
      </p:sp>
    </p:spTree>
    <p:extLst>
      <p:ext uri="{BB962C8B-B14F-4D97-AF65-F5344CB8AC3E}">
        <p14:creationId xmlns:p14="http://schemas.microsoft.com/office/powerpoint/2010/main" val="1689646632"/>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0"/>
            <a:ext cx="12318374" cy="6858000"/>
            <a:chOff x="-16576" y="-76495"/>
            <a:chExt cx="12208576" cy="6858000"/>
          </a:xfrm>
        </p:grpSpPr>
        <p:sp>
          <p:nvSpPr>
            <p:cNvPr id="30" name="Rectangle 29">
              <a:extLst>
                <a:ext uri="{FF2B5EF4-FFF2-40B4-BE49-F238E27FC236}">
                  <a16:creationId xmlns:a16="http://schemas.microsoft.com/office/drawing/2014/main" id="{EA8F0C17-816F-4B30-879F-067A368218C5}"/>
                </a:ext>
              </a:extLst>
            </p:cNvPr>
            <p:cNvSpPr/>
            <p:nvPr/>
          </p:nvSpPr>
          <p:spPr>
            <a:xfrm>
              <a:off x="-16576" y="-76495"/>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F1BC79B3-3FE9-428F-B4E0-AF204EED4E6F}"/>
              </a:ext>
            </a:extLst>
          </p:cNvPr>
          <p:cNvSpPr/>
          <p:nvPr/>
        </p:nvSpPr>
        <p:spPr>
          <a:xfrm>
            <a:off x="1" y="78018"/>
            <a:ext cx="4532242"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1447FBAF-0F53-4CBC-8CC6-308E88D8DCAC}"/>
              </a:ext>
            </a:extLst>
          </p:cNvPr>
          <p:cNvSpPr txBox="1"/>
          <p:nvPr/>
        </p:nvSpPr>
        <p:spPr>
          <a:xfrm>
            <a:off x="188975" y="78019"/>
            <a:ext cx="4230625"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ONLINE CHANNEL</a:t>
            </a:r>
          </a:p>
        </p:txBody>
      </p:sp>
      <p:sp>
        <p:nvSpPr>
          <p:cNvPr id="37" name="Freeform: Shape 36">
            <a:extLst>
              <a:ext uri="{FF2B5EF4-FFF2-40B4-BE49-F238E27FC236}">
                <a16:creationId xmlns:a16="http://schemas.microsoft.com/office/drawing/2014/main" id="{A66170F5-800B-4DB5-92FC-5D895AAD0626}"/>
              </a:ext>
            </a:extLst>
          </p:cNvPr>
          <p:cNvSpPr/>
          <p:nvPr/>
        </p:nvSpPr>
        <p:spPr>
          <a:xfrm>
            <a:off x="10694" y="883986"/>
            <a:ext cx="4408906" cy="30777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TextBox 37">
            <a:extLst>
              <a:ext uri="{FF2B5EF4-FFF2-40B4-BE49-F238E27FC236}">
                <a16:creationId xmlns:a16="http://schemas.microsoft.com/office/drawing/2014/main" id="{41852AA2-F2DB-4D30-9EA8-DA8BE4171B04}"/>
              </a:ext>
            </a:extLst>
          </p:cNvPr>
          <p:cNvSpPr txBox="1"/>
          <p:nvPr/>
        </p:nvSpPr>
        <p:spPr>
          <a:xfrm>
            <a:off x="-71603" y="883986"/>
            <a:ext cx="4162424" cy="307777"/>
          </a:xfrm>
          <a:prstGeom prst="rect">
            <a:avLst/>
          </a:prstGeom>
          <a:noFill/>
        </p:spPr>
        <p:txBody>
          <a:bodyPr wrap="square" rtlCol="0">
            <a:spAutoFit/>
          </a:bodyPr>
          <a:lstStyle/>
          <a:p>
            <a:r>
              <a:rPr lang="en-US" sz="1400" err="1">
                <a:solidFill>
                  <a:srgbClr val="384B5C"/>
                </a:solidFill>
                <a:latin typeface="Montserrat" pitchFamily="2" charset="0"/>
              </a:rPr>
              <a:t>Kmeans</a:t>
            </a:r>
            <a:r>
              <a:rPr lang="en-US" sz="1400">
                <a:solidFill>
                  <a:srgbClr val="384B5C"/>
                </a:solidFill>
                <a:latin typeface="Montserrat" pitchFamily="2" charset="0"/>
              </a:rPr>
              <a:t> - </a:t>
            </a:r>
            <a:r>
              <a:rPr lang="en-US" sz="1400" err="1">
                <a:solidFill>
                  <a:srgbClr val="384B5C"/>
                </a:solidFill>
                <a:latin typeface="Montserrat" pitchFamily="2" charset="0"/>
              </a:rPr>
              <a:t>Phân</a:t>
            </a:r>
            <a:r>
              <a:rPr lang="en-US" sz="1400">
                <a:solidFill>
                  <a:srgbClr val="384B5C"/>
                </a:solidFill>
                <a:latin typeface="Montserrat" pitchFamily="2" charset="0"/>
              </a:rPr>
              <a:t> </a:t>
            </a:r>
            <a:r>
              <a:rPr lang="en-US" sz="1400" err="1">
                <a:solidFill>
                  <a:srgbClr val="384B5C"/>
                </a:solidFill>
                <a:latin typeface="Montserrat" pitchFamily="2" charset="0"/>
              </a:rPr>
              <a:t>khúc</a:t>
            </a:r>
            <a:r>
              <a:rPr lang="en-US" sz="1400">
                <a:solidFill>
                  <a:srgbClr val="384B5C"/>
                </a:solidFill>
                <a:latin typeface="Montserrat" pitchFamily="2" charset="0"/>
              </a:rPr>
              <a:t> </a:t>
            </a:r>
            <a:r>
              <a:rPr lang="en-US" sz="1400" err="1">
                <a:solidFill>
                  <a:srgbClr val="384B5C"/>
                </a:solidFill>
                <a:latin typeface="Montserrat" pitchFamily="2" charset="0"/>
              </a:rPr>
              <a:t>khách</a:t>
            </a:r>
            <a:r>
              <a:rPr lang="en-US" sz="1400">
                <a:solidFill>
                  <a:srgbClr val="384B5C"/>
                </a:solidFill>
                <a:latin typeface="Montserrat" pitchFamily="2" charset="0"/>
              </a:rPr>
              <a:t> </a:t>
            </a:r>
            <a:r>
              <a:rPr lang="en-US" sz="1400" err="1">
                <a:solidFill>
                  <a:srgbClr val="384B5C"/>
                </a:solidFill>
                <a:latin typeface="Montserrat" pitchFamily="2" charset="0"/>
              </a:rPr>
              <a:t>hàng</a:t>
            </a:r>
            <a:r>
              <a:rPr lang="en-US" sz="1400">
                <a:solidFill>
                  <a:srgbClr val="384B5C"/>
                </a:solidFill>
                <a:latin typeface="Montserrat" pitchFamily="2" charset="0"/>
              </a:rPr>
              <a:t> </a:t>
            </a:r>
            <a:r>
              <a:rPr lang="en-US" sz="1400" err="1">
                <a:solidFill>
                  <a:srgbClr val="384B5C"/>
                </a:solidFill>
                <a:latin typeface="Montserrat" pitchFamily="2" charset="0"/>
              </a:rPr>
              <a:t>theo</a:t>
            </a:r>
            <a:r>
              <a:rPr lang="en-US" sz="1400">
                <a:solidFill>
                  <a:srgbClr val="384B5C"/>
                </a:solidFill>
                <a:latin typeface="Montserrat" pitchFamily="2" charset="0"/>
              </a:rPr>
              <a:t> RFM</a:t>
            </a:r>
          </a:p>
        </p:txBody>
      </p:sp>
      <p:pic>
        <p:nvPicPr>
          <p:cNvPr id="39" name="Picture 38">
            <a:extLst>
              <a:ext uri="{FF2B5EF4-FFF2-40B4-BE49-F238E27FC236}">
                <a16:creationId xmlns:a16="http://schemas.microsoft.com/office/drawing/2014/main" id="{349ABB99-6B23-4F82-84AE-EE4E2EADB8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0298" y="1191762"/>
            <a:ext cx="3609104" cy="1919737"/>
          </a:xfrm>
          <a:prstGeom prst="rect">
            <a:avLst/>
          </a:prstGeom>
        </p:spPr>
      </p:pic>
      <p:pic>
        <p:nvPicPr>
          <p:cNvPr id="40" name="Picture 39">
            <a:extLst>
              <a:ext uri="{FF2B5EF4-FFF2-40B4-BE49-F238E27FC236}">
                <a16:creationId xmlns:a16="http://schemas.microsoft.com/office/drawing/2014/main" id="{C17D1BDF-1506-49A5-9AEB-8A0EF1C586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1737" y="3746502"/>
            <a:ext cx="3607666" cy="1919736"/>
          </a:xfrm>
          <a:prstGeom prst="rect">
            <a:avLst/>
          </a:prstGeom>
        </p:spPr>
      </p:pic>
      <p:pic>
        <p:nvPicPr>
          <p:cNvPr id="41" name="Picture 40">
            <a:extLst>
              <a:ext uri="{FF2B5EF4-FFF2-40B4-BE49-F238E27FC236}">
                <a16:creationId xmlns:a16="http://schemas.microsoft.com/office/drawing/2014/main" id="{FCE0C82F-C7FD-41A0-85AD-83E8049191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5143" y="1291787"/>
            <a:ext cx="3439886" cy="2025888"/>
          </a:xfrm>
          <a:prstGeom prst="rect">
            <a:avLst/>
          </a:prstGeom>
        </p:spPr>
      </p:pic>
      <p:sp>
        <p:nvSpPr>
          <p:cNvPr id="6" name="TextBox 5">
            <a:extLst>
              <a:ext uri="{FF2B5EF4-FFF2-40B4-BE49-F238E27FC236}">
                <a16:creationId xmlns:a16="http://schemas.microsoft.com/office/drawing/2014/main" id="{ABDE9620-E57A-4238-9136-59B0F107F46B}"/>
              </a:ext>
            </a:extLst>
          </p:cNvPr>
          <p:cNvSpPr txBox="1"/>
          <p:nvPr/>
        </p:nvSpPr>
        <p:spPr>
          <a:xfrm>
            <a:off x="396337" y="3575843"/>
            <a:ext cx="5518289" cy="3108543"/>
          </a:xfrm>
          <a:prstGeom prst="rect">
            <a:avLst/>
          </a:prstGeom>
          <a:noFill/>
        </p:spPr>
        <p:txBody>
          <a:bodyPr wrap="square" rtlCol="0">
            <a:spAutoFit/>
          </a:bodyPr>
          <a:lstStyle/>
          <a:p>
            <a:r>
              <a:rPr lang="en-US" sz="1400" b="1">
                <a:solidFill>
                  <a:srgbClr val="3A4A5B"/>
                </a:solidFill>
                <a:latin typeface="Montserrat" pitchFamily="2" charset="0"/>
                <a:ea typeface="Tahoma" panose="020B0604030504040204" pitchFamily="34" charset="0"/>
                <a:cs typeface="Times New Roman" panose="02020603050405020304" pitchFamily="18" charset="0"/>
              </a:rPr>
              <a:t>Chúng ta có 4 phân khúc khách hàng:</a:t>
            </a:r>
            <a:br>
              <a:rPr lang="en-US" sz="1400">
                <a:solidFill>
                  <a:srgbClr val="3A4A5B"/>
                </a:solidFill>
                <a:latin typeface="Montserrat" pitchFamily="2" charset="0"/>
                <a:ea typeface="Tahoma" panose="020B0604030504040204" pitchFamily="34" charset="0"/>
                <a:cs typeface="Times New Roman" panose="02020603050405020304" pitchFamily="18" charset="0"/>
              </a:rPr>
            </a:b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marL="171450" indent="-171450">
              <a:buFontTx/>
              <a:buChar char="-"/>
            </a:pPr>
            <a:r>
              <a:rPr lang="en-US" sz="1400" b="1">
                <a:solidFill>
                  <a:srgbClr val="3A4A5B"/>
                </a:solidFill>
                <a:latin typeface="Montserrat" pitchFamily="2" charset="0"/>
                <a:ea typeface="Tahoma" panose="020B0604030504040204" pitchFamily="34" charset="0"/>
                <a:cs typeface="Times New Roman" panose="02020603050405020304" pitchFamily="18" charset="0"/>
              </a:rPr>
              <a:t>Loyal Customers</a:t>
            </a:r>
            <a:r>
              <a:rPr lang="en-US" sz="1400">
                <a:solidFill>
                  <a:srgbClr val="3A4A5B"/>
                </a:solidFill>
                <a:latin typeface="Montserrat" pitchFamily="2" charset="0"/>
                <a:ea typeface="Tahoma" panose="020B0604030504040204" pitchFamily="34" charset="0"/>
                <a:cs typeface="Times New Roman" panose="02020603050405020304" pitchFamily="18" charset="0"/>
              </a:rPr>
              <a:t>: Là những khách hàng chi tiêu ở mức khá, nhưng mua hàng thường xuyên.</a:t>
            </a:r>
            <a:br>
              <a:rPr lang="en-US" sz="1400">
                <a:solidFill>
                  <a:srgbClr val="3A4A5B"/>
                </a:solidFill>
                <a:latin typeface="Montserrat" pitchFamily="2" charset="0"/>
                <a:ea typeface="Tahoma" panose="020B0604030504040204" pitchFamily="34" charset="0"/>
                <a:cs typeface="Times New Roman" panose="02020603050405020304" pitchFamily="18" charset="0"/>
              </a:rPr>
            </a:b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marL="171450" indent="-171450">
              <a:buFontTx/>
              <a:buChar char="-"/>
            </a:pPr>
            <a:r>
              <a:rPr lang="en-US" sz="1400" b="1">
                <a:solidFill>
                  <a:srgbClr val="3A4A5B"/>
                </a:solidFill>
                <a:latin typeface="Montserrat" pitchFamily="2" charset="0"/>
                <a:ea typeface="Tahoma" panose="020B0604030504040204" pitchFamily="34" charset="0"/>
                <a:cs typeface="Times New Roman" panose="02020603050405020304" pitchFamily="18" charset="0"/>
              </a:rPr>
              <a:t>Recent Customers</a:t>
            </a:r>
            <a:r>
              <a:rPr lang="en-US" sz="1400">
                <a:solidFill>
                  <a:srgbClr val="3A4A5B"/>
                </a:solidFill>
                <a:latin typeface="Montserrat" pitchFamily="2" charset="0"/>
                <a:ea typeface="Tahoma" panose="020B0604030504040204" pitchFamily="34" charset="0"/>
                <a:cs typeface="Times New Roman" panose="02020603050405020304" pitchFamily="18" charset="0"/>
              </a:rPr>
              <a:t>: Là những khách hàng mua hàng thường xuyên, nhiều lần những giá trị thấp.</a:t>
            </a:r>
            <a:br>
              <a:rPr lang="en-US" sz="1400">
                <a:solidFill>
                  <a:srgbClr val="3A4A5B"/>
                </a:solidFill>
                <a:latin typeface="Montserrat" pitchFamily="2" charset="0"/>
                <a:ea typeface="Tahoma" panose="020B0604030504040204" pitchFamily="34" charset="0"/>
                <a:cs typeface="Times New Roman" panose="02020603050405020304" pitchFamily="18" charset="0"/>
              </a:rPr>
            </a:b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marL="171450" indent="-171450">
              <a:buFontTx/>
              <a:buChar char="-"/>
            </a:pPr>
            <a:r>
              <a:rPr lang="en-US" sz="1400" b="1">
                <a:solidFill>
                  <a:srgbClr val="3A4A5B"/>
                </a:solidFill>
                <a:latin typeface="Montserrat" pitchFamily="2" charset="0"/>
                <a:ea typeface="Tahoma" panose="020B0604030504040204" pitchFamily="34" charset="0"/>
                <a:cs typeface="Times New Roman" panose="02020603050405020304" pitchFamily="18" charset="0"/>
              </a:rPr>
              <a:t>Customers Needing Attention</a:t>
            </a:r>
            <a:r>
              <a:rPr lang="en-US" sz="1400">
                <a:solidFill>
                  <a:srgbClr val="3A4A5B"/>
                </a:solidFill>
                <a:latin typeface="Montserrat" pitchFamily="2" charset="0"/>
                <a:ea typeface="Tahoma" panose="020B0604030504040204" pitchFamily="34" charset="0"/>
                <a:cs typeface="Times New Roman" panose="02020603050405020304" pitchFamily="18" charset="0"/>
              </a:rPr>
              <a:t>: Là những khách hàng có tần suất mua hàng và giá trị mua hàng ở mức trung bình, nhưng chưa quay lại mua hàng gần đây.</a:t>
            </a:r>
          </a:p>
          <a:p>
            <a:pPr marL="171450" indent="-171450">
              <a:buFontTx/>
              <a:buChar char="-"/>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marL="171450" indent="-171450">
              <a:buFontTx/>
              <a:buChar char="-"/>
            </a:pPr>
            <a:r>
              <a:rPr lang="en-US" sz="1400" b="1">
                <a:solidFill>
                  <a:srgbClr val="3A4A5B"/>
                </a:solidFill>
                <a:latin typeface="Montserrat" pitchFamily="2" charset="0"/>
                <a:ea typeface="Tahoma" panose="020B0604030504040204" pitchFamily="34" charset="0"/>
                <a:cs typeface="Times New Roman" panose="02020603050405020304" pitchFamily="18" charset="0"/>
              </a:rPr>
              <a:t>Churn Risk</a:t>
            </a:r>
            <a:r>
              <a:rPr lang="en-US" sz="1400">
                <a:solidFill>
                  <a:srgbClr val="3A4A5B"/>
                </a:solidFill>
                <a:latin typeface="Montserrat" pitchFamily="2" charset="0"/>
                <a:ea typeface="Tahoma" panose="020B0604030504040204" pitchFamily="34" charset="0"/>
                <a:cs typeface="Times New Roman" panose="02020603050405020304" pitchFamily="18" charset="0"/>
              </a:rPr>
              <a:t>: Là những khách hàng rất lâu chưa quay lại mua hàng.</a:t>
            </a:r>
            <a:endParaRPr lang="en-US" sz="1400"/>
          </a:p>
        </p:txBody>
      </p:sp>
    </p:spTree>
    <p:extLst>
      <p:ext uri="{BB962C8B-B14F-4D97-AF65-F5344CB8AC3E}">
        <p14:creationId xmlns:p14="http://schemas.microsoft.com/office/powerpoint/2010/main" val="3470016765"/>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38100" y="0"/>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4" name="Freeform: Shape 33">
            <a:extLst>
              <a:ext uri="{FF2B5EF4-FFF2-40B4-BE49-F238E27FC236}">
                <a16:creationId xmlns:a16="http://schemas.microsoft.com/office/drawing/2014/main" id="{9D1FE51E-A2B3-4269-A167-CFB9F5D91289}"/>
              </a:ext>
            </a:extLst>
          </p:cNvPr>
          <p:cNvSpPr/>
          <p:nvPr/>
        </p:nvSpPr>
        <p:spPr>
          <a:xfrm>
            <a:off x="0" y="78019"/>
            <a:ext cx="448055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351EA8E9-E2CA-4613-BD88-21826AE6A63D}"/>
              </a:ext>
            </a:extLst>
          </p:cNvPr>
          <p:cNvSpPr txBox="1"/>
          <p:nvPr/>
        </p:nvSpPr>
        <p:spPr>
          <a:xfrm>
            <a:off x="188975" y="78020"/>
            <a:ext cx="4410457"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ONLINE CHANNEL</a:t>
            </a:r>
          </a:p>
        </p:txBody>
      </p:sp>
      <p:sp>
        <p:nvSpPr>
          <p:cNvPr id="36" name="Hexagon 35">
            <a:extLst>
              <a:ext uri="{FF2B5EF4-FFF2-40B4-BE49-F238E27FC236}">
                <a16:creationId xmlns:a16="http://schemas.microsoft.com/office/drawing/2014/main" id="{C2C4BE1F-7854-464A-B01D-E60E8B0863CF}"/>
              </a:ext>
            </a:extLst>
          </p:cNvPr>
          <p:cNvSpPr/>
          <p:nvPr/>
        </p:nvSpPr>
        <p:spPr>
          <a:xfrm>
            <a:off x="1827465" y="1929206"/>
            <a:ext cx="581025" cy="390524"/>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01</a:t>
            </a:r>
          </a:p>
        </p:txBody>
      </p:sp>
      <p:sp>
        <p:nvSpPr>
          <p:cNvPr id="37" name="TextBox 36">
            <a:extLst>
              <a:ext uri="{FF2B5EF4-FFF2-40B4-BE49-F238E27FC236}">
                <a16:creationId xmlns:a16="http://schemas.microsoft.com/office/drawing/2014/main" id="{E2FC4185-B70E-4CF5-B817-94CBD7D12FA2}"/>
              </a:ext>
            </a:extLst>
          </p:cNvPr>
          <p:cNvSpPr txBox="1"/>
          <p:nvPr/>
        </p:nvSpPr>
        <p:spPr>
          <a:xfrm>
            <a:off x="2886325" y="1876488"/>
            <a:ext cx="7797044" cy="523220"/>
          </a:xfrm>
          <a:prstGeom prst="rect">
            <a:avLst/>
          </a:prstGeom>
          <a:noFill/>
        </p:spPr>
        <p:txBody>
          <a:bodyPr wrap="square" rtlCol="0">
            <a:spAutoFit/>
          </a:bodyPr>
          <a:lstStyle/>
          <a:p>
            <a:r>
              <a:rPr lang="en-US" sz="1400" b="1">
                <a:solidFill>
                  <a:srgbClr val="384B5C"/>
                </a:solidFill>
                <a:latin typeface="Montserrat" pitchFamily="2" charset="0"/>
              </a:rPr>
              <a:t>Online </a:t>
            </a:r>
            <a:r>
              <a:rPr lang="en-US" sz="1400" b="1" err="1">
                <a:solidFill>
                  <a:srgbClr val="384B5C"/>
                </a:solidFill>
                <a:latin typeface="Montserrat" pitchFamily="2" charset="0"/>
              </a:rPr>
              <a:t>đang</a:t>
            </a:r>
            <a:r>
              <a:rPr lang="en-US" sz="1400" b="1">
                <a:solidFill>
                  <a:srgbClr val="384B5C"/>
                </a:solidFill>
                <a:latin typeface="Montserrat" pitchFamily="2" charset="0"/>
              </a:rPr>
              <a:t> </a:t>
            </a:r>
            <a:r>
              <a:rPr lang="en-US" sz="1400" b="1" err="1">
                <a:solidFill>
                  <a:srgbClr val="384B5C"/>
                </a:solidFill>
                <a:latin typeface="Montserrat" pitchFamily="2" charset="0"/>
              </a:rPr>
              <a:t>hoạt</a:t>
            </a:r>
            <a:r>
              <a:rPr lang="en-US" sz="1400" b="1">
                <a:solidFill>
                  <a:srgbClr val="384B5C"/>
                </a:solidFill>
                <a:latin typeface="Montserrat" pitchFamily="2" charset="0"/>
              </a:rPr>
              <a:t> </a:t>
            </a:r>
            <a:r>
              <a:rPr lang="en-US" sz="1400" b="1" err="1">
                <a:solidFill>
                  <a:srgbClr val="384B5C"/>
                </a:solidFill>
                <a:latin typeface="Montserrat" pitchFamily="2" charset="0"/>
              </a:rPr>
              <a:t>động</a:t>
            </a:r>
            <a:r>
              <a:rPr lang="en-US" sz="1400" b="1">
                <a:solidFill>
                  <a:srgbClr val="384B5C"/>
                </a:solidFill>
                <a:latin typeface="Montserrat" pitchFamily="2" charset="0"/>
              </a:rPr>
              <a:t> </a:t>
            </a:r>
            <a:r>
              <a:rPr lang="en-US" sz="1400" b="1" err="1">
                <a:solidFill>
                  <a:srgbClr val="384B5C"/>
                </a:solidFill>
                <a:latin typeface="Montserrat" pitchFamily="2" charset="0"/>
              </a:rPr>
              <a:t>tốt</a:t>
            </a:r>
            <a:r>
              <a:rPr lang="en-US" sz="1400" b="1">
                <a:solidFill>
                  <a:srgbClr val="384B5C"/>
                </a:solidFill>
                <a:latin typeface="Montserrat" pitchFamily="2" charset="0"/>
              </a:rPr>
              <a:t> </a:t>
            </a:r>
            <a:r>
              <a:rPr lang="en-US" sz="1400" b="1" err="1">
                <a:solidFill>
                  <a:srgbClr val="384B5C"/>
                </a:solidFill>
                <a:latin typeface="Montserrat" pitchFamily="2" charset="0"/>
              </a:rPr>
              <a:t>và</a:t>
            </a:r>
            <a:r>
              <a:rPr lang="en-US" sz="1400" b="1">
                <a:solidFill>
                  <a:srgbClr val="384B5C"/>
                </a:solidFill>
                <a:latin typeface="Montserrat" pitchFamily="2" charset="0"/>
              </a:rPr>
              <a:t> </a:t>
            </a:r>
            <a:r>
              <a:rPr lang="en-US" sz="1400" b="1" err="1">
                <a:solidFill>
                  <a:srgbClr val="384B5C"/>
                </a:solidFill>
                <a:latin typeface="Montserrat" pitchFamily="2" charset="0"/>
              </a:rPr>
              <a:t>đạt</a:t>
            </a:r>
            <a:r>
              <a:rPr lang="en-US" sz="1400" b="1">
                <a:solidFill>
                  <a:srgbClr val="384B5C"/>
                </a:solidFill>
                <a:latin typeface="Montserrat" pitchFamily="2" charset="0"/>
              </a:rPr>
              <a:t> </a:t>
            </a:r>
            <a:r>
              <a:rPr lang="en-US" sz="1400" b="1" err="1">
                <a:solidFill>
                  <a:srgbClr val="384B5C"/>
                </a:solidFill>
                <a:latin typeface="Montserrat" pitchFamily="2" charset="0"/>
              </a:rPr>
              <a:t>được</a:t>
            </a:r>
            <a:r>
              <a:rPr lang="en-US" sz="1400" b="1">
                <a:solidFill>
                  <a:srgbClr val="384B5C"/>
                </a:solidFill>
                <a:latin typeface="Montserrat" pitchFamily="2" charset="0"/>
              </a:rPr>
              <a:t> </a:t>
            </a:r>
            <a:r>
              <a:rPr lang="en-US" sz="1400" b="1" err="1">
                <a:solidFill>
                  <a:srgbClr val="384B5C"/>
                </a:solidFill>
                <a:latin typeface="Montserrat" pitchFamily="2" charset="0"/>
              </a:rPr>
              <a:t>mục</a:t>
            </a:r>
            <a:r>
              <a:rPr lang="en-US" sz="1400" b="1">
                <a:solidFill>
                  <a:srgbClr val="384B5C"/>
                </a:solidFill>
                <a:latin typeface="Montserrat" pitchFamily="2" charset="0"/>
              </a:rPr>
              <a:t> </a:t>
            </a:r>
            <a:r>
              <a:rPr lang="en-US" sz="1400" b="1" err="1">
                <a:solidFill>
                  <a:srgbClr val="384B5C"/>
                </a:solidFill>
                <a:latin typeface="Montserrat" pitchFamily="2" charset="0"/>
              </a:rPr>
              <a:t>tiêu</a:t>
            </a:r>
            <a:r>
              <a:rPr lang="en-US" sz="1400" b="1">
                <a:solidFill>
                  <a:srgbClr val="384B5C"/>
                </a:solidFill>
                <a:latin typeface="Montserrat" pitchFamily="2" charset="0"/>
              </a:rPr>
              <a:t> </a:t>
            </a:r>
            <a:r>
              <a:rPr lang="en-US" sz="1400" b="1" err="1">
                <a:solidFill>
                  <a:srgbClr val="384B5C"/>
                </a:solidFill>
                <a:latin typeface="Montserrat" pitchFamily="2" charset="0"/>
              </a:rPr>
              <a:t>tăng</a:t>
            </a:r>
            <a:r>
              <a:rPr lang="en-US" sz="1400" b="1">
                <a:solidFill>
                  <a:srgbClr val="384B5C"/>
                </a:solidFill>
                <a:latin typeface="Montserrat" pitchFamily="2" charset="0"/>
              </a:rPr>
              <a:t> trưởng ổn định 10% </a:t>
            </a:r>
            <a:r>
              <a:rPr lang="en-US" sz="1400" b="1" err="1">
                <a:solidFill>
                  <a:srgbClr val="384B5C"/>
                </a:solidFill>
                <a:latin typeface="Montserrat" pitchFamily="2" charset="0"/>
              </a:rPr>
              <a:t>hàng</a:t>
            </a:r>
            <a:r>
              <a:rPr lang="en-US" sz="1400" b="1">
                <a:solidFill>
                  <a:srgbClr val="384B5C"/>
                </a:solidFill>
                <a:latin typeface="Montserrat" pitchFamily="2" charset="0"/>
              </a:rPr>
              <a:t> tháng.</a:t>
            </a:r>
          </a:p>
        </p:txBody>
      </p:sp>
      <p:sp>
        <p:nvSpPr>
          <p:cNvPr id="38" name="Hexagon 37">
            <a:extLst>
              <a:ext uri="{FF2B5EF4-FFF2-40B4-BE49-F238E27FC236}">
                <a16:creationId xmlns:a16="http://schemas.microsoft.com/office/drawing/2014/main" id="{13B0A908-D271-4DA3-A826-C8E61DDA7F89}"/>
              </a:ext>
            </a:extLst>
          </p:cNvPr>
          <p:cNvSpPr/>
          <p:nvPr/>
        </p:nvSpPr>
        <p:spPr>
          <a:xfrm>
            <a:off x="1800479" y="2766786"/>
            <a:ext cx="581025" cy="390524"/>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02</a:t>
            </a:r>
          </a:p>
        </p:txBody>
      </p:sp>
      <p:sp>
        <p:nvSpPr>
          <p:cNvPr id="39" name="TextBox 38">
            <a:extLst>
              <a:ext uri="{FF2B5EF4-FFF2-40B4-BE49-F238E27FC236}">
                <a16:creationId xmlns:a16="http://schemas.microsoft.com/office/drawing/2014/main" id="{7AC9D9DA-8645-4696-8407-CF8399076B9E}"/>
              </a:ext>
            </a:extLst>
          </p:cNvPr>
          <p:cNvSpPr txBox="1"/>
          <p:nvPr/>
        </p:nvSpPr>
        <p:spPr>
          <a:xfrm>
            <a:off x="2886325" y="2792870"/>
            <a:ext cx="6883839" cy="307777"/>
          </a:xfrm>
          <a:prstGeom prst="rect">
            <a:avLst/>
          </a:prstGeom>
          <a:noFill/>
        </p:spPr>
        <p:txBody>
          <a:bodyPr wrap="square">
            <a:spAutoFit/>
          </a:bodyPr>
          <a:lstStyle/>
          <a:p>
            <a:r>
              <a:rPr lang="en-US" sz="1400" b="1">
                <a:solidFill>
                  <a:srgbClr val="384B5C"/>
                </a:solidFill>
                <a:latin typeface="Montserrat" pitchFamily="2" charset="0"/>
              </a:rPr>
              <a:t>6 </a:t>
            </a:r>
            <a:r>
              <a:rPr lang="en-US" sz="1400" b="1" err="1">
                <a:solidFill>
                  <a:srgbClr val="384B5C"/>
                </a:solidFill>
                <a:latin typeface="Montserrat" pitchFamily="2" charset="0"/>
              </a:rPr>
              <a:t>tháng</a:t>
            </a:r>
            <a:r>
              <a:rPr lang="en-US" sz="1400" b="1">
                <a:solidFill>
                  <a:srgbClr val="384B5C"/>
                </a:solidFill>
                <a:latin typeface="Montserrat" pitchFamily="2" charset="0"/>
              </a:rPr>
              <a:t> </a:t>
            </a:r>
            <a:r>
              <a:rPr lang="en-US" sz="1400" b="1" err="1">
                <a:solidFill>
                  <a:srgbClr val="384B5C"/>
                </a:solidFill>
                <a:latin typeface="Montserrat" pitchFamily="2" charset="0"/>
              </a:rPr>
              <a:t>cuối</a:t>
            </a:r>
            <a:r>
              <a:rPr lang="en-US" sz="1400" b="1">
                <a:solidFill>
                  <a:srgbClr val="384B5C"/>
                </a:solidFill>
                <a:latin typeface="Montserrat" pitchFamily="2" charset="0"/>
              </a:rPr>
              <a:t> </a:t>
            </a:r>
            <a:r>
              <a:rPr lang="en-US" sz="1400" b="1" err="1">
                <a:solidFill>
                  <a:srgbClr val="384B5C"/>
                </a:solidFill>
                <a:latin typeface="Montserrat" pitchFamily="2" charset="0"/>
              </a:rPr>
              <a:t>năm</a:t>
            </a:r>
            <a:r>
              <a:rPr lang="en-US" sz="1400" b="1">
                <a:solidFill>
                  <a:srgbClr val="384B5C"/>
                </a:solidFill>
                <a:latin typeface="Montserrat" pitchFamily="2" charset="0"/>
              </a:rPr>
              <a:t> 2013 </a:t>
            </a:r>
            <a:r>
              <a:rPr lang="en-US" sz="1400" b="1" err="1">
                <a:solidFill>
                  <a:srgbClr val="384B5C"/>
                </a:solidFill>
                <a:latin typeface="Montserrat" pitchFamily="2" charset="0"/>
              </a:rPr>
              <a:t>đang</a:t>
            </a:r>
            <a:r>
              <a:rPr lang="en-US" sz="1400" b="1">
                <a:solidFill>
                  <a:srgbClr val="384B5C"/>
                </a:solidFill>
                <a:latin typeface="Montserrat" pitchFamily="2" charset="0"/>
              </a:rPr>
              <a:t> </a:t>
            </a:r>
            <a:r>
              <a:rPr lang="en-US" sz="1400" b="1" err="1">
                <a:solidFill>
                  <a:srgbClr val="384B5C"/>
                </a:solidFill>
                <a:latin typeface="Montserrat" pitchFamily="2" charset="0"/>
              </a:rPr>
              <a:t>có</a:t>
            </a:r>
            <a:r>
              <a:rPr lang="en-US" sz="1400" b="1">
                <a:solidFill>
                  <a:srgbClr val="384B5C"/>
                </a:solidFill>
                <a:latin typeface="Montserrat" pitchFamily="2" charset="0"/>
              </a:rPr>
              <a:t> </a:t>
            </a:r>
            <a:r>
              <a:rPr lang="en-US" sz="1400" b="1" err="1">
                <a:solidFill>
                  <a:srgbClr val="384B5C"/>
                </a:solidFill>
                <a:latin typeface="Montserrat" pitchFamily="2" charset="0"/>
              </a:rPr>
              <a:t>sự</a:t>
            </a:r>
            <a:r>
              <a:rPr lang="en-US" sz="1400" b="1">
                <a:solidFill>
                  <a:srgbClr val="384B5C"/>
                </a:solidFill>
                <a:latin typeface="Montserrat" pitchFamily="2" charset="0"/>
              </a:rPr>
              <a:t> </a:t>
            </a:r>
            <a:r>
              <a:rPr lang="en-US" sz="1400" b="1" err="1">
                <a:solidFill>
                  <a:srgbClr val="384B5C"/>
                </a:solidFill>
                <a:latin typeface="Montserrat" pitchFamily="2" charset="0"/>
              </a:rPr>
              <a:t>tăng</a:t>
            </a:r>
            <a:r>
              <a:rPr lang="en-US" sz="1400" b="1">
                <a:solidFill>
                  <a:srgbClr val="384B5C"/>
                </a:solidFill>
                <a:latin typeface="Montserrat" pitchFamily="2" charset="0"/>
              </a:rPr>
              <a:t> </a:t>
            </a:r>
            <a:r>
              <a:rPr lang="en-US" sz="1400" b="1" err="1">
                <a:solidFill>
                  <a:srgbClr val="384B5C"/>
                </a:solidFill>
                <a:latin typeface="Montserrat" pitchFamily="2" charset="0"/>
              </a:rPr>
              <a:t>trưởng</a:t>
            </a:r>
            <a:r>
              <a:rPr lang="en-US" sz="1400" b="1">
                <a:solidFill>
                  <a:srgbClr val="384B5C"/>
                </a:solidFill>
                <a:latin typeface="Montserrat" pitchFamily="2" charset="0"/>
              </a:rPr>
              <a:t> mạnh và </a:t>
            </a:r>
            <a:r>
              <a:rPr lang="en-US" sz="1400" b="1" err="1">
                <a:solidFill>
                  <a:srgbClr val="384B5C"/>
                </a:solidFill>
                <a:latin typeface="Montserrat" pitchFamily="2" charset="0"/>
              </a:rPr>
              <a:t>ổn</a:t>
            </a:r>
            <a:r>
              <a:rPr lang="en-US" sz="1400" b="1">
                <a:solidFill>
                  <a:srgbClr val="384B5C"/>
                </a:solidFill>
                <a:latin typeface="Montserrat" pitchFamily="2" charset="0"/>
              </a:rPr>
              <a:t> định.</a:t>
            </a:r>
          </a:p>
        </p:txBody>
      </p:sp>
      <p:sp>
        <p:nvSpPr>
          <p:cNvPr id="40" name="Freeform: Shape 39">
            <a:extLst>
              <a:ext uri="{FF2B5EF4-FFF2-40B4-BE49-F238E27FC236}">
                <a16:creationId xmlns:a16="http://schemas.microsoft.com/office/drawing/2014/main" id="{ECFD7B81-2E54-41FD-9CD2-BC1A4E8999D1}"/>
              </a:ext>
            </a:extLst>
          </p:cNvPr>
          <p:cNvSpPr/>
          <p:nvPr/>
        </p:nvSpPr>
        <p:spPr>
          <a:xfrm>
            <a:off x="-13370" y="979038"/>
            <a:ext cx="1156369" cy="369332"/>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TextBox 40">
            <a:extLst>
              <a:ext uri="{FF2B5EF4-FFF2-40B4-BE49-F238E27FC236}">
                <a16:creationId xmlns:a16="http://schemas.microsoft.com/office/drawing/2014/main" id="{1112582C-036E-484E-A37A-D730AFC04A1D}"/>
              </a:ext>
            </a:extLst>
          </p:cNvPr>
          <p:cNvSpPr txBox="1"/>
          <p:nvPr/>
        </p:nvSpPr>
        <p:spPr>
          <a:xfrm>
            <a:off x="-95665" y="979038"/>
            <a:ext cx="951832" cy="369332"/>
          </a:xfrm>
          <a:prstGeom prst="rect">
            <a:avLst/>
          </a:prstGeom>
          <a:noFill/>
        </p:spPr>
        <p:txBody>
          <a:bodyPr wrap="square" rtlCol="0">
            <a:spAutoFit/>
          </a:bodyPr>
          <a:lstStyle/>
          <a:p>
            <a:r>
              <a:rPr lang="en-US" b="1">
                <a:solidFill>
                  <a:srgbClr val="384B5C"/>
                </a:solidFill>
              </a:rPr>
              <a:t>Insights</a:t>
            </a:r>
          </a:p>
        </p:txBody>
      </p:sp>
      <p:sp>
        <p:nvSpPr>
          <p:cNvPr id="42" name="Hexagon 41">
            <a:extLst>
              <a:ext uri="{FF2B5EF4-FFF2-40B4-BE49-F238E27FC236}">
                <a16:creationId xmlns:a16="http://schemas.microsoft.com/office/drawing/2014/main" id="{0013C396-0F93-4366-A281-8D0AD6258D35}"/>
              </a:ext>
            </a:extLst>
          </p:cNvPr>
          <p:cNvSpPr/>
          <p:nvPr/>
        </p:nvSpPr>
        <p:spPr>
          <a:xfrm>
            <a:off x="1827465" y="3632202"/>
            <a:ext cx="581025" cy="390524"/>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03</a:t>
            </a:r>
          </a:p>
        </p:txBody>
      </p:sp>
      <p:sp>
        <p:nvSpPr>
          <p:cNvPr id="43" name="TextBox 42">
            <a:extLst>
              <a:ext uri="{FF2B5EF4-FFF2-40B4-BE49-F238E27FC236}">
                <a16:creationId xmlns:a16="http://schemas.microsoft.com/office/drawing/2014/main" id="{172A01B0-3EA6-4E07-BA13-55DAC2F1652D}"/>
              </a:ext>
            </a:extLst>
          </p:cNvPr>
          <p:cNvSpPr txBox="1"/>
          <p:nvPr/>
        </p:nvSpPr>
        <p:spPr>
          <a:xfrm>
            <a:off x="2886325" y="3390900"/>
            <a:ext cx="7298180" cy="954107"/>
          </a:xfrm>
          <a:prstGeom prst="rect">
            <a:avLst/>
          </a:prstGeom>
          <a:noFill/>
        </p:spPr>
        <p:txBody>
          <a:bodyPr wrap="square">
            <a:spAutoFit/>
          </a:bodyPr>
          <a:lstStyle/>
          <a:p>
            <a:r>
              <a:rPr lang="en-US" sz="1400" b="1" err="1">
                <a:solidFill>
                  <a:srgbClr val="384B5C"/>
                </a:solidFill>
                <a:latin typeface="Montserrat" pitchFamily="2" charset="0"/>
              </a:rPr>
              <a:t>Nhu</a:t>
            </a:r>
            <a:r>
              <a:rPr lang="en-US" sz="1400" b="1">
                <a:solidFill>
                  <a:srgbClr val="384B5C"/>
                </a:solidFill>
                <a:latin typeface="Montserrat" pitchFamily="2" charset="0"/>
              </a:rPr>
              <a:t> </a:t>
            </a:r>
            <a:r>
              <a:rPr lang="en-US" sz="1400" b="1" err="1">
                <a:solidFill>
                  <a:srgbClr val="384B5C"/>
                </a:solidFill>
                <a:latin typeface="Montserrat" pitchFamily="2" charset="0"/>
              </a:rPr>
              <a:t>cầu</a:t>
            </a:r>
            <a:r>
              <a:rPr lang="en-US" sz="1400" b="1">
                <a:solidFill>
                  <a:srgbClr val="384B5C"/>
                </a:solidFill>
                <a:latin typeface="Montserrat" pitchFamily="2" charset="0"/>
              </a:rPr>
              <a:t> </a:t>
            </a:r>
            <a:r>
              <a:rPr lang="en-US" sz="1400" b="1" err="1">
                <a:solidFill>
                  <a:srgbClr val="384B5C"/>
                </a:solidFill>
                <a:latin typeface="Montserrat" pitchFamily="2" charset="0"/>
              </a:rPr>
              <a:t>sản</a:t>
            </a:r>
            <a:r>
              <a:rPr lang="en-US" sz="1400" b="1">
                <a:solidFill>
                  <a:srgbClr val="384B5C"/>
                </a:solidFill>
                <a:latin typeface="Montserrat" pitchFamily="2" charset="0"/>
              </a:rPr>
              <a:t> </a:t>
            </a:r>
            <a:r>
              <a:rPr lang="en-US" sz="1400" b="1" err="1">
                <a:solidFill>
                  <a:srgbClr val="384B5C"/>
                </a:solidFill>
                <a:latin typeface="Montserrat" pitchFamily="2" charset="0"/>
              </a:rPr>
              <a:t>phẩm</a:t>
            </a:r>
            <a:r>
              <a:rPr lang="en-US" sz="1400" b="1">
                <a:solidFill>
                  <a:srgbClr val="384B5C"/>
                </a:solidFill>
                <a:latin typeface="Montserrat" pitchFamily="2" charset="0"/>
              </a:rPr>
              <a:t> </a:t>
            </a:r>
            <a:r>
              <a:rPr lang="en-US" sz="1400" b="1" err="1">
                <a:solidFill>
                  <a:srgbClr val="384B5C"/>
                </a:solidFill>
                <a:latin typeface="Montserrat" pitchFamily="2" charset="0"/>
              </a:rPr>
              <a:t>của</a:t>
            </a:r>
            <a:r>
              <a:rPr lang="en-US" sz="1400" b="1">
                <a:solidFill>
                  <a:srgbClr val="384B5C"/>
                </a:solidFill>
                <a:latin typeface="Montserrat" pitchFamily="2" charset="0"/>
              </a:rPr>
              <a:t> </a:t>
            </a:r>
            <a:r>
              <a:rPr lang="en-US" sz="1400" b="1" err="1">
                <a:solidFill>
                  <a:srgbClr val="384B5C"/>
                </a:solidFill>
                <a:latin typeface="Montserrat" pitchFamily="2" charset="0"/>
              </a:rPr>
              <a:t>thị</a:t>
            </a:r>
            <a:r>
              <a:rPr lang="en-US" sz="1400" b="1">
                <a:solidFill>
                  <a:srgbClr val="384B5C"/>
                </a:solidFill>
                <a:latin typeface="Montserrat" pitchFamily="2" charset="0"/>
              </a:rPr>
              <a:t> </a:t>
            </a:r>
            <a:r>
              <a:rPr lang="en-US" sz="1400" b="1" err="1">
                <a:solidFill>
                  <a:srgbClr val="384B5C"/>
                </a:solidFill>
                <a:latin typeface="Montserrat" pitchFamily="2" charset="0"/>
              </a:rPr>
              <a:t>trường</a:t>
            </a:r>
            <a:r>
              <a:rPr lang="en-US" sz="1400" b="1">
                <a:solidFill>
                  <a:srgbClr val="384B5C"/>
                </a:solidFill>
                <a:latin typeface="Montserrat" pitchFamily="2" charset="0"/>
              </a:rPr>
              <a:t> </a:t>
            </a:r>
            <a:r>
              <a:rPr lang="en-US" sz="1400" b="1" err="1">
                <a:solidFill>
                  <a:srgbClr val="384B5C"/>
                </a:solidFill>
                <a:latin typeface="Montserrat" pitchFamily="2" charset="0"/>
              </a:rPr>
              <a:t>hiện</a:t>
            </a:r>
            <a:r>
              <a:rPr lang="en-US" sz="1400" b="1">
                <a:solidFill>
                  <a:srgbClr val="384B5C"/>
                </a:solidFill>
                <a:latin typeface="Montserrat" pitchFamily="2" charset="0"/>
              </a:rPr>
              <a:t> </a:t>
            </a:r>
            <a:r>
              <a:rPr lang="en-US" sz="1400" b="1" err="1">
                <a:solidFill>
                  <a:srgbClr val="384B5C"/>
                </a:solidFill>
                <a:latin typeface="Montserrat" pitchFamily="2" charset="0"/>
              </a:rPr>
              <a:t>tại</a:t>
            </a:r>
            <a:r>
              <a:rPr lang="en-US" sz="1400" b="1">
                <a:solidFill>
                  <a:srgbClr val="384B5C"/>
                </a:solidFill>
                <a:latin typeface="Montserrat" pitchFamily="2" charset="0"/>
              </a:rPr>
              <a:t>?</a:t>
            </a:r>
          </a:p>
          <a:p>
            <a:pPr marL="285750" indent="-285750">
              <a:buFontTx/>
              <a:buChar char="-"/>
            </a:pPr>
            <a:r>
              <a:rPr lang="en-US" sz="1400">
                <a:solidFill>
                  <a:srgbClr val="384B5C"/>
                </a:solidFill>
                <a:latin typeface="Montserrat" pitchFamily="2" charset="0"/>
              </a:rPr>
              <a:t>Color: Đối với Road, Mountain - Đỏ, Vàng, Bạc. Đối với Touring – Blue, Vàng</a:t>
            </a:r>
          </a:p>
          <a:p>
            <a:pPr marL="285750" indent="-285750">
              <a:buFontTx/>
              <a:buChar char="-"/>
            </a:pPr>
            <a:r>
              <a:rPr lang="en-US" sz="1400" err="1">
                <a:solidFill>
                  <a:srgbClr val="3A4A5B"/>
                </a:solidFill>
                <a:latin typeface="Montserrat" pitchFamily="2" charset="0"/>
                <a:ea typeface="Tahoma" panose="020B0604030504040204" pitchFamily="34" charset="0"/>
                <a:cs typeface="Times New Roman" panose="02020603050405020304" pitchFamily="18" charset="0"/>
              </a:rPr>
              <a:t>ProductLine</a:t>
            </a:r>
            <a:r>
              <a:rPr lang="en-US" sz="1400">
                <a:solidFill>
                  <a:srgbClr val="3A4A5B"/>
                </a:solidFill>
                <a:latin typeface="Montserrat" pitchFamily="2" charset="0"/>
                <a:ea typeface="Tahoma" panose="020B0604030504040204" pitchFamily="34" charset="0"/>
                <a:cs typeface="Times New Roman" panose="02020603050405020304" pitchFamily="18" charset="0"/>
              </a:rPr>
              <a:t>: Road, Mountain, Touring.</a:t>
            </a:r>
          </a:p>
          <a:p>
            <a:pPr marL="285750" indent="-285750">
              <a:buFontTx/>
              <a:buChar char="-"/>
            </a:pPr>
            <a:r>
              <a:rPr lang="en-US" sz="1400">
                <a:solidFill>
                  <a:srgbClr val="3A4A5B"/>
                </a:solidFill>
                <a:latin typeface="Montserrat" pitchFamily="2" charset="0"/>
                <a:ea typeface="Tahoma" panose="020B0604030504040204" pitchFamily="34" charset="0"/>
                <a:cs typeface="Times New Roman" panose="02020603050405020304" pitchFamily="18" charset="0"/>
              </a:rPr>
              <a:t>Style: Universal, Man, Women.</a:t>
            </a:r>
          </a:p>
        </p:txBody>
      </p:sp>
      <p:sp>
        <p:nvSpPr>
          <p:cNvPr id="44" name="Hexagon 43">
            <a:extLst>
              <a:ext uri="{FF2B5EF4-FFF2-40B4-BE49-F238E27FC236}">
                <a16:creationId xmlns:a16="http://schemas.microsoft.com/office/drawing/2014/main" id="{74B843B3-9F55-4395-8626-67BAECC270F9}"/>
              </a:ext>
            </a:extLst>
          </p:cNvPr>
          <p:cNvSpPr/>
          <p:nvPr/>
        </p:nvSpPr>
        <p:spPr>
          <a:xfrm>
            <a:off x="1827465" y="4503253"/>
            <a:ext cx="581025" cy="390524"/>
          </a:xfrm>
          <a:prstGeom prst="hexago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04</a:t>
            </a:r>
          </a:p>
        </p:txBody>
      </p:sp>
      <p:sp>
        <p:nvSpPr>
          <p:cNvPr id="45" name="TextBox 44">
            <a:extLst>
              <a:ext uri="{FF2B5EF4-FFF2-40B4-BE49-F238E27FC236}">
                <a16:creationId xmlns:a16="http://schemas.microsoft.com/office/drawing/2014/main" id="{03F1A707-5221-4BC7-BC8F-F7B6070091BF}"/>
              </a:ext>
            </a:extLst>
          </p:cNvPr>
          <p:cNvSpPr txBox="1"/>
          <p:nvPr/>
        </p:nvSpPr>
        <p:spPr>
          <a:xfrm>
            <a:off x="2886325" y="4503253"/>
            <a:ext cx="7547859" cy="307777"/>
          </a:xfrm>
          <a:prstGeom prst="rect">
            <a:avLst/>
          </a:prstGeom>
          <a:noFill/>
        </p:spPr>
        <p:txBody>
          <a:bodyPr wrap="square">
            <a:spAutoFit/>
          </a:bodyPr>
          <a:lstStyle/>
          <a:p>
            <a:r>
              <a:rPr lang="en-US" sz="1400" b="1" err="1">
                <a:solidFill>
                  <a:srgbClr val="384B5C"/>
                </a:solidFill>
                <a:latin typeface="Montserrat" pitchFamily="2" charset="0"/>
              </a:rPr>
              <a:t>Cả</a:t>
            </a:r>
            <a:r>
              <a:rPr lang="en-US" sz="1400" b="1">
                <a:solidFill>
                  <a:srgbClr val="384B5C"/>
                </a:solidFill>
                <a:latin typeface="Montserrat" pitchFamily="2" charset="0"/>
              </a:rPr>
              <a:t> 3 </a:t>
            </a:r>
            <a:r>
              <a:rPr lang="en-US" sz="1400" b="1" err="1">
                <a:solidFill>
                  <a:srgbClr val="384B5C"/>
                </a:solidFill>
                <a:latin typeface="Montserrat" pitchFamily="2" charset="0"/>
              </a:rPr>
              <a:t>thị</a:t>
            </a:r>
            <a:r>
              <a:rPr lang="en-US" sz="1400" b="1">
                <a:solidFill>
                  <a:srgbClr val="384B5C"/>
                </a:solidFill>
                <a:latin typeface="Montserrat" pitchFamily="2" charset="0"/>
              </a:rPr>
              <a:t> </a:t>
            </a:r>
            <a:r>
              <a:rPr lang="en-US" sz="1400" b="1" err="1">
                <a:solidFill>
                  <a:srgbClr val="384B5C"/>
                </a:solidFill>
                <a:latin typeface="Montserrat" pitchFamily="2" charset="0"/>
              </a:rPr>
              <a:t>trường</a:t>
            </a:r>
            <a:r>
              <a:rPr lang="en-US" sz="1400" b="1">
                <a:solidFill>
                  <a:srgbClr val="384B5C"/>
                </a:solidFill>
                <a:latin typeface="Montserrat" pitchFamily="2" charset="0"/>
              </a:rPr>
              <a:t> </a:t>
            </a:r>
            <a:r>
              <a:rPr lang="en-US" sz="1400" b="1" err="1">
                <a:solidFill>
                  <a:srgbClr val="384B5C"/>
                </a:solidFill>
                <a:latin typeface="Montserrat" pitchFamily="2" charset="0"/>
              </a:rPr>
              <a:t>Bắc</a:t>
            </a:r>
            <a:r>
              <a:rPr lang="en-US" sz="1400" b="1">
                <a:solidFill>
                  <a:srgbClr val="384B5C"/>
                </a:solidFill>
                <a:latin typeface="Montserrat" pitchFamily="2" charset="0"/>
              </a:rPr>
              <a:t> </a:t>
            </a:r>
            <a:r>
              <a:rPr lang="en-US" sz="1400" b="1" err="1">
                <a:solidFill>
                  <a:srgbClr val="384B5C"/>
                </a:solidFill>
                <a:latin typeface="Montserrat" pitchFamily="2" charset="0"/>
              </a:rPr>
              <a:t>Mỹ</a:t>
            </a:r>
            <a:r>
              <a:rPr lang="en-US" sz="1400" b="1">
                <a:solidFill>
                  <a:srgbClr val="384B5C"/>
                </a:solidFill>
                <a:latin typeface="Montserrat" pitchFamily="2" charset="0"/>
              </a:rPr>
              <a:t>, </a:t>
            </a:r>
            <a:r>
              <a:rPr lang="en-US" sz="1400" b="1" err="1">
                <a:solidFill>
                  <a:srgbClr val="384B5C"/>
                </a:solidFill>
                <a:latin typeface="Montserrat" pitchFamily="2" charset="0"/>
              </a:rPr>
              <a:t>Châu</a:t>
            </a:r>
            <a:r>
              <a:rPr lang="en-US" sz="1400" b="1">
                <a:solidFill>
                  <a:srgbClr val="384B5C"/>
                </a:solidFill>
                <a:latin typeface="Montserrat" pitchFamily="2" charset="0"/>
              </a:rPr>
              <a:t> </a:t>
            </a:r>
            <a:r>
              <a:rPr lang="en-US" sz="1400" b="1" err="1">
                <a:solidFill>
                  <a:srgbClr val="384B5C"/>
                </a:solidFill>
                <a:latin typeface="Montserrat" pitchFamily="2" charset="0"/>
              </a:rPr>
              <a:t>Âu</a:t>
            </a:r>
            <a:r>
              <a:rPr lang="en-US" sz="1400" b="1">
                <a:solidFill>
                  <a:srgbClr val="384B5C"/>
                </a:solidFill>
                <a:latin typeface="Montserrat" pitchFamily="2" charset="0"/>
              </a:rPr>
              <a:t>, </a:t>
            </a:r>
            <a:r>
              <a:rPr lang="en-US" sz="1400" b="1" err="1">
                <a:solidFill>
                  <a:srgbClr val="384B5C"/>
                </a:solidFill>
                <a:latin typeface="Montserrat" pitchFamily="2" charset="0"/>
              </a:rPr>
              <a:t>Thái</a:t>
            </a:r>
            <a:r>
              <a:rPr lang="en-US" sz="1400" b="1">
                <a:solidFill>
                  <a:srgbClr val="384B5C"/>
                </a:solidFill>
                <a:latin typeface="Montserrat" pitchFamily="2" charset="0"/>
              </a:rPr>
              <a:t> </a:t>
            </a:r>
            <a:r>
              <a:rPr lang="en-US" sz="1400" b="1" err="1">
                <a:solidFill>
                  <a:srgbClr val="384B5C"/>
                </a:solidFill>
                <a:latin typeface="Montserrat" pitchFamily="2" charset="0"/>
              </a:rPr>
              <a:t>Bình</a:t>
            </a:r>
            <a:r>
              <a:rPr lang="en-US" sz="1400" b="1">
                <a:solidFill>
                  <a:srgbClr val="384B5C"/>
                </a:solidFill>
                <a:latin typeface="Montserrat" pitchFamily="2" charset="0"/>
              </a:rPr>
              <a:t> </a:t>
            </a:r>
            <a:r>
              <a:rPr lang="en-US" sz="1400" b="1" err="1">
                <a:solidFill>
                  <a:srgbClr val="384B5C"/>
                </a:solidFill>
                <a:latin typeface="Montserrat" pitchFamily="2" charset="0"/>
              </a:rPr>
              <a:t>Dương</a:t>
            </a:r>
            <a:r>
              <a:rPr lang="en-US" sz="1400" b="1">
                <a:solidFill>
                  <a:srgbClr val="384B5C"/>
                </a:solidFill>
                <a:latin typeface="Montserrat" pitchFamily="2" charset="0"/>
              </a:rPr>
              <a:t> </a:t>
            </a:r>
            <a:r>
              <a:rPr lang="en-US" sz="1400" b="1" err="1">
                <a:solidFill>
                  <a:srgbClr val="384B5C"/>
                </a:solidFill>
                <a:latin typeface="Montserrat" pitchFamily="2" charset="0"/>
              </a:rPr>
              <a:t>đều</a:t>
            </a:r>
            <a:r>
              <a:rPr lang="en-US" sz="1400" b="1">
                <a:solidFill>
                  <a:srgbClr val="384B5C"/>
                </a:solidFill>
                <a:latin typeface="Montserrat" pitchFamily="2" charset="0"/>
              </a:rPr>
              <a:t> </a:t>
            </a:r>
            <a:r>
              <a:rPr lang="en-US" sz="1400" b="1" err="1">
                <a:solidFill>
                  <a:srgbClr val="384B5C"/>
                </a:solidFill>
                <a:latin typeface="Montserrat" pitchFamily="2" charset="0"/>
              </a:rPr>
              <a:t>đem</a:t>
            </a:r>
            <a:r>
              <a:rPr lang="en-US" sz="1400" b="1">
                <a:solidFill>
                  <a:srgbClr val="384B5C"/>
                </a:solidFill>
                <a:latin typeface="Montserrat" pitchFamily="2" charset="0"/>
              </a:rPr>
              <a:t> </a:t>
            </a:r>
            <a:r>
              <a:rPr lang="en-US" sz="1400" b="1" err="1">
                <a:solidFill>
                  <a:srgbClr val="384B5C"/>
                </a:solidFill>
                <a:latin typeface="Montserrat" pitchFamily="2" charset="0"/>
              </a:rPr>
              <a:t>lại</a:t>
            </a:r>
            <a:r>
              <a:rPr lang="en-US" sz="1400" b="1">
                <a:solidFill>
                  <a:srgbClr val="384B5C"/>
                </a:solidFill>
                <a:latin typeface="Montserrat" pitchFamily="2" charset="0"/>
              </a:rPr>
              <a:t> </a:t>
            </a:r>
            <a:r>
              <a:rPr lang="en-US" sz="1400" b="1" err="1">
                <a:solidFill>
                  <a:srgbClr val="384B5C"/>
                </a:solidFill>
                <a:latin typeface="Montserrat" pitchFamily="2" charset="0"/>
              </a:rPr>
              <a:t>doanh</a:t>
            </a:r>
            <a:r>
              <a:rPr lang="en-US" sz="1400" b="1">
                <a:solidFill>
                  <a:srgbClr val="384B5C"/>
                </a:solidFill>
                <a:latin typeface="Montserrat" pitchFamily="2" charset="0"/>
              </a:rPr>
              <a:t> </a:t>
            </a:r>
            <a:r>
              <a:rPr lang="en-US" sz="1400" b="1" err="1">
                <a:solidFill>
                  <a:srgbClr val="384B5C"/>
                </a:solidFill>
                <a:latin typeface="Montserrat" pitchFamily="2" charset="0"/>
              </a:rPr>
              <a:t>thu</a:t>
            </a:r>
            <a:r>
              <a:rPr lang="en-US" sz="1400" b="1">
                <a:solidFill>
                  <a:srgbClr val="384B5C"/>
                </a:solidFill>
                <a:latin typeface="Montserrat" pitchFamily="2" charset="0"/>
              </a:rPr>
              <a:t> </a:t>
            </a:r>
            <a:r>
              <a:rPr lang="en-US" sz="1400" b="1" err="1">
                <a:solidFill>
                  <a:srgbClr val="384B5C"/>
                </a:solidFill>
                <a:latin typeface="Montserrat" pitchFamily="2" charset="0"/>
              </a:rPr>
              <a:t>tốt</a:t>
            </a:r>
            <a:r>
              <a:rPr lang="en-US" sz="1400" b="1">
                <a:solidFill>
                  <a:srgbClr val="384B5C"/>
                </a:solidFill>
                <a:latin typeface="Montserrat" pitchFamily="2" charset="0"/>
              </a:rPr>
              <a:t>.</a:t>
            </a:r>
          </a:p>
        </p:txBody>
      </p:sp>
    </p:spTree>
    <p:extLst>
      <p:ext uri="{BB962C8B-B14F-4D97-AF65-F5344CB8AC3E}">
        <p14:creationId xmlns:p14="http://schemas.microsoft.com/office/powerpoint/2010/main" val="3046633273"/>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38100" y="0"/>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pic>
        <p:nvPicPr>
          <p:cNvPr id="34" name="Picture 33">
            <a:extLst>
              <a:ext uri="{FF2B5EF4-FFF2-40B4-BE49-F238E27FC236}">
                <a16:creationId xmlns:a16="http://schemas.microsoft.com/office/drawing/2014/main" id="{BC926BC9-56AA-42FA-A29E-BFC5274315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5861" y="1023262"/>
            <a:ext cx="3588352" cy="1942961"/>
          </a:xfrm>
          <a:prstGeom prst="rect">
            <a:avLst/>
          </a:prstGeom>
        </p:spPr>
      </p:pic>
      <p:sp>
        <p:nvSpPr>
          <p:cNvPr id="35" name="Freeform: Shape 34">
            <a:extLst>
              <a:ext uri="{FF2B5EF4-FFF2-40B4-BE49-F238E27FC236}">
                <a16:creationId xmlns:a16="http://schemas.microsoft.com/office/drawing/2014/main" id="{BB2FCD98-6245-4362-B54D-18F7CBC939C0}"/>
              </a:ext>
            </a:extLst>
          </p:cNvPr>
          <p:cNvSpPr/>
          <p:nvPr/>
        </p:nvSpPr>
        <p:spPr>
          <a:xfrm>
            <a:off x="1" y="162242"/>
            <a:ext cx="3842656"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TextBox 35">
            <a:extLst>
              <a:ext uri="{FF2B5EF4-FFF2-40B4-BE49-F238E27FC236}">
                <a16:creationId xmlns:a16="http://schemas.microsoft.com/office/drawing/2014/main" id="{B0B63036-E53A-4761-92CD-90BF20858EE0}"/>
              </a:ext>
            </a:extLst>
          </p:cNvPr>
          <p:cNvSpPr txBox="1"/>
          <p:nvPr/>
        </p:nvSpPr>
        <p:spPr>
          <a:xfrm>
            <a:off x="188975" y="162243"/>
            <a:ext cx="3414196"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PREDICTIONS</a:t>
            </a:r>
          </a:p>
        </p:txBody>
      </p:sp>
      <p:sp>
        <p:nvSpPr>
          <p:cNvPr id="37" name="Rectangle 36">
            <a:extLst>
              <a:ext uri="{FF2B5EF4-FFF2-40B4-BE49-F238E27FC236}">
                <a16:creationId xmlns:a16="http://schemas.microsoft.com/office/drawing/2014/main" id="{CB22BF31-162F-4388-A822-68CF79A1F6CF}"/>
              </a:ext>
            </a:extLst>
          </p:cNvPr>
          <p:cNvSpPr/>
          <p:nvPr/>
        </p:nvSpPr>
        <p:spPr>
          <a:xfrm>
            <a:off x="9672928" y="1023263"/>
            <a:ext cx="851475"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20E2D7"/>
                </a:solidFill>
              </a:rPr>
              <a:t>      42.73%</a:t>
            </a:r>
          </a:p>
        </p:txBody>
      </p:sp>
      <p:sp>
        <p:nvSpPr>
          <p:cNvPr id="39" name="Isosceles Triangle 38">
            <a:extLst>
              <a:ext uri="{FF2B5EF4-FFF2-40B4-BE49-F238E27FC236}">
                <a16:creationId xmlns:a16="http://schemas.microsoft.com/office/drawing/2014/main" id="{940C42C5-CC2B-4B59-96F1-0C8EC6351EF8}"/>
              </a:ext>
            </a:extLst>
          </p:cNvPr>
          <p:cNvSpPr/>
          <p:nvPr/>
        </p:nvSpPr>
        <p:spPr>
          <a:xfrm>
            <a:off x="9754008" y="1107755"/>
            <a:ext cx="172958" cy="111668"/>
          </a:xfrm>
          <a:prstGeom prst="triangle">
            <a:avLst/>
          </a:prstGeom>
          <a:solidFill>
            <a:srgbClr val="20E2D7"/>
          </a:solidFill>
          <a:ln>
            <a:solidFill>
              <a:srgbClr val="20E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781C5720-4A08-4D65-8E63-15605C7589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8255" y="3440484"/>
            <a:ext cx="3615958" cy="1884967"/>
          </a:xfrm>
          <a:prstGeom prst="rect">
            <a:avLst/>
          </a:prstGeom>
        </p:spPr>
      </p:pic>
      <p:sp>
        <p:nvSpPr>
          <p:cNvPr id="42" name="Rectangle 41">
            <a:extLst>
              <a:ext uri="{FF2B5EF4-FFF2-40B4-BE49-F238E27FC236}">
                <a16:creationId xmlns:a16="http://schemas.microsoft.com/office/drawing/2014/main" id="{E76B9461-1105-4047-93C4-5876886CEE83}"/>
              </a:ext>
            </a:extLst>
          </p:cNvPr>
          <p:cNvSpPr/>
          <p:nvPr/>
        </p:nvSpPr>
        <p:spPr>
          <a:xfrm>
            <a:off x="9353178" y="3467503"/>
            <a:ext cx="851475" cy="306052"/>
          </a:xfrm>
          <a:prstGeom prst="rect">
            <a:avLst/>
          </a:prstGeom>
          <a:solidFill>
            <a:schemeClr val="bg1">
              <a:alpha val="0"/>
            </a:schemeClr>
          </a:solid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20E2D7"/>
                </a:solidFill>
              </a:rPr>
              <a:t>    0.71%</a:t>
            </a:r>
          </a:p>
        </p:txBody>
      </p:sp>
      <p:sp>
        <p:nvSpPr>
          <p:cNvPr id="43" name="Isosceles Triangle 42">
            <a:extLst>
              <a:ext uri="{FF2B5EF4-FFF2-40B4-BE49-F238E27FC236}">
                <a16:creationId xmlns:a16="http://schemas.microsoft.com/office/drawing/2014/main" id="{2C768EF9-3800-4768-9B01-9C73DCD58C56}"/>
              </a:ext>
            </a:extLst>
          </p:cNvPr>
          <p:cNvSpPr/>
          <p:nvPr/>
        </p:nvSpPr>
        <p:spPr>
          <a:xfrm>
            <a:off x="9434258" y="3551995"/>
            <a:ext cx="172958" cy="111668"/>
          </a:xfrm>
          <a:prstGeom prst="triangle">
            <a:avLst/>
          </a:prstGeom>
          <a:solidFill>
            <a:srgbClr val="20E2D7"/>
          </a:solidFill>
          <a:ln>
            <a:solidFill>
              <a:srgbClr val="20E2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8EAB241E-364C-4438-BCF2-C3D5775077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20776" y="1043837"/>
            <a:ext cx="4406924" cy="1922387"/>
          </a:xfrm>
          <a:prstGeom prst="rect">
            <a:avLst/>
          </a:prstGeom>
        </p:spPr>
      </p:pic>
      <p:pic>
        <p:nvPicPr>
          <p:cNvPr id="45" name="Picture 44">
            <a:extLst>
              <a:ext uri="{FF2B5EF4-FFF2-40B4-BE49-F238E27FC236}">
                <a16:creationId xmlns:a16="http://schemas.microsoft.com/office/drawing/2014/main" id="{11E2452B-055D-4093-9735-C5BDD4F6A6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0776" y="3440112"/>
            <a:ext cx="4406924" cy="1884967"/>
          </a:xfrm>
          <a:prstGeom prst="rect">
            <a:avLst/>
          </a:prstGeom>
        </p:spPr>
      </p:pic>
      <p:sp>
        <p:nvSpPr>
          <p:cNvPr id="4" name="TextBox 3">
            <a:extLst>
              <a:ext uri="{FF2B5EF4-FFF2-40B4-BE49-F238E27FC236}">
                <a16:creationId xmlns:a16="http://schemas.microsoft.com/office/drawing/2014/main" id="{87099212-F6F2-4A0B-9C1B-CDA507A6285B}"/>
              </a:ext>
            </a:extLst>
          </p:cNvPr>
          <p:cNvSpPr txBox="1"/>
          <p:nvPr/>
        </p:nvSpPr>
        <p:spPr>
          <a:xfrm>
            <a:off x="1029308" y="5471411"/>
            <a:ext cx="10631604"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3A4A5B"/>
                </a:solidFill>
                <a:latin typeface="Montserrat" pitchFamily="2" charset="0"/>
                <a:ea typeface="Tahoma" panose="020B0604030504040204" pitchFamily="34" charset="0"/>
                <a:cs typeface="Times New Roman" panose="02020603050405020304" pitchFamily="18" charset="0"/>
              </a:rPr>
              <a:t>Với độ tin cậy 95% công ty sẽ đạt được mức tăng trưởng như sau: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400">
                <a:solidFill>
                  <a:srgbClr val="3A4A5B"/>
                </a:solidFill>
                <a:latin typeface="Montserrat" pitchFamily="2" charset="0"/>
                <a:ea typeface="Tahoma" panose="020B0604030504040204" pitchFamily="34" charset="0"/>
                <a:cs typeface="Times New Roman" panose="02020603050405020304" pitchFamily="18" charset="0"/>
              </a:rPr>
              <a:t>Biên lợi nhuận gộp trong năm 2014 của kênh Online sẽ đạt mức 42.73% tăng 2.73% so với năm 2013.</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400">
              <a:solidFill>
                <a:srgbClr val="3A4A5B"/>
              </a:solidFill>
              <a:latin typeface="Montserrat" pitchFamily="2" charset="0"/>
              <a:ea typeface="Tahoma" panose="020B060403050404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400">
                <a:solidFill>
                  <a:srgbClr val="3A4A5B"/>
                </a:solidFill>
                <a:latin typeface="Montserrat" pitchFamily="2" charset="0"/>
                <a:ea typeface="Tahoma" panose="020B0604030504040204" pitchFamily="34" charset="0"/>
                <a:cs typeface="Times New Roman" panose="02020603050405020304" pitchFamily="18" charset="0"/>
              </a:rPr>
              <a:t>Biên lợi nhuận gộp trong năm 2014 của kênh Resller sẽ cắt lỗ và đạt mức 0.71% tăng 2.64% so với năm 2013.</a:t>
            </a:r>
            <a:endParaRPr lang="en-US" sz="1400"/>
          </a:p>
        </p:txBody>
      </p:sp>
    </p:spTree>
    <p:extLst>
      <p:ext uri="{BB962C8B-B14F-4D97-AF65-F5344CB8AC3E}">
        <p14:creationId xmlns:p14="http://schemas.microsoft.com/office/powerpoint/2010/main" val="1321321976"/>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38100" y="0"/>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35" name="Freeform: Shape 34">
            <a:extLst>
              <a:ext uri="{FF2B5EF4-FFF2-40B4-BE49-F238E27FC236}">
                <a16:creationId xmlns:a16="http://schemas.microsoft.com/office/drawing/2014/main" id="{BB2FCD98-6245-4362-B54D-18F7CBC939C0}"/>
              </a:ext>
            </a:extLst>
          </p:cNvPr>
          <p:cNvSpPr/>
          <p:nvPr/>
        </p:nvSpPr>
        <p:spPr>
          <a:xfrm>
            <a:off x="1" y="162242"/>
            <a:ext cx="3842656"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TextBox 35">
            <a:extLst>
              <a:ext uri="{FF2B5EF4-FFF2-40B4-BE49-F238E27FC236}">
                <a16:creationId xmlns:a16="http://schemas.microsoft.com/office/drawing/2014/main" id="{B0B63036-E53A-4761-92CD-90BF20858EE0}"/>
              </a:ext>
            </a:extLst>
          </p:cNvPr>
          <p:cNvSpPr txBox="1"/>
          <p:nvPr/>
        </p:nvSpPr>
        <p:spPr>
          <a:xfrm>
            <a:off x="188975" y="162243"/>
            <a:ext cx="3414196"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PREDICTIONS</a:t>
            </a:r>
          </a:p>
        </p:txBody>
      </p:sp>
      <p:sp>
        <p:nvSpPr>
          <p:cNvPr id="4" name="TextBox 3">
            <a:extLst>
              <a:ext uri="{FF2B5EF4-FFF2-40B4-BE49-F238E27FC236}">
                <a16:creationId xmlns:a16="http://schemas.microsoft.com/office/drawing/2014/main" id="{87099212-F6F2-4A0B-9C1B-CDA507A6285B}"/>
              </a:ext>
            </a:extLst>
          </p:cNvPr>
          <p:cNvSpPr txBox="1"/>
          <p:nvPr/>
        </p:nvSpPr>
        <p:spPr>
          <a:xfrm>
            <a:off x="242167" y="5587915"/>
            <a:ext cx="11898422"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3A4A5B"/>
                </a:solidFill>
                <a:latin typeface="Montserrat" pitchFamily="2" charset="0"/>
                <a:ea typeface="Tahoma" panose="020B0604030504040204" pitchFamily="34" charset="0"/>
                <a:cs typeface="Times New Roman" panose="02020603050405020304" pitchFamily="18" charset="0"/>
              </a:rPr>
              <a:t>Trong năm 2013 số lượng mặt hàng tăng giá bán nhiều gấp 3 lần so với 2012.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3A4A5B"/>
                </a:solidFill>
                <a:latin typeface="Montserrat" pitchFamily="2" charset="0"/>
                <a:ea typeface="Tahoma" panose="020B0604030504040204" pitchFamily="34" charset="0"/>
                <a:cs typeface="Times New Roman" panose="02020603050405020304" pitchFamily="18" charset="0"/>
              </a:rPr>
              <a:t>Dòng xe đạp Road và Touring là dòng xe đang phải bán lỗ nhiều nhất của Reseller thì số lượng sản phẩm đã bán có xu hướng giảm theo thời gian.</a:t>
            </a:r>
          </a:p>
          <a:p>
            <a:pPr>
              <a:defRPr/>
            </a:pPr>
            <a:r>
              <a:rPr lang="en-US" sz="1400">
                <a:solidFill>
                  <a:srgbClr val="3A4A5B"/>
                </a:solidFill>
                <a:latin typeface="Montserrat" pitchFamily="2" charset="0"/>
                <a:ea typeface="Tahoma" panose="020B0604030504040204" pitchFamily="34" charset="0"/>
                <a:cs typeface="Times New Roman" panose="02020603050405020304" pitchFamily="18" charset="0"/>
              </a:rPr>
              <a:t>Dòng xe đạp Mountain Bikes là dòng xe đang bán lãi nhiều nhất thì số lượng sản phẩm đã bán có xu hướng tăng theo thời gian trên cả 2 kênh. Bên cạnh đó thì các mặt hàng linh phụ kiện và quần áo đang có xu hướng tăng.</a:t>
            </a:r>
            <a:endParaRPr lang="en-US" sz="1400"/>
          </a:p>
        </p:txBody>
      </p:sp>
      <p:pic>
        <p:nvPicPr>
          <p:cNvPr id="7" name="Picture 6">
            <a:extLst>
              <a:ext uri="{FF2B5EF4-FFF2-40B4-BE49-F238E27FC236}">
                <a16:creationId xmlns:a16="http://schemas.microsoft.com/office/drawing/2014/main" id="{92516113-6392-4361-9058-826515CED2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441" y="1180450"/>
            <a:ext cx="3525427" cy="2210450"/>
          </a:xfrm>
          <a:prstGeom prst="rect">
            <a:avLst/>
          </a:prstGeom>
        </p:spPr>
      </p:pic>
      <p:pic>
        <p:nvPicPr>
          <p:cNvPr id="40" name="Picture 39">
            <a:extLst>
              <a:ext uri="{FF2B5EF4-FFF2-40B4-BE49-F238E27FC236}">
                <a16:creationId xmlns:a16="http://schemas.microsoft.com/office/drawing/2014/main" id="{CDC760AD-A70A-4B5D-B48F-7775254EA0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4885" y="1210855"/>
            <a:ext cx="4164454" cy="1678030"/>
          </a:xfrm>
          <a:prstGeom prst="rect">
            <a:avLst/>
          </a:prstGeom>
        </p:spPr>
      </p:pic>
      <p:pic>
        <p:nvPicPr>
          <p:cNvPr id="47" name="Picture 46">
            <a:extLst>
              <a:ext uri="{FF2B5EF4-FFF2-40B4-BE49-F238E27FC236}">
                <a16:creationId xmlns:a16="http://schemas.microsoft.com/office/drawing/2014/main" id="{3A6C0CA1-66C7-424A-BFAF-07C889B7AB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30777" y="3566295"/>
            <a:ext cx="4182732" cy="1678029"/>
          </a:xfrm>
          <a:prstGeom prst="rect">
            <a:avLst/>
          </a:prstGeom>
        </p:spPr>
      </p:pic>
      <p:sp>
        <p:nvSpPr>
          <p:cNvPr id="48" name="TextBox 47">
            <a:extLst>
              <a:ext uri="{FF2B5EF4-FFF2-40B4-BE49-F238E27FC236}">
                <a16:creationId xmlns:a16="http://schemas.microsoft.com/office/drawing/2014/main" id="{F890D4FB-AC60-4F6E-AB08-003E8DD19AFB}"/>
              </a:ext>
            </a:extLst>
          </p:cNvPr>
          <p:cNvSpPr txBox="1"/>
          <p:nvPr/>
        </p:nvSpPr>
        <p:spPr>
          <a:xfrm>
            <a:off x="4894551" y="892324"/>
            <a:ext cx="1696010" cy="307777"/>
          </a:xfrm>
          <a:prstGeom prst="rect">
            <a:avLst/>
          </a:prstGeom>
          <a:noFill/>
        </p:spPr>
        <p:txBody>
          <a:bodyPr wrap="square" rtlCol="0">
            <a:spAutoFit/>
          </a:bodyPr>
          <a:lstStyle/>
          <a:p>
            <a:r>
              <a:rPr lang="en-US" sz="1400">
                <a:solidFill>
                  <a:srgbClr val="384B5C"/>
                </a:solidFill>
                <a:latin typeface="Montserrat" pitchFamily="2" charset="0"/>
              </a:rPr>
              <a:t>Road Bikes</a:t>
            </a:r>
          </a:p>
        </p:txBody>
      </p:sp>
      <p:sp>
        <p:nvSpPr>
          <p:cNvPr id="50" name="TextBox 49">
            <a:extLst>
              <a:ext uri="{FF2B5EF4-FFF2-40B4-BE49-F238E27FC236}">
                <a16:creationId xmlns:a16="http://schemas.microsoft.com/office/drawing/2014/main" id="{17468B89-69A2-4158-B7EC-834AEDCD7579}"/>
              </a:ext>
            </a:extLst>
          </p:cNvPr>
          <p:cNvSpPr txBox="1"/>
          <p:nvPr/>
        </p:nvSpPr>
        <p:spPr>
          <a:xfrm>
            <a:off x="4921683" y="3237011"/>
            <a:ext cx="1696010" cy="307777"/>
          </a:xfrm>
          <a:prstGeom prst="rect">
            <a:avLst/>
          </a:prstGeom>
          <a:noFill/>
        </p:spPr>
        <p:txBody>
          <a:bodyPr wrap="square" rtlCol="0">
            <a:spAutoFit/>
          </a:bodyPr>
          <a:lstStyle/>
          <a:p>
            <a:r>
              <a:rPr lang="en-US" sz="1400">
                <a:solidFill>
                  <a:srgbClr val="384B5C"/>
                </a:solidFill>
                <a:latin typeface="Montserrat" pitchFamily="2" charset="0"/>
              </a:rPr>
              <a:t>Mountain Bikes</a:t>
            </a:r>
          </a:p>
        </p:txBody>
      </p:sp>
    </p:spTree>
    <p:extLst>
      <p:ext uri="{BB962C8B-B14F-4D97-AF65-F5344CB8AC3E}">
        <p14:creationId xmlns:p14="http://schemas.microsoft.com/office/powerpoint/2010/main" val="3405151785"/>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47" name="Freeform: Shape 46">
            <a:extLst>
              <a:ext uri="{FF2B5EF4-FFF2-40B4-BE49-F238E27FC236}">
                <a16:creationId xmlns:a16="http://schemas.microsoft.com/office/drawing/2014/main" id="{03DDC690-3058-45B1-B154-E1F078CC283A}"/>
              </a:ext>
            </a:extLst>
          </p:cNvPr>
          <p:cNvSpPr/>
          <p:nvPr/>
        </p:nvSpPr>
        <p:spPr>
          <a:xfrm>
            <a:off x="-1" y="162242"/>
            <a:ext cx="546462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TextBox 47">
            <a:extLst>
              <a:ext uri="{FF2B5EF4-FFF2-40B4-BE49-F238E27FC236}">
                <a16:creationId xmlns:a16="http://schemas.microsoft.com/office/drawing/2014/main" id="{5619AF35-D42E-47C0-8468-4AB22E56357A}"/>
              </a:ext>
            </a:extLst>
          </p:cNvPr>
          <p:cNvSpPr txBox="1"/>
          <p:nvPr/>
        </p:nvSpPr>
        <p:spPr>
          <a:xfrm>
            <a:off x="188975" y="162243"/>
            <a:ext cx="4894654"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RECOMMENDATIONS</a:t>
            </a:r>
          </a:p>
        </p:txBody>
      </p:sp>
      <p:sp>
        <p:nvSpPr>
          <p:cNvPr id="49" name="TextBox 48">
            <a:extLst>
              <a:ext uri="{FF2B5EF4-FFF2-40B4-BE49-F238E27FC236}">
                <a16:creationId xmlns:a16="http://schemas.microsoft.com/office/drawing/2014/main" id="{EA9DDD0C-98A3-4C1E-B6B2-466AD54C7295}"/>
              </a:ext>
            </a:extLst>
          </p:cNvPr>
          <p:cNvSpPr txBox="1"/>
          <p:nvPr/>
        </p:nvSpPr>
        <p:spPr>
          <a:xfrm>
            <a:off x="269402" y="1011148"/>
            <a:ext cx="10387345" cy="546002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300" b="1">
                <a:solidFill>
                  <a:srgbClr val="3A4A5B"/>
                </a:solidFill>
                <a:latin typeface="Montserrat" pitchFamily="2" charset="0"/>
                <a:ea typeface="Tahoma" panose="020B0604030504040204" pitchFamily="34" charset="0"/>
                <a:cs typeface="Times New Roman" panose="02020603050405020304" pitchFamily="18" charset="0"/>
              </a:rPr>
              <a:t>Insight:</a:t>
            </a:r>
            <a:r>
              <a:rPr lang="en-US" sz="1300">
                <a:solidFill>
                  <a:srgbClr val="3A4A5B"/>
                </a:solidFill>
                <a:latin typeface="Montserrat" pitchFamily="2" charset="0"/>
                <a:ea typeface="Tahoma" panose="020B0604030504040204" pitchFamily="34" charset="0"/>
                <a:cs typeface="Times New Roman" panose="02020603050405020304" pitchFamily="18" charset="0"/>
              </a:rPr>
              <a:t> Dữ liệu đã cho chúng ta thấy công ty đang phải bán lỗ 46% loại sản phẩm trên kênh Reseller. Đây cũng chính là nguyên nhân chính dẫn tới việc kênh Reseller đang có lợi nhuận âm, qua đó cũng khiến lợi nhuận tổng của công ty bị ảnh hưởng. Dựa vào vào dữ liệu chúng ta cũng có thể nhận định Reseller phải bán lỗ vì những nguyên nhân chính sau:</a:t>
            </a:r>
          </a:p>
          <a:p>
            <a:pPr marL="285750" indent="-285750">
              <a:lnSpc>
                <a:spcPct val="150000"/>
              </a:lnSpc>
              <a:buFont typeface="Wingdings" panose="05000000000000000000" pitchFamily="2" charset="2"/>
              <a:buChar char="v"/>
            </a:pPr>
            <a:endParaRPr lang="en-US" sz="1300">
              <a:solidFill>
                <a:srgbClr val="3A4A5B"/>
              </a:solidFill>
              <a:latin typeface="Montserrat" pitchFamily="2" charset="0"/>
              <a:ea typeface="Tahoma" panose="020B060403050404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sz="1300">
                <a:solidFill>
                  <a:srgbClr val="3A4A5B"/>
                </a:solidFill>
                <a:latin typeface="Montserrat" pitchFamily="2" charset="0"/>
                <a:ea typeface="Tahoma" panose="020B0604030504040204" pitchFamily="34" charset="0"/>
                <a:cs typeface="Times New Roman" panose="02020603050405020304" pitchFamily="18" charset="0"/>
              </a:rPr>
              <a:t>Chính sách ưu đãi cho nhà phân phối: Công ty đang trong giai đoạn xây dựng thương hiệu, mở rộng thị trường.</a:t>
            </a:r>
          </a:p>
          <a:p>
            <a:pPr marL="742950" lvl="1" indent="-285750">
              <a:lnSpc>
                <a:spcPct val="150000"/>
              </a:lnSpc>
              <a:buFont typeface="Wingdings" panose="05000000000000000000" pitchFamily="2" charset="2"/>
              <a:buChar char="Ø"/>
            </a:pPr>
            <a:r>
              <a:rPr lang="en-US" sz="1300">
                <a:solidFill>
                  <a:srgbClr val="3A4A5B"/>
                </a:solidFill>
                <a:latin typeface="Montserrat" pitchFamily="2" charset="0"/>
                <a:ea typeface="Tahoma" panose="020B0604030504040204" pitchFamily="34" charset="0"/>
                <a:cs typeface="Times New Roman" panose="02020603050405020304" pitchFamily="18" charset="0"/>
              </a:rPr>
              <a:t>Thị trường bán lẻ cạnh tranh rất khốc liệt.</a:t>
            </a:r>
          </a:p>
          <a:p>
            <a:pPr marL="742950" lvl="1" indent="-285750">
              <a:lnSpc>
                <a:spcPct val="150000"/>
              </a:lnSpc>
              <a:buFont typeface="Wingdings" panose="05000000000000000000" pitchFamily="2" charset="2"/>
              <a:buChar char="Ø"/>
            </a:pPr>
            <a:r>
              <a:rPr lang="en-US" sz="1300">
                <a:solidFill>
                  <a:srgbClr val="3A4A5B"/>
                </a:solidFill>
                <a:latin typeface="Montserrat" pitchFamily="2" charset="0"/>
                <a:ea typeface="Tahoma" panose="020B0604030504040204" pitchFamily="34" charset="0"/>
                <a:cs typeface="Times New Roman" panose="02020603050405020304" pitchFamily="18" charset="0"/>
              </a:rPr>
              <a:t>Chi phí hàng tồn kho và lưu thông dòng vốn.</a:t>
            </a:r>
          </a:p>
          <a:p>
            <a:pPr marL="742950" lvl="1" indent="-285750">
              <a:lnSpc>
                <a:spcPct val="150000"/>
              </a:lnSpc>
              <a:buFont typeface="Wingdings" panose="05000000000000000000" pitchFamily="2" charset="2"/>
              <a:buChar char="Ø"/>
            </a:pPr>
            <a:r>
              <a:rPr lang="en-US" sz="1300">
                <a:solidFill>
                  <a:srgbClr val="3A4A5B"/>
                </a:solidFill>
                <a:latin typeface="Montserrat" pitchFamily="2" charset="0"/>
                <a:ea typeface="Tahoma" panose="020B0604030504040204" pitchFamily="34" charset="0"/>
                <a:cs typeface="Times New Roman" panose="02020603050405020304" pitchFamily="18" charset="0"/>
              </a:rPr>
              <a:t>Chiến dịch tiếp thị, quảng cáo.</a:t>
            </a:r>
          </a:p>
          <a:p>
            <a:pPr marL="742950" lvl="1" indent="-285750">
              <a:lnSpc>
                <a:spcPct val="150000"/>
              </a:lnSpc>
              <a:buFont typeface="Wingdings" panose="05000000000000000000" pitchFamily="2" charset="2"/>
              <a:buChar char="Ø"/>
            </a:pPr>
            <a:endParaRPr lang="en-US" sz="1300" b="1">
              <a:solidFill>
                <a:srgbClr val="3A4A5B"/>
              </a:solidFill>
              <a:latin typeface="Montserrat" pitchFamily="2" charset="0"/>
              <a:ea typeface="Tahoma" panose="020B0604030504040204" pitchFamily="34"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1300" b="1">
                <a:solidFill>
                  <a:srgbClr val="3A4A5B"/>
                </a:solidFill>
                <a:latin typeface="Montserrat" pitchFamily="2" charset="0"/>
                <a:ea typeface="Tahoma" panose="020B0604030504040204" pitchFamily="34" charset="0"/>
                <a:cs typeface="Times New Roman" panose="02020603050405020304" pitchFamily="18" charset="0"/>
              </a:rPr>
              <a:t>Đề xuất:</a:t>
            </a:r>
            <a:r>
              <a:rPr lang="en-US" sz="1300">
                <a:solidFill>
                  <a:srgbClr val="3A4A5B"/>
                </a:solidFill>
                <a:latin typeface="Montserrat" pitchFamily="2" charset="0"/>
                <a:ea typeface="Tahoma" panose="020B0604030504040204" pitchFamily="34" charset="0"/>
                <a:cs typeface="Times New Roman" panose="02020603050405020304" pitchFamily="18" charset="0"/>
              </a:rPr>
              <a:t> </a:t>
            </a:r>
          </a:p>
          <a:p>
            <a:pPr marL="742950" lvl="1" indent="-285750">
              <a:lnSpc>
                <a:spcPct val="150000"/>
              </a:lnSpc>
              <a:buFont typeface="Wingdings" panose="05000000000000000000" pitchFamily="2" charset="2"/>
              <a:buChar char="Ø"/>
            </a:pPr>
            <a:r>
              <a:rPr lang="en-US" sz="1300" b="1">
                <a:solidFill>
                  <a:srgbClr val="3A4A5B"/>
                </a:solidFill>
                <a:latin typeface="Montserrat" pitchFamily="2" charset="0"/>
                <a:ea typeface="Tahoma" panose="020B0604030504040204" pitchFamily="34" charset="0"/>
                <a:cs typeface="Times New Roman" panose="02020603050405020304" pitchFamily="18" charset="0"/>
              </a:rPr>
              <a:t>Chiến lược: </a:t>
            </a:r>
            <a:r>
              <a:rPr lang="en-US" sz="1300">
                <a:solidFill>
                  <a:srgbClr val="3A4A5B"/>
                </a:solidFill>
                <a:latin typeface="Montserrat" pitchFamily="2" charset="0"/>
                <a:ea typeface="Tahoma" panose="020B0604030504040204" pitchFamily="34" charset="0"/>
                <a:cs typeface="Times New Roman" panose="02020603050405020304" pitchFamily="18" charset="0"/>
              </a:rPr>
              <a:t>Duy trì chiến lược </a:t>
            </a:r>
            <a:r>
              <a:rPr lang="en-US" sz="1300" b="1">
                <a:solidFill>
                  <a:srgbClr val="3A4A5B"/>
                </a:solidFill>
                <a:latin typeface="Montserrat" pitchFamily="2" charset="0"/>
                <a:ea typeface="Tahoma" panose="020B0604030504040204" pitchFamily="34" charset="0"/>
                <a:cs typeface="Times New Roman" panose="02020603050405020304" pitchFamily="18" charset="0"/>
              </a:rPr>
              <a:t>”Lấy ngắn nuôi dài”</a:t>
            </a:r>
          </a:p>
          <a:p>
            <a:pPr lvl="2">
              <a:lnSpc>
                <a:spcPct val="150000"/>
              </a:lnSpc>
            </a:pPr>
            <a:r>
              <a:rPr lang="en-US" sz="1300">
                <a:solidFill>
                  <a:srgbClr val="3A4A5B"/>
                </a:solidFill>
                <a:latin typeface="Montserrat" pitchFamily="2" charset="0"/>
                <a:ea typeface="Tahoma" panose="020B0604030504040204" pitchFamily="34" charset="0"/>
                <a:cs typeface="Times New Roman" panose="02020603050405020304" pitchFamily="18" charset="0"/>
              </a:rPr>
              <a:t>Có thể hiểu đây là giai đoạn khá nhạy cảm, chưa phải thời điểm thích hợp để có thay đổi về giá cả hoặc chất lượng 1 cách ồ ạt. Vì chúng ta chưa thể biết hệ thống các cửa hàng vừa mới mở họ sẽ bán được sản phẩm hay không? Thị trường chấp nhận sản phẩm của công ty như thế nào tại kênh Reseller. Công ty vẫn nên sử dụng chiến lược “Lấy ngắn nuôi dài”, đẩy mạnh vào các sản phẩm tiềm năng như dòng xe đạp Mountain-200, các mặt hàng linh kiện, phụ kiện, quần áo đang đem lại lợi nhuận tốt và làm tốt hơn nữa kênh Online để bù lỗ cho những mặt hàng đang lỗ tại kênh Reseller chờ xem phản ứng của thị trường và đối thủ cạnh tranh trước khi đưa ra quyết định điều chỉnh về giá bán xỉ đối với từng sản phẩm. </a:t>
            </a:r>
            <a:endParaRPr lang="en-US" sz="1300">
              <a:solidFill>
                <a:srgbClr val="3A4A5B"/>
              </a:solidFill>
              <a:latin typeface="Montserrat" pitchFamily="2" charset="0"/>
              <a:ea typeface="Tahom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140195800"/>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47" name="Freeform: Shape 46">
            <a:extLst>
              <a:ext uri="{FF2B5EF4-FFF2-40B4-BE49-F238E27FC236}">
                <a16:creationId xmlns:a16="http://schemas.microsoft.com/office/drawing/2014/main" id="{03DDC690-3058-45B1-B154-E1F078CC283A}"/>
              </a:ext>
            </a:extLst>
          </p:cNvPr>
          <p:cNvSpPr/>
          <p:nvPr/>
        </p:nvSpPr>
        <p:spPr>
          <a:xfrm>
            <a:off x="-1" y="162242"/>
            <a:ext cx="546462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TextBox 47">
            <a:extLst>
              <a:ext uri="{FF2B5EF4-FFF2-40B4-BE49-F238E27FC236}">
                <a16:creationId xmlns:a16="http://schemas.microsoft.com/office/drawing/2014/main" id="{5619AF35-D42E-47C0-8468-4AB22E56357A}"/>
              </a:ext>
            </a:extLst>
          </p:cNvPr>
          <p:cNvSpPr txBox="1"/>
          <p:nvPr/>
        </p:nvSpPr>
        <p:spPr>
          <a:xfrm>
            <a:off x="188975" y="162243"/>
            <a:ext cx="4894654"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RECOMMENDATIONS</a:t>
            </a:r>
          </a:p>
        </p:txBody>
      </p:sp>
      <p:sp>
        <p:nvSpPr>
          <p:cNvPr id="49" name="TextBox 48">
            <a:extLst>
              <a:ext uri="{FF2B5EF4-FFF2-40B4-BE49-F238E27FC236}">
                <a16:creationId xmlns:a16="http://schemas.microsoft.com/office/drawing/2014/main" id="{EA9DDD0C-98A3-4C1E-B6B2-466AD54C7295}"/>
              </a:ext>
            </a:extLst>
          </p:cNvPr>
          <p:cNvSpPr txBox="1"/>
          <p:nvPr/>
        </p:nvSpPr>
        <p:spPr>
          <a:xfrm>
            <a:off x="269402" y="1011148"/>
            <a:ext cx="10387345" cy="3359446"/>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en-US" sz="1300" b="1">
                <a:solidFill>
                  <a:srgbClr val="3A4A5B"/>
                </a:solidFill>
                <a:latin typeface="Montserrat" pitchFamily="2" charset="0"/>
                <a:ea typeface="Tahoma" panose="020B0604030504040204" pitchFamily="34" charset="0"/>
                <a:cs typeface="Times New Roman" panose="02020603050405020304" pitchFamily="18" charset="0"/>
              </a:rPr>
              <a:t>Tạo các gói sản phẩm và ưu đãi đặc biệt: </a:t>
            </a:r>
          </a:p>
          <a:p>
            <a:pPr marL="1200150" lvl="2" indent="-285750">
              <a:lnSpc>
                <a:spcPct val="150000"/>
              </a:lnSpc>
              <a:buFont typeface="Wingdings" panose="05000000000000000000" pitchFamily="2" charset="2"/>
              <a:buChar char="ü"/>
            </a:pPr>
            <a:r>
              <a:rPr lang="en-US" sz="1300">
                <a:solidFill>
                  <a:srgbClr val="3A4A5B"/>
                </a:solidFill>
                <a:latin typeface="Montserrat" pitchFamily="2" charset="0"/>
                <a:ea typeface="Tahoma" panose="020B0604030504040204" pitchFamily="34" charset="0"/>
                <a:cs typeface="Times New Roman" panose="02020603050405020304" pitchFamily="18" charset="0"/>
              </a:rPr>
              <a:t>Mặt hàng linh kiện, phụ kiện và quần áo đang đem lại lợi nhuận tốt cho Reseller vì vậy việc chúng ta tạo ra các gói sản phẩm bao gồm: mặt hàng chính là xe đạp kèm theo là linh kiện, phụ kiện hoặc quần áo là cách bù trừ lợi nhuận âm trực tiếp nhất cho từng đơn hàng.</a:t>
            </a:r>
          </a:p>
          <a:p>
            <a:pPr marL="742950" lvl="1" indent="-285750">
              <a:lnSpc>
                <a:spcPct val="150000"/>
              </a:lnSpc>
              <a:buFont typeface="Wingdings" panose="05000000000000000000" pitchFamily="2" charset="2"/>
              <a:buChar char="ü"/>
            </a:pPr>
            <a:endParaRPr lang="en-US" sz="1300">
              <a:solidFill>
                <a:srgbClr val="3A4A5B"/>
              </a:solidFill>
              <a:latin typeface="Montserrat" pitchFamily="2" charset="0"/>
              <a:ea typeface="Tahoma" panose="020B060403050404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sz="1300" b="1">
                <a:solidFill>
                  <a:srgbClr val="3A4A5B"/>
                </a:solidFill>
                <a:latin typeface="Montserrat" pitchFamily="2" charset="0"/>
                <a:ea typeface="Tahoma" panose="020B0604030504040204" pitchFamily="34" charset="0"/>
                <a:cs typeface="Times New Roman" panose="02020603050405020304" pitchFamily="18" charset="0"/>
              </a:rPr>
              <a:t>Bổ sung nhân viên bán hàng cho kênh Reseller</a:t>
            </a:r>
          </a:p>
          <a:p>
            <a:pPr marL="1200150" lvl="2" indent="-285750">
              <a:lnSpc>
                <a:spcPct val="150000"/>
              </a:lnSpc>
              <a:buFont typeface="Wingdings" panose="05000000000000000000" pitchFamily="2" charset="2"/>
              <a:buChar char="ü"/>
            </a:pPr>
            <a:r>
              <a:rPr lang="en-US" sz="1300">
                <a:solidFill>
                  <a:srgbClr val="3A4A5B"/>
                </a:solidFill>
                <a:latin typeface="Montserrat" pitchFamily="2" charset="0"/>
                <a:ea typeface="Tahoma" panose="020B0604030504040204" pitchFamily="34" charset="0"/>
                <a:cs typeface="Calibri" panose="020F0502020204030204" pitchFamily="34" charset="0"/>
              </a:rPr>
              <a:t>Reseller có nhiều khu vực chỉ có 1 nhân viên bán hàng phụ trách ví dụ: Úc, Pháp, Đức, Anh… như vậy là không hợp lý. Đề xuất công ty tuyển dụng thêm tối thiểu tại mỗi khu vực phải có 3 nhân viên phụ trách, trong đó có 1 Sales Leader. Mục đích để mở rộng thêm hệ thống cửa hàng, tạo sự thi đua giữa các nhân viên,  kiểm soát chặt chẽ hơn tình hình tại các cửa hàng và cũng để đề phòng trường hợp nhân viên nghỉ việc sẽ luôn có người backup kịp thời, không gây ảnh hưởng đến việc kinh doanh.</a:t>
            </a:r>
            <a:endParaRPr lang="en-US" sz="1300">
              <a:solidFill>
                <a:srgbClr val="3A4A5B"/>
              </a:solidFill>
              <a:latin typeface="Montserrat" pitchFamily="2"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2651258"/>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10154664"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10665995"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1207268"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11751469" y="0"/>
            <a:ext cx="12192000"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sp>
        <p:nvSpPr>
          <p:cNvPr id="34" name="Rectangle: Rounded Corners 33">
            <a:extLst>
              <a:ext uri="{FF2B5EF4-FFF2-40B4-BE49-F238E27FC236}">
                <a16:creationId xmlns:a16="http://schemas.microsoft.com/office/drawing/2014/main" id="{1D3BF156-F117-4D10-A0C1-A248FF5A397B}"/>
              </a:ext>
            </a:extLst>
          </p:cNvPr>
          <p:cNvSpPr/>
          <p:nvPr/>
        </p:nvSpPr>
        <p:spPr>
          <a:xfrm>
            <a:off x="2089692" y="1025912"/>
            <a:ext cx="8526701" cy="480617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01A8D65-1AA1-48EF-A47D-00AE964A3026}"/>
              </a:ext>
            </a:extLst>
          </p:cNvPr>
          <p:cNvSpPr txBox="1"/>
          <p:nvPr/>
        </p:nvSpPr>
        <p:spPr>
          <a:xfrm>
            <a:off x="3726917" y="1250398"/>
            <a:ext cx="6357021" cy="425706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400" b="1">
                <a:solidFill>
                  <a:srgbClr val="384B5C"/>
                </a:solidFill>
                <a:latin typeface="Montserrat" pitchFamily="2" charset="0"/>
                <a:ea typeface="Open Sans" pitchFamily="2" charset="0"/>
                <a:cs typeface="Open Sans" pitchFamily="2" charset="0"/>
              </a:rPr>
              <a:t>Người dùng cuối:</a:t>
            </a:r>
          </a:p>
          <a:p>
            <a:pPr marL="742950" lvl="1" indent="-285750">
              <a:lnSpc>
                <a:spcPct val="150000"/>
              </a:lnSpc>
              <a:buFont typeface="Wingdings" panose="05000000000000000000" pitchFamily="2" charset="2"/>
              <a:buChar char="ü"/>
            </a:pPr>
            <a:r>
              <a:rPr lang="en-US" sz="1400">
                <a:solidFill>
                  <a:srgbClr val="384B5C"/>
                </a:solidFill>
                <a:latin typeface="Montserrat" pitchFamily="2" charset="0"/>
                <a:ea typeface="Open Sans" pitchFamily="2" charset="0"/>
                <a:cs typeface="Open Sans" pitchFamily="2" charset="0"/>
              </a:rPr>
              <a:t>Giám đốc điều hành, Giám đốc kinh doanh.</a:t>
            </a:r>
          </a:p>
          <a:p>
            <a:pPr marL="742950" lvl="1" indent="-285750">
              <a:lnSpc>
                <a:spcPct val="150000"/>
              </a:lnSpc>
              <a:buFont typeface="Wingdings" panose="05000000000000000000" pitchFamily="2" charset="2"/>
              <a:buChar char="ü"/>
            </a:pPr>
            <a:r>
              <a:rPr lang="en-US" sz="1400">
                <a:solidFill>
                  <a:srgbClr val="384B5C"/>
                </a:solidFill>
                <a:latin typeface="Montserrat" pitchFamily="2" charset="0"/>
                <a:ea typeface="Open Sans" pitchFamily="2" charset="0"/>
                <a:cs typeface="Open Sans" pitchFamily="2" charset="0"/>
              </a:rPr>
              <a:t>Các cấp trưởng phòng, phó phòng và nhân viên các bộ phận thuộc 2 kênh Reseller &amp; Online.</a:t>
            </a:r>
            <a:endParaRPr lang="en-US" sz="1400">
              <a:solidFill>
                <a:srgbClr val="384B5C"/>
              </a:solidFill>
              <a:latin typeface="Montserrat Bold" pitchFamily="2" charset="0"/>
              <a:ea typeface="Open Sans" pitchFamily="2" charset="0"/>
              <a:cs typeface="Open Sans" pitchFamily="2" charset="0"/>
            </a:endParaRPr>
          </a:p>
          <a:p>
            <a:pPr marL="285750" indent="-285750">
              <a:lnSpc>
                <a:spcPct val="150000"/>
              </a:lnSpc>
              <a:buFont typeface="Wingdings" panose="05000000000000000000" pitchFamily="2" charset="2"/>
              <a:buChar char="v"/>
            </a:pPr>
            <a:r>
              <a:rPr lang="en-US" sz="1400">
                <a:solidFill>
                  <a:srgbClr val="384B5C"/>
                </a:solidFill>
                <a:latin typeface="Montserrat Bold" pitchFamily="2" charset="0"/>
                <a:ea typeface="Open Sans" pitchFamily="2" charset="0"/>
                <a:cs typeface="Open Sans" pitchFamily="2" charset="0"/>
              </a:rPr>
              <a:t>Xác </a:t>
            </a:r>
            <a:r>
              <a:rPr lang="en-US" sz="1400" err="1">
                <a:solidFill>
                  <a:srgbClr val="384B5C"/>
                </a:solidFill>
                <a:latin typeface="Montserrat Bold" pitchFamily="2" charset="0"/>
                <a:ea typeface="Open Sans" pitchFamily="2" charset="0"/>
                <a:cs typeface="Open Sans" pitchFamily="2" charset="0"/>
              </a:rPr>
              <a:t>định</a:t>
            </a:r>
            <a:r>
              <a:rPr lang="en-US" sz="1400">
                <a:solidFill>
                  <a:srgbClr val="384B5C"/>
                </a:solidFill>
                <a:latin typeface="Montserrat Bold" pitchFamily="2" charset="0"/>
                <a:ea typeface="Open Sans" pitchFamily="2" charset="0"/>
                <a:cs typeface="Open Sans" pitchFamily="2" charset="0"/>
              </a:rPr>
              <a:t> bài toán cần </a:t>
            </a:r>
            <a:r>
              <a:rPr lang="en-US" sz="1400" err="1">
                <a:solidFill>
                  <a:srgbClr val="384B5C"/>
                </a:solidFill>
                <a:latin typeface="Montserrat Bold" pitchFamily="2" charset="0"/>
                <a:ea typeface="Open Sans" pitchFamily="2" charset="0"/>
                <a:cs typeface="Open Sans" pitchFamily="2" charset="0"/>
              </a:rPr>
              <a:t>giải</a:t>
            </a:r>
            <a:r>
              <a:rPr lang="en-US" sz="1400">
                <a:solidFill>
                  <a:srgbClr val="384B5C"/>
                </a:solidFill>
                <a:latin typeface="Montserrat Bold" pitchFamily="2" charset="0"/>
                <a:ea typeface="Open Sans" pitchFamily="2" charset="0"/>
                <a:cs typeface="Open Sans" pitchFamily="2" charset="0"/>
              </a:rPr>
              <a:t> quyết: </a:t>
            </a:r>
          </a:p>
          <a:p>
            <a:pPr marL="742950" lvl="1" indent="-285750">
              <a:lnSpc>
                <a:spcPct val="150000"/>
              </a:lnSpc>
              <a:buFont typeface="Wingdings" panose="05000000000000000000" pitchFamily="2" charset="2"/>
              <a:buChar char="ü"/>
            </a:pPr>
            <a:r>
              <a:rPr lang="en-US" sz="1400">
                <a:solidFill>
                  <a:srgbClr val="384B5C"/>
                </a:solidFill>
                <a:latin typeface="Montserrat" pitchFamily="2" charset="0"/>
              </a:rPr>
              <a:t>P</a:t>
            </a:r>
            <a:r>
              <a:rPr lang="en-US" sz="1400" b="0" i="0" u="none" strike="noStrike">
                <a:solidFill>
                  <a:srgbClr val="384B5C"/>
                </a:solidFill>
                <a:effectLst/>
                <a:latin typeface="Montserrat" pitchFamily="2" charset="0"/>
              </a:rPr>
              <a:t>hân tích tình hình kinh doanh trên 2 kênh phân phối Reseller và Online của công ty trong 2 năm 2012 &amp; 2013.</a:t>
            </a:r>
          </a:p>
          <a:p>
            <a:pPr marL="742950" lvl="1" indent="-285750">
              <a:lnSpc>
                <a:spcPct val="150000"/>
              </a:lnSpc>
              <a:buFont typeface="Wingdings" panose="05000000000000000000" pitchFamily="2" charset="2"/>
              <a:buChar char="ü"/>
            </a:pPr>
            <a:r>
              <a:rPr lang="vi-VN" sz="1400" b="0" i="0" u="none" strike="noStrike">
                <a:solidFill>
                  <a:srgbClr val="384B5C"/>
                </a:solidFill>
                <a:effectLst/>
                <a:latin typeface="Montserrat" pitchFamily="2" charset="0"/>
              </a:rPr>
              <a:t>Đưa ra dự đoán các chỉ số kinh doanh và đề xuất các </a:t>
            </a:r>
            <a:r>
              <a:rPr lang="en-US" sz="1400" b="0" i="0" u="none" strike="noStrike">
                <a:solidFill>
                  <a:srgbClr val="384B5C"/>
                </a:solidFill>
                <a:effectLst/>
                <a:latin typeface="Montserrat" pitchFamily="2" charset="0"/>
              </a:rPr>
              <a:t>giải </a:t>
            </a:r>
            <a:r>
              <a:rPr lang="vi-VN" sz="1400" b="0" i="0" u="none" strike="noStrike">
                <a:solidFill>
                  <a:srgbClr val="384B5C"/>
                </a:solidFill>
                <a:effectLst/>
                <a:latin typeface="Montserrat" pitchFamily="2" charset="0"/>
              </a:rPr>
              <a:t>pháp để cải thiện doanh </a:t>
            </a:r>
            <a:r>
              <a:rPr lang="en-US" sz="1400" b="0" i="0" u="none" strike="noStrike">
                <a:solidFill>
                  <a:srgbClr val="384B5C"/>
                </a:solidFill>
                <a:effectLst/>
                <a:latin typeface="Montserrat" pitchFamily="2" charset="0"/>
              </a:rPr>
              <a:t>thu</a:t>
            </a:r>
            <a:r>
              <a:rPr lang="vi-VN" sz="1400" b="0" i="0" u="none" strike="noStrike">
                <a:solidFill>
                  <a:srgbClr val="384B5C"/>
                </a:solidFill>
                <a:effectLst/>
                <a:latin typeface="Montserrat" pitchFamily="2" charset="0"/>
              </a:rPr>
              <a:t> và lợi nhuận cho công ty</a:t>
            </a:r>
            <a:r>
              <a:rPr lang="en-US" sz="1400" b="0" i="0" u="none" strike="noStrike">
                <a:solidFill>
                  <a:srgbClr val="384B5C"/>
                </a:solidFill>
                <a:effectLst/>
                <a:latin typeface="Montserrat" pitchFamily="2" charset="0"/>
              </a:rPr>
              <a:t> trong năm 2014</a:t>
            </a:r>
            <a:r>
              <a:rPr lang="vi-VN" sz="1400" b="0" i="0" u="none" strike="noStrike">
                <a:solidFill>
                  <a:srgbClr val="384B5C"/>
                </a:solidFill>
                <a:effectLst/>
                <a:latin typeface="Montserrat" pitchFamily="2" charset="0"/>
              </a:rPr>
              <a:t>.</a:t>
            </a:r>
            <a:endParaRPr lang="en-US" sz="1400">
              <a:solidFill>
                <a:srgbClr val="384B5C"/>
              </a:solidFill>
              <a:latin typeface="Montserrat" pitchFamily="2" charset="0"/>
            </a:endParaRPr>
          </a:p>
          <a:p>
            <a:pPr marL="285750" indent="-285750">
              <a:lnSpc>
                <a:spcPct val="150000"/>
              </a:lnSpc>
              <a:buFont typeface="Wingdings" panose="05000000000000000000" pitchFamily="2" charset="2"/>
              <a:buChar char="v"/>
            </a:pPr>
            <a:r>
              <a:rPr lang="en-US" sz="1400" b="1">
                <a:solidFill>
                  <a:srgbClr val="384B5C"/>
                </a:solidFill>
                <a:latin typeface="Montserrat" pitchFamily="2" charset="0"/>
                <a:ea typeface="Open Sans" pitchFamily="2" charset="0"/>
                <a:cs typeface="Open Sans" pitchFamily="2" charset="0"/>
              </a:rPr>
              <a:t>Dự án gồm 2 phần:</a:t>
            </a:r>
          </a:p>
          <a:p>
            <a:pPr marL="742950" lvl="1" indent="-285750">
              <a:lnSpc>
                <a:spcPct val="150000"/>
              </a:lnSpc>
              <a:buFont typeface="Wingdings" panose="05000000000000000000" pitchFamily="2" charset="2"/>
              <a:buChar char="ü"/>
            </a:pPr>
            <a:r>
              <a:rPr lang="en-US" sz="1400">
                <a:solidFill>
                  <a:srgbClr val="384B5C"/>
                </a:solidFill>
                <a:latin typeface="Montserrat" pitchFamily="2" charset="0"/>
                <a:ea typeface="Open Sans" pitchFamily="2" charset="0"/>
                <a:cs typeface="Open Sans" pitchFamily="2" charset="0"/>
              </a:rPr>
              <a:t>Xây dựng Data WareHouse</a:t>
            </a:r>
          </a:p>
          <a:p>
            <a:pPr marL="742950" lvl="1" indent="-285750">
              <a:lnSpc>
                <a:spcPct val="150000"/>
              </a:lnSpc>
              <a:buFont typeface="Wingdings" panose="05000000000000000000" pitchFamily="2" charset="2"/>
              <a:buChar char="ü"/>
            </a:pPr>
            <a:r>
              <a:rPr lang="en-US" sz="1400">
                <a:solidFill>
                  <a:srgbClr val="384B5C"/>
                </a:solidFill>
                <a:latin typeface="Montserrat" pitchFamily="2" charset="0"/>
                <a:ea typeface="Open Sans" pitchFamily="2" charset="0"/>
                <a:cs typeface="Open Sans" pitchFamily="2" charset="0"/>
              </a:rPr>
              <a:t>Xây dựng DashBoard báo cáo tự động</a:t>
            </a:r>
          </a:p>
        </p:txBody>
      </p:sp>
      <p:sp>
        <p:nvSpPr>
          <p:cNvPr id="4" name="Rectangle: Rounded Corners 3">
            <a:extLst>
              <a:ext uri="{FF2B5EF4-FFF2-40B4-BE49-F238E27FC236}">
                <a16:creationId xmlns:a16="http://schemas.microsoft.com/office/drawing/2014/main" id="{F1670D42-23D2-4B2A-946D-CE7649CFB5A7}"/>
              </a:ext>
            </a:extLst>
          </p:cNvPr>
          <p:cNvSpPr/>
          <p:nvPr/>
        </p:nvSpPr>
        <p:spPr>
          <a:xfrm>
            <a:off x="2293297" y="2884884"/>
            <a:ext cx="1315497" cy="1088232"/>
          </a:xfrm>
          <a:prstGeom prst="round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641467876"/>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heel(1)">
                                      <p:cBhvr>
                                        <p:cTn id="13"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47" name="Freeform: Shape 46">
            <a:extLst>
              <a:ext uri="{FF2B5EF4-FFF2-40B4-BE49-F238E27FC236}">
                <a16:creationId xmlns:a16="http://schemas.microsoft.com/office/drawing/2014/main" id="{03DDC690-3058-45B1-B154-E1F078CC283A}"/>
              </a:ext>
            </a:extLst>
          </p:cNvPr>
          <p:cNvSpPr/>
          <p:nvPr/>
        </p:nvSpPr>
        <p:spPr>
          <a:xfrm>
            <a:off x="-1" y="162242"/>
            <a:ext cx="546462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TextBox 47">
            <a:extLst>
              <a:ext uri="{FF2B5EF4-FFF2-40B4-BE49-F238E27FC236}">
                <a16:creationId xmlns:a16="http://schemas.microsoft.com/office/drawing/2014/main" id="{5619AF35-D42E-47C0-8468-4AB22E56357A}"/>
              </a:ext>
            </a:extLst>
          </p:cNvPr>
          <p:cNvSpPr txBox="1"/>
          <p:nvPr/>
        </p:nvSpPr>
        <p:spPr>
          <a:xfrm>
            <a:off x="188975" y="162243"/>
            <a:ext cx="4894654"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RECOMMENDATIONS</a:t>
            </a:r>
          </a:p>
        </p:txBody>
      </p:sp>
      <p:sp>
        <p:nvSpPr>
          <p:cNvPr id="49" name="TextBox 48">
            <a:extLst>
              <a:ext uri="{FF2B5EF4-FFF2-40B4-BE49-F238E27FC236}">
                <a16:creationId xmlns:a16="http://schemas.microsoft.com/office/drawing/2014/main" id="{EA9DDD0C-98A3-4C1E-B6B2-466AD54C7295}"/>
              </a:ext>
            </a:extLst>
          </p:cNvPr>
          <p:cNvSpPr txBox="1"/>
          <p:nvPr/>
        </p:nvSpPr>
        <p:spPr>
          <a:xfrm>
            <a:off x="269402" y="1011148"/>
            <a:ext cx="10387345" cy="5760103"/>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en-US" sz="1300" b="1">
                <a:solidFill>
                  <a:srgbClr val="3A4A5B"/>
                </a:solidFill>
                <a:latin typeface="Montserrat" pitchFamily="2" charset="0"/>
                <a:ea typeface="Tahoma" panose="020B0604030504040204" pitchFamily="34" charset="0"/>
                <a:cs typeface="Times New Roman" panose="02020603050405020304" pitchFamily="18" charset="0"/>
              </a:rPr>
              <a:t>Tối ưu hóa các kênh bán hàng</a:t>
            </a:r>
            <a:endParaRPr lang="en-US" sz="1300">
              <a:solidFill>
                <a:srgbClr val="3A4A5B"/>
              </a:solidFill>
              <a:latin typeface="Montserrat" pitchFamily="2" charset="0"/>
              <a:ea typeface="Tahoma" panose="020B0604030504040204" pitchFamily="34" charset="0"/>
              <a:cs typeface="Times New Roman" panose="02020603050405020304" pitchFamily="18" charset="0"/>
            </a:endParaRPr>
          </a:p>
          <a:p>
            <a:pPr marL="1200150" lvl="2" indent="-285750">
              <a:lnSpc>
                <a:spcPct val="150000"/>
              </a:lnSpc>
              <a:buFont typeface="Wingdings" panose="05000000000000000000" pitchFamily="2" charset="2"/>
              <a:buChar char="ü"/>
            </a:pPr>
            <a:r>
              <a:rPr lang="en-US" sz="1300" b="1">
                <a:solidFill>
                  <a:srgbClr val="3A4A5B"/>
                </a:solidFill>
                <a:latin typeface="Montserrat" pitchFamily="2" charset="0"/>
                <a:ea typeface="Tahoma" panose="020B0604030504040204" pitchFamily="34" charset="0"/>
                <a:cs typeface="Times New Roman" panose="02020603050405020304" pitchFamily="18" charset="0"/>
              </a:rPr>
              <a:t>Đối với Reseller</a:t>
            </a:r>
          </a:p>
          <a:p>
            <a:pPr marL="1657350" lvl="3" indent="-285750">
              <a:lnSpc>
                <a:spcPct val="150000"/>
              </a:lnSpc>
              <a:buFont typeface="Wingdings" panose="05000000000000000000" pitchFamily="2" charset="2"/>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Thị trường</a:t>
            </a:r>
          </a:p>
          <a:p>
            <a:pPr marL="2114550" lvl="4" indent="-285750">
              <a:lnSpc>
                <a:spcPct val="150000"/>
              </a:lnSpc>
              <a:buFont typeface="Arial" panose="020B0604020202020204" pitchFamily="34" charset="0"/>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Úc</a:t>
            </a:r>
            <a:r>
              <a:rPr lang="en-US" sz="1300">
                <a:solidFill>
                  <a:srgbClr val="3A4A5B"/>
                </a:solidFill>
                <a:latin typeface="Montserrat" pitchFamily="2" charset="0"/>
                <a:ea typeface="Tahoma" panose="020B0604030504040204" pitchFamily="34" charset="0"/>
                <a:cs typeface="Times New Roman" panose="02020603050405020304" pitchFamily="18" charset="0"/>
              </a:rPr>
              <a:t>: Tập trung nguồn lực vào dòng xe đạp Touring nhiều hơn.</a:t>
            </a:r>
          </a:p>
          <a:p>
            <a:pPr marL="2114550" lvl="4" indent="-285750">
              <a:lnSpc>
                <a:spcPct val="150000"/>
              </a:lnSpc>
              <a:buFont typeface="Arial" panose="020B0604020202020204" pitchFamily="34" charset="0"/>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Pháp &amp; Đức: </a:t>
            </a:r>
            <a:r>
              <a:rPr lang="en-US" sz="1300">
                <a:solidFill>
                  <a:srgbClr val="3A4A5B"/>
                </a:solidFill>
                <a:latin typeface="Montserrat" pitchFamily="2" charset="0"/>
                <a:ea typeface="Tahoma" panose="020B0604030504040204" pitchFamily="34" charset="0"/>
                <a:cs typeface="Times New Roman" panose="02020603050405020304" pitchFamily="18" charset="0"/>
              </a:rPr>
              <a:t>Tập trung dòng xe Road, Touring nhiều hơn.</a:t>
            </a:r>
          </a:p>
          <a:p>
            <a:pPr marL="2114550" lvl="4" indent="-285750">
              <a:lnSpc>
                <a:spcPct val="150000"/>
              </a:lnSpc>
              <a:buFont typeface="Arial" panose="020B0604020202020204" pitchFamily="34" charset="0"/>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Mỹ, Canada, Anh:</a:t>
            </a:r>
            <a:r>
              <a:rPr lang="en-US" sz="1300">
                <a:solidFill>
                  <a:srgbClr val="3A4A5B"/>
                </a:solidFill>
                <a:latin typeface="Montserrat" pitchFamily="2" charset="0"/>
                <a:ea typeface="Tahoma" panose="020B0604030504040204" pitchFamily="34" charset="0"/>
                <a:cs typeface="Times New Roman" panose="02020603050405020304" pitchFamily="18" charset="0"/>
              </a:rPr>
              <a:t> Tập trung cả 3 dòng Mountain, Road, Touring.</a:t>
            </a:r>
          </a:p>
          <a:p>
            <a:pPr marL="1657350" lvl="3" indent="-285750">
              <a:lnSpc>
                <a:spcPct val="150000"/>
              </a:lnSpc>
              <a:buFont typeface="Wingdings" panose="05000000000000000000" pitchFamily="2" charset="2"/>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Màu sắc</a:t>
            </a:r>
          </a:p>
          <a:p>
            <a:pPr marL="2114550" lvl="4" indent="-285750">
              <a:lnSpc>
                <a:spcPct val="150000"/>
              </a:lnSpc>
              <a:buFont typeface="Arial" panose="020B0604020202020204" pitchFamily="34" charset="0"/>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Mountain, Road: </a:t>
            </a:r>
            <a:r>
              <a:rPr lang="en-US" sz="1300">
                <a:solidFill>
                  <a:srgbClr val="3A4A5B"/>
                </a:solidFill>
                <a:latin typeface="Montserrat" pitchFamily="2" charset="0"/>
                <a:ea typeface="Tahoma" panose="020B0604030504040204" pitchFamily="34" charset="0"/>
                <a:cs typeface="Times New Roman" panose="02020603050405020304" pitchFamily="18" charset="0"/>
              </a:rPr>
              <a:t>Đỏ, Bạc, Vàng.</a:t>
            </a:r>
          </a:p>
          <a:p>
            <a:pPr marL="2114550" lvl="4" indent="-285750">
              <a:lnSpc>
                <a:spcPct val="150000"/>
              </a:lnSpc>
              <a:buFont typeface="Arial" panose="020B0604020202020204" pitchFamily="34" charset="0"/>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Touring:</a:t>
            </a:r>
            <a:r>
              <a:rPr lang="en-US" sz="1300">
                <a:solidFill>
                  <a:srgbClr val="3A4A5B"/>
                </a:solidFill>
                <a:latin typeface="Montserrat" pitchFamily="2" charset="0"/>
                <a:ea typeface="Tahoma" panose="020B0604030504040204" pitchFamily="34" charset="0"/>
                <a:cs typeface="Times New Roman" panose="02020603050405020304" pitchFamily="18" charset="0"/>
              </a:rPr>
              <a:t> Blue, Vàng.</a:t>
            </a:r>
          </a:p>
          <a:p>
            <a:pPr marL="1657350" lvl="3" indent="-285750">
              <a:lnSpc>
                <a:spcPct val="150000"/>
              </a:lnSpc>
              <a:buFont typeface="Wingdings" panose="05000000000000000000" pitchFamily="2" charset="2"/>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Style</a:t>
            </a:r>
          </a:p>
          <a:p>
            <a:pPr marL="2114550" lvl="4" indent="-285750">
              <a:lnSpc>
                <a:spcPct val="150000"/>
              </a:lnSpc>
              <a:buFont typeface="Arial" panose="020B0604020202020204" pitchFamily="34" charset="0"/>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Road, Mountain: </a:t>
            </a:r>
            <a:r>
              <a:rPr lang="en-US" sz="1300">
                <a:solidFill>
                  <a:srgbClr val="3A4A5B"/>
                </a:solidFill>
                <a:latin typeface="Montserrat" pitchFamily="2" charset="0"/>
                <a:ea typeface="Tahoma" panose="020B0604030504040204" pitchFamily="34" charset="0"/>
                <a:cs typeface="Times New Roman" panose="02020603050405020304" pitchFamily="18" charset="0"/>
              </a:rPr>
              <a:t>Universal, Man, Women.</a:t>
            </a:r>
          </a:p>
          <a:p>
            <a:pPr marL="2114550" lvl="4" indent="-285750">
              <a:lnSpc>
                <a:spcPct val="150000"/>
              </a:lnSpc>
              <a:buFont typeface="Arial" panose="020B0604020202020204" pitchFamily="34" charset="0"/>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Touring:</a:t>
            </a:r>
            <a:r>
              <a:rPr lang="en-US" sz="1300">
                <a:solidFill>
                  <a:srgbClr val="3A4A5B"/>
                </a:solidFill>
                <a:latin typeface="Montserrat" pitchFamily="2" charset="0"/>
                <a:ea typeface="Tahoma" panose="020B0604030504040204" pitchFamily="34" charset="0"/>
                <a:cs typeface="Times New Roman" panose="02020603050405020304" pitchFamily="18" charset="0"/>
              </a:rPr>
              <a:t> Man</a:t>
            </a:r>
          </a:p>
          <a:p>
            <a:pPr marL="1200150" lvl="2" indent="-285750">
              <a:lnSpc>
                <a:spcPct val="150000"/>
              </a:lnSpc>
              <a:buFont typeface="Wingdings" panose="05000000000000000000" pitchFamily="2" charset="2"/>
              <a:buChar char="ü"/>
            </a:pPr>
            <a:r>
              <a:rPr lang="en-US" sz="1300" b="1">
                <a:solidFill>
                  <a:srgbClr val="3A4A5B"/>
                </a:solidFill>
                <a:latin typeface="Montserrat" pitchFamily="2" charset="0"/>
                <a:ea typeface="Tahoma" panose="020B0604030504040204" pitchFamily="34" charset="0"/>
                <a:cs typeface="Times New Roman" panose="02020603050405020304" pitchFamily="18" charset="0"/>
              </a:rPr>
              <a:t>Đối với Online</a:t>
            </a:r>
          </a:p>
          <a:p>
            <a:pPr marL="1657350" lvl="3" indent="-285750">
              <a:lnSpc>
                <a:spcPct val="150000"/>
              </a:lnSpc>
              <a:buFont typeface="Wingdings" panose="05000000000000000000" pitchFamily="2" charset="2"/>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Thị trường</a:t>
            </a:r>
          </a:p>
          <a:p>
            <a:pPr marL="2114550" lvl="4" indent="-285750">
              <a:lnSpc>
                <a:spcPct val="150000"/>
              </a:lnSpc>
              <a:buFont typeface="Arial" panose="020B0604020202020204" pitchFamily="34" charset="0"/>
              <a:buChar char="•"/>
            </a:pPr>
            <a:r>
              <a:rPr lang="en-US" sz="1300">
                <a:solidFill>
                  <a:srgbClr val="3A4A5B"/>
                </a:solidFill>
                <a:latin typeface="Montserrat" pitchFamily="2" charset="0"/>
                <a:ea typeface="Tahoma" panose="020B0604030504040204" pitchFamily="34" charset="0"/>
                <a:cs typeface="Times New Roman" panose="02020603050405020304" pitchFamily="18" charset="0"/>
              </a:rPr>
              <a:t>Tập trung nguồn lực cho dòng xe đạp Road và Mountain nhiều hơn ở tất cả các khu vực.</a:t>
            </a:r>
          </a:p>
          <a:p>
            <a:pPr marL="1657350" lvl="3" indent="-285750">
              <a:lnSpc>
                <a:spcPct val="150000"/>
              </a:lnSpc>
              <a:buFont typeface="Wingdings" panose="05000000000000000000" pitchFamily="2" charset="2"/>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Màu sắc</a:t>
            </a:r>
          </a:p>
          <a:p>
            <a:pPr marL="2114550" lvl="4" indent="-285750">
              <a:lnSpc>
                <a:spcPct val="150000"/>
              </a:lnSpc>
              <a:buFont typeface="Arial" panose="020B0604020202020204" pitchFamily="34" charset="0"/>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Road: </a:t>
            </a:r>
            <a:r>
              <a:rPr lang="en-US" sz="1300">
                <a:solidFill>
                  <a:srgbClr val="3A4A5B"/>
                </a:solidFill>
                <a:latin typeface="Montserrat" pitchFamily="2" charset="0"/>
                <a:ea typeface="Tahoma" panose="020B0604030504040204" pitchFamily="34" charset="0"/>
                <a:cs typeface="Times New Roman" panose="02020603050405020304" pitchFamily="18" charset="0"/>
              </a:rPr>
              <a:t>Đỏ, Vàng, Bạc.</a:t>
            </a:r>
          </a:p>
          <a:p>
            <a:pPr marL="2114550" lvl="4" indent="-285750">
              <a:lnSpc>
                <a:spcPct val="150000"/>
              </a:lnSpc>
              <a:buFont typeface="Arial" panose="020B0604020202020204" pitchFamily="34" charset="0"/>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Mountain:</a:t>
            </a:r>
            <a:r>
              <a:rPr lang="en-US" sz="1300">
                <a:solidFill>
                  <a:srgbClr val="3A4A5B"/>
                </a:solidFill>
                <a:latin typeface="Montserrat" pitchFamily="2" charset="0"/>
                <a:ea typeface="Tahoma" panose="020B0604030504040204" pitchFamily="34" charset="0"/>
                <a:cs typeface="Times New Roman" panose="02020603050405020304" pitchFamily="18" charset="0"/>
              </a:rPr>
              <a:t> Đỏ, Bạc.</a:t>
            </a:r>
          </a:p>
          <a:p>
            <a:pPr marL="2114550" lvl="4" indent="-285750">
              <a:lnSpc>
                <a:spcPct val="150000"/>
              </a:lnSpc>
              <a:buFont typeface="Arial" panose="020B0604020202020204" pitchFamily="34" charset="0"/>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Touring: </a:t>
            </a:r>
            <a:r>
              <a:rPr lang="en-US" sz="1300">
                <a:solidFill>
                  <a:srgbClr val="3A4A5B"/>
                </a:solidFill>
                <a:latin typeface="Montserrat" pitchFamily="2" charset="0"/>
                <a:ea typeface="Tahoma" panose="020B0604030504040204" pitchFamily="34" charset="0"/>
                <a:cs typeface="Times New Roman" panose="02020603050405020304" pitchFamily="18" charset="0"/>
              </a:rPr>
              <a:t>Blue, Vàng</a:t>
            </a:r>
          </a:p>
        </p:txBody>
      </p:sp>
    </p:spTree>
    <p:extLst>
      <p:ext uri="{BB962C8B-B14F-4D97-AF65-F5344CB8AC3E}">
        <p14:creationId xmlns:p14="http://schemas.microsoft.com/office/powerpoint/2010/main" val="3735349302"/>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09649"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0" y="-1524"/>
            <a:ext cx="12301649"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3125"/>
              <a:ext cx="597072" cy="591750"/>
            </a:xfrm>
            <a:prstGeom prst="rect">
              <a:avLst/>
            </a:prstGeom>
          </p:spPr>
        </p:pic>
      </p:grpSp>
      <p:sp>
        <p:nvSpPr>
          <p:cNvPr id="47" name="Freeform: Shape 46">
            <a:extLst>
              <a:ext uri="{FF2B5EF4-FFF2-40B4-BE49-F238E27FC236}">
                <a16:creationId xmlns:a16="http://schemas.microsoft.com/office/drawing/2014/main" id="{03DDC690-3058-45B1-B154-E1F078CC283A}"/>
              </a:ext>
            </a:extLst>
          </p:cNvPr>
          <p:cNvSpPr/>
          <p:nvPr/>
        </p:nvSpPr>
        <p:spPr>
          <a:xfrm>
            <a:off x="-1" y="162242"/>
            <a:ext cx="5464629" cy="707887"/>
          </a:xfrm>
          <a:custGeom>
            <a:avLst/>
            <a:gdLst>
              <a:gd name="connsiteX0" fmla="*/ 0 w 7768739"/>
              <a:gd name="connsiteY0" fmla="*/ 0 h 1015663"/>
              <a:gd name="connsiteX1" fmla="*/ 7486608 w 7768739"/>
              <a:gd name="connsiteY1" fmla="*/ 0 h 1015663"/>
              <a:gd name="connsiteX2" fmla="*/ 7768739 w 7768739"/>
              <a:gd name="connsiteY2" fmla="*/ 282131 h 1015663"/>
              <a:gd name="connsiteX3" fmla="*/ 7768739 w 7768739"/>
              <a:gd name="connsiteY3" fmla="*/ 733532 h 1015663"/>
              <a:gd name="connsiteX4" fmla="*/ 7486608 w 7768739"/>
              <a:gd name="connsiteY4" fmla="*/ 1015663 h 1015663"/>
              <a:gd name="connsiteX5" fmla="*/ 0 w 7768739"/>
              <a:gd name="connsiteY5" fmla="*/ 1015663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8739" h="1015663">
                <a:moveTo>
                  <a:pt x="0" y="0"/>
                </a:moveTo>
                <a:lnTo>
                  <a:pt x="7486608" y="0"/>
                </a:lnTo>
                <a:cubicBezTo>
                  <a:pt x="7642425" y="0"/>
                  <a:pt x="7768739" y="126314"/>
                  <a:pt x="7768739" y="282131"/>
                </a:cubicBezTo>
                <a:lnTo>
                  <a:pt x="7768739" y="733532"/>
                </a:lnTo>
                <a:cubicBezTo>
                  <a:pt x="7768739" y="889349"/>
                  <a:pt x="7642425" y="1015663"/>
                  <a:pt x="7486608" y="1015663"/>
                </a:cubicBezTo>
                <a:lnTo>
                  <a:pt x="0" y="1015663"/>
                </a:lnTo>
                <a:close/>
              </a:path>
            </a:pathLst>
          </a:custGeom>
          <a:solidFill>
            <a:schemeClr val="bg1">
              <a:alpha val="99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TextBox 47">
            <a:extLst>
              <a:ext uri="{FF2B5EF4-FFF2-40B4-BE49-F238E27FC236}">
                <a16:creationId xmlns:a16="http://schemas.microsoft.com/office/drawing/2014/main" id="{5619AF35-D42E-47C0-8468-4AB22E56357A}"/>
              </a:ext>
            </a:extLst>
          </p:cNvPr>
          <p:cNvSpPr txBox="1"/>
          <p:nvPr/>
        </p:nvSpPr>
        <p:spPr>
          <a:xfrm>
            <a:off x="188975" y="162243"/>
            <a:ext cx="4894654" cy="707886"/>
          </a:xfrm>
          <a:prstGeom prst="rect">
            <a:avLst/>
          </a:prstGeom>
          <a:noFill/>
        </p:spPr>
        <p:txBody>
          <a:bodyPr wrap="square" rtlCol="0">
            <a:spAutoFit/>
          </a:bodyPr>
          <a:lstStyle/>
          <a:p>
            <a:r>
              <a:rPr lang="en-US" sz="4000">
                <a:solidFill>
                  <a:srgbClr val="3A4A5A"/>
                </a:solidFill>
                <a:latin typeface="Tw Cen MT Condensed Extra Bold" panose="020B0803020202020204" pitchFamily="34" charset="0"/>
              </a:rPr>
              <a:t>RECOMMENDATIONS</a:t>
            </a:r>
          </a:p>
        </p:txBody>
      </p:sp>
      <p:sp>
        <p:nvSpPr>
          <p:cNvPr id="49" name="TextBox 48">
            <a:extLst>
              <a:ext uri="{FF2B5EF4-FFF2-40B4-BE49-F238E27FC236}">
                <a16:creationId xmlns:a16="http://schemas.microsoft.com/office/drawing/2014/main" id="{EA9DDD0C-98A3-4C1E-B6B2-466AD54C7295}"/>
              </a:ext>
            </a:extLst>
          </p:cNvPr>
          <p:cNvSpPr txBox="1"/>
          <p:nvPr/>
        </p:nvSpPr>
        <p:spPr>
          <a:xfrm>
            <a:off x="269402" y="1011148"/>
            <a:ext cx="10387345" cy="3659528"/>
          </a:xfrm>
          <a:prstGeom prst="rect">
            <a:avLst/>
          </a:prstGeom>
          <a:noFill/>
        </p:spPr>
        <p:txBody>
          <a:bodyPr wrap="square" rtlCol="0">
            <a:spAutoFit/>
          </a:bodyPr>
          <a:lstStyle/>
          <a:p>
            <a:pPr marL="1200150" lvl="2" indent="-285750">
              <a:lnSpc>
                <a:spcPct val="150000"/>
              </a:lnSpc>
              <a:buFont typeface="Wingdings" panose="05000000000000000000" pitchFamily="2" charset="2"/>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Style</a:t>
            </a:r>
          </a:p>
          <a:p>
            <a:pPr marL="1657350" lvl="3" indent="-285750">
              <a:lnSpc>
                <a:spcPct val="150000"/>
              </a:lnSpc>
              <a:buFont typeface="Arial" panose="020B0604020202020204" pitchFamily="34" charset="0"/>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Road: </a:t>
            </a:r>
            <a:r>
              <a:rPr lang="en-US" sz="1300">
                <a:solidFill>
                  <a:srgbClr val="3A4A5B"/>
                </a:solidFill>
                <a:latin typeface="Montserrat" pitchFamily="2" charset="0"/>
                <a:ea typeface="Tahoma" panose="020B0604030504040204" pitchFamily="34" charset="0"/>
                <a:cs typeface="Times New Roman" panose="02020603050405020304" pitchFamily="18" charset="0"/>
              </a:rPr>
              <a:t>Universal, Man, Women</a:t>
            </a:r>
            <a:endParaRPr lang="en-US" sz="1300" b="1">
              <a:solidFill>
                <a:srgbClr val="3A4A5B"/>
              </a:solidFill>
              <a:latin typeface="Montserrat" pitchFamily="2" charset="0"/>
              <a:ea typeface="Tahoma" panose="020B0604030504040204" pitchFamily="34" charset="0"/>
              <a:cs typeface="Times New Roman" panose="02020603050405020304" pitchFamily="18" charset="0"/>
            </a:endParaRPr>
          </a:p>
          <a:p>
            <a:pPr marL="1657350" lvl="3" indent="-285750">
              <a:lnSpc>
                <a:spcPct val="150000"/>
              </a:lnSpc>
              <a:buFont typeface="Arial" panose="020B0604020202020204" pitchFamily="34" charset="0"/>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Mountain: </a:t>
            </a:r>
            <a:r>
              <a:rPr lang="en-US" sz="1300">
                <a:solidFill>
                  <a:srgbClr val="3A4A5B"/>
                </a:solidFill>
                <a:latin typeface="Montserrat" pitchFamily="2" charset="0"/>
                <a:ea typeface="Tahoma" panose="020B0604030504040204" pitchFamily="34" charset="0"/>
                <a:cs typeface="Times New Roman" panose="02020603050405020304" pitchFamily="18" charset="0"/>
              </a:rPr>
              <a:t>Universal, Man</a:t>
            </a:r>
          </a:p>
          <a:p>
            <a:pPr marL="1657350" lvl="3" indent="-285750">
              <a:lnSpc>
                <a:spcPct val="150000"/>
              </a:lnSpc>
              <a:buFont typeface="Arial" panose="020B0604020202020204" pitchFamily="34" charset="0"/>
              <a:buChar char="•"/>
            </a:pPr>
            <a:r>
              <a:rPr lang="en-US" sz="1300" b="1">
                <a:solidFill>
                  <a:srgbClr val="3A4A5B"/>
                </a:solidFill>
                <a:latin typeface="Montserrat" pitchFamily="2" charset="0"/>
                <a:ea typeface="Tahoma" panose="020B0604030504040204" pitchFamily="34" charset="0"/>
                <a:cs typeface="Times New Roman" panose="02020603050405020304" pitchFamily="18" charset="0"/>
              </a:rPr>
              <a:t>Touring:</a:t>
            </a:r>
            <a:r>
              <a:rPr lang="en-US" sz="1300">
                <a:solidFill>
                  <a:srgbClr val="3A4A5B"/>
                </a:solidFill>
                <a:latin typeface="Montserrat" pitchFamily="2" charset="0"/>
                <a:ea typeface="Tahoma" panose="020B0604030504040204" pitchFamily="34" charset="0"/>
                <a:cs typeface="Times New Roman" panose="02020603050405020304" pitchFamily="18" charset="0"/>
              </a:rPr>
              <a:t> Man</a:t>
            </a:r>
          </a:p>
          <a:p>
            <a:pPr lvl="3">
              <a:lnSpc>
                <a:spcPct val="150000"/>
              </a:lnSpc>
            </a:pPr>
            <a:endParaRPr lang="en-US" sz="1300">
              <a:solidFill>
                <a:srgbClr val="3A4A5B"/>
              </a:solidFill>
              <a:latin typeface="Montserrat" pitchFamily="2" charset="0"/>
              <a:ea typeface="Tahoma" panose="020B0604030504040204" pitchFamily="34"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sz="1300" b="1">
                <a:solidFill>
                  <a:srgbClr val="3A4A5B"/>
                </a:solidFill>
                <a:latin typeface="Montserrat" pitchFamily="2" charset="0"/>
                <a:ea typeface="Tahoma" panose="020B0604030504040204" pitchFamily="34" charset="0"/>
                <a:cs typeface="Times New Roman" panose="02020603050405020304" pitchFamily="18" charset="0"/>
              </a:rPr>
              <a:t>Chiến lược tiếp thị và quảng cáo</a:t>
            </a:r>
          </a:p>
          <a:p>
            <a:pPr marL="1200150" lvl="2" indent="-285750">
              <a:lnSpc>
                <a:spcPct val="150000"/>
              </a:lnSpc>
              <a:buFont typeface="Wingdings" panose="05000000000000000000" pitchFamily="2" charset="2"/>
              <a:buChar char="ü"/>
            </a:pPr>
            <a:r>
              <a:rPr lang="en-US" sz="1300">
                <a:solidFill>
                  <a:srgbClr val="3A4A5B"/>
                </a:solidFill>
                <a:latin typeface="Montserrat" pitchFamily="2" charset="0"/>
                <a:ea typeface="Tahoma" panose="020B0604030504040204" pitchFamily="34" charset="0"/>
                <a:cs typeface="Times New Roman" panose="02020603050405020304" pitchFamily="18" charset="0"/>
              </a:rPr>
              <a:t>Phải có chiến dịch tiếp thị và quảng cáo tùy chỉnh cho từng sản phẩm theo từng khu vực, việc tiếp thị vào những sản phẩm tiềm năng theo từng khu vực sẽ giúp tăng hiệu quả tiếp thị và giảm chi phí.</a:t>
            </a:r>
          </a:p>
          <a:p>
            <a:pPr marL="1200150" lvl="2" indent="-285750">
              <a:lnSpc>
                <a:spcPct val="150000"/>
              </a:lnSpc>
              <a:buFont typeface="Wingdings" panose="05000000000000000000" pitchFamily="2" charset="2"/>
              <a:buChar char="ü"/>
            </a:pPr>
            <a:r>
              <a:rPr lang="en-US" sz="1300">
                <a:solidFill>
                  <a:srgbClr val="3A4A5B"/>
                </a:solidFill>
                <a:latin typeface="Montserrat" pitchFamily="2" charset="0"/>
                <a:ea typeface="Tahoma" panose="020B0604030504040204" pitchFamily="34" charset="0"/>
                <a:cs typeface="Times New Roman" panose="02020603050405020304" pitchFamily="18" charset="0"/>
              </a:rPr>
              <a:t>Dựa vào hành vi mua sắm của các nhóm khách hàng: Loyal Customers, Recent Customers để đưa ra các chiến lược tiếp thị phù hợp. </a:t>
            </a:r>
          </a:p>
          <a:p>
            <a:pPr marL="1200150" lvl="2" indent="-285750">
              <a:lnSpc>
                <a:spcPct val="150000"/>
              </a:lnSpc>
              <a:buFont typeface="Wingdings" panose="05000000000000000000" pitchFamily="2" charset="2"/>
              <a:buChar char="ü"/>
            </a:pPr>
            <a:r>
              <a:rPr lang="en-US" sz="1300">
                <a:solidFill>
                  <a:srgbClr val="3A4A5B"/>
                </a:solidFill>
                <a:latin typeface="Montserrat" pitchFamily="2" charset="0"/>
                <a:ea typeface="Tahoma" panose="020B0604030504040204" pitchFamily="34" charset="0"/>
                <a:cs typeface="Times New Roman" panose="02020603050405020304" pitchFamily="18" charset="0"/>
              </a:rPr>
              <a:t>Đồng thời cũng cần tạo ra các đợt khuyến mãi để có thể kích thích nhu cầu mua sắm trở lại của nhóm khách hàng Customers Needing Attention, Churn Risk.</a:t>
            </a:r>
            <a:endParaRPr lang="en-US" sz="1300" b="1">
              <a:solidFill>
                <a:srgbClr val="3A4A5B"/>
              </a:solidFill>
              <a:latin typeface="Montserrat" pitchFamily="2" charset="0"/>
              <a:ea typeface="Tahoma" panose="020B0604030504040204" pitchFamily="34" charset="0"/>
              <a:cs typeface="Calibri" panose="020F0502020204030204" pitchFamily="34" charset="0"/>
            </a:endParaRPr>
          </a:p>
        </p:txBody>
      </p:sp>
    </p:spTree>
    <p:extLst>
      <p:ext uri="{BB962C8B-B14F-4D97-AF65-F5344CB8AC3E}">
        <p14:creationId xmlns:p14="http://schemas.microsoft.com/office/powerpoint/2010/main" val="562449024"/>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B60B7D5-35AD-494B-9C43-7CC5850A8E2B}"/>
              </a:ext>
            </a:extLst>
          </p:cNvPr>
          <p:cNvGrpSpPr/>
          <p:nvPr/>
        </p:nvGrpSpPr>
        <p:grpSpPr>
          <a:xfrm>
            <a:off x="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E86A3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762568" y="3086784"/>
              <a:ext cx="21971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Summary</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sp>
        <p:nvSpPr>
          <p:cNvPr id="23" name="Rectangle: Rounded Corners 22">
            <a:extLst>
              <a:ext uri="{FF2B5EF4-FFF2-40B4-BE49-F238E27FC236}">
                <a16:creationId xmlns:a16="http://schemas.microsoft.com/office/drawing/2014/main" id="{A1A7B5BD-7D17-4F57-BAC2-3676249F65AB}"/>
              </a:ext>
            </a:extLst>
          </p:cNvPr>
          <p:cNvSpPr/>
          <p:nvPr/>
        </p:nvSpPr>
        <p:spPr>
          <a:xfrm>
            <a:off x="3463413" y="788234"/>
            <a:ext cx="7296846" cy="2094448"/>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A5C70824-4990-4C56-9AAD-E4AC57738BEF}"/>
              </a:ext>
            </a:extLst>
          </p:cNvPr>
          <p:cNvSpPr/>
          <p:nvPr/>
        </p:nvSpPr>
        <p:spPr>
          <a:xfrm>
            <a:off x="1819276" y="1844202"/>
            <a:ext cx="1438275" cy="3045772"/>
          </a:xfrm>
          <a:custGeom>
            <a:avLst/>
            <a:gdLst>
              <a:gd name="connsiteX0" fmla="*/ 0 w 1438275"/>
              <a:gd name="connsiteY0" fmla="*/ 0 h 3045772"/>
              <a:gd name="connsiteX1" fmla="*/ 40651 w 1438275"/>
              <a:gd name="connsiteY1" fmla="*/ 2016 h 3045772"/>
              <a:gd name="connsiteX2" fmla="*/ 1438275 w 1438275"/>
              <a:gd name="connsiteY2" fmla="*/ 1522886 h 3045772"/>
              <a:gd name="connsiteX3" fmla="*/ 40651 w 1438275"/>
              <a:gd name="connsiteY3" fmla="*/ 3043756 h 3045772"/>
              <a:gd name="connsiteX4" fmla="*/ 0 w 1438275"/>
              <a:gd name="connsiteY4" fmla="*/ 3045772 h 3045772"/>
              <a:gd name="connsiteX5" fmla="*/ 0 w 1438275"/>
              <a:gd name="connsiteY5" fmla="*/ 2983953 h 3045772"/>
              <a:gd name="connsiteX6" fmla="*/ 34330 w 1438275"/>
              <a:gd name="connsiteY6" fmla="*/ 2982252 h 3045772"/>
              <a:gd name="connsiteX7" fmla="*/ 1376452 w 1438275"/>
              <a:gd name="connsiteY7" fmla="*/ 1522886 h 3045772"/>
              <a:gd name="connsiteX8" fmla="*/ 34330 w 1438275"/>
              <a:gd name="connsiteY8" fmla="*/ 63521 h 3045772"/>
              <a:gd name="connsiteX9" fmla="*/ 0 w 1438275"/>
              <a:gd name="connsiteY9" fmla="*/ 61820 h 3045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8275" h="3045772">
                <a:moveTo>
                  <a:pt x="0" y="0"/>
                </a:moveTo>
                <a:lnTo>
                  <a:pt x="40651" y="2016"/>
                </a:lnTo>
                <a:cubicBezTo>
                  <a:pt x="825676" y="80304"/>
                  <a:pt x="1438275" y="731344"/>
                  <a:pt x="1438275" y="1522886"/>
                </a:cubicBezTo>
                <a:cubicBezTo>
                  <a:pt x="1438275" y="2314429"/>
                  <a:pt x="825676" y="2965468"/>
                  <a:pt x="40651" y="3043756"/>
                </a:cubicBezTo>
                <a:lnTo>
                  <a:pt x="0" y="3045772"/>
                </a:lnTo>
                <a:lnTo>
                  <a:pt x="0" y="2983953"/>
                </a:lnTo>
                <a:lnTo>
                  <a:pt x="34330" y="2982252"/>
                </a:lnTo>
                <a:cubicBezTo>
                  <a:pt x="788180" y="2907130"/>
                  <a:pt x="1376452" y="2282419"/>
                  <a:pt x="1376452" y="1522886"/>
                </a:cubicBezTo>
                <a:cubicBezTo>
                  <a:pt x="1376452" y="763354"/>
                  <a:pt x="788180" y="138643"/>
                  <a:pt x="34330" y="63521"/>
                </a:cubicBezTo>
                <a:lnTo>
                  <a:pt x="0" y="61820"/>
                </a:lnTo>
                <a:close/>
              </a:path>
            </a:pathLst>
          </a:custGeom>
          <a:solidFill>
            <a:srgbClr val="E86A3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nvGrpSpPr>
          <p:cNvPr id="9" name="Group 8">
            <a:extLst>
              <a:ext uri="{FF2B5EF4-FFF2-40B4-BE49-F238E27FC236}">
                <a16:creationId xmlns:a16="http://schemas.microsoft.com/office/drawing/2014/main" id="{8991FEFF-2C9E-4709-9B85-810F73D9B4A3}"/>
              </a:ext>
            </a:extLst>
          </p:cNvPr>
          <p:cNvGrpSpPr/>
          <p:nvPr/>
        </p:nvGrpSpPr>
        <p:grpSpPr>
          <a:xfrm>
            <a:off x="639191" y="2282738"/>
            <a:ext cx="2132584" cy="2152737"/>
            <a:chOff x="1182116" y="2282738"/>
            <a:chExt cx="2132584" cy="2152737"/>
          </a:xfrm>
        </p:grpSpPr>
        <p:sp>
          <p:nvSpPr>
            <p:cNvPr id="10" name="Oval 9">
              <a:extLst>
                <a:ext uri="{FF2B5EF4-FFF2-40B4-BE49-F238E27FC236}">
                  <a16:creationId xmlns:a16="http://schemas.microsoft.com/office/drawing/2014/main" id="{0C4AC3BD-6205-4FF5-A925-5B7C923C7599}"/>
                </a:ext>
              </a:extLst>
            </p:cNvPr>
            <p:cNvSpPr/>
            <p:nvPr/>
          </p:nvSpPr>
          <p:spPr>
            <a:xfrm>
              <a:off x="1182116" y="2282738"/>
              <a:ext cx="2132584" cy="2152737"/>
            </a:xfrm>
            <a:prstGeom prst="ellipse">
              <a:avLst/>
            </a:prstGeom>
            <a:solidFill>
              <a:schemeClr val="bg1">
                <a:lumMod val="95000"/>
              </a:schemeClr>
            </a:solidFill>
            <a:ln>
              <a:noFill/>
            </a:ln>
            <a:effectLst/>
            <a:scene3d>
              <a:camera prst="orthographicFront"/>
              <a:lightRig rig="threePt" dir="t"/>
            </a:scene3d>
            <a:sp3d extrusionH="76200">
              <a:bevelT w="165100" prst="coolSlant"/>
              <a:extrusionClr>
                <a:schemeClr val="bg1">
                  <a:lumMod val="9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E3CFEC2-E452-4A1C-B5F7-14E1D1EABB9A}"/>
                </a:ext>
              </a:extLst>
            </p:cNvPr>
            <p:cNvSpPr/>
            <p:nvPr/>
          </p:nvSpPr>
          <p:spPr>
            <a:xfrm>
              <a:off x="1295400" y="2952751"/>
              <a:ext cx="1880085" cy="86686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78EDE178-BF9A-4754-AD8B-BDF0B1FF9611}"/>
              </a:ext>
            </a:extLst>
          </p:cNvPr>
          <p:cNvGrpSpPr/>
          <p:nvPr/>
        </p:nvGrpSpPr>
        <p:grpSpPr>
          <a:xfrm>
            <a:off x="2380949" y="1974805"/>
            <a:ext cx="251611" cy="260394"/>
            <a:chOff x="1182116" y="2282738"/>
            <a:chExt cx="2132584" cy="2152737"/>
          </a:xfrm>
        </p:grpSpPr>
        <p:sp>
          <p:nvSpPr>
            <p:cNvPr id="13" name="Oval 12">
              <a:extLst>
                <a:ext uri="{FF2B5EF4-FFF2-40B4-BE49-F238E27FC236}">
                  <a16:creationId xmlns:a16="http://schemas.microsoft.com/office/drawing/2014/main" id="{0CF67A26-BFB1-498A-A70F-6D90CEE6C572}"/>
                </a:ext>
              </a:extLst>
            </p:cNvPr>
            <p:cNvSpPr/>
            <p:nvPr/>
          </p:nvSpPr>
          <p:spPr>
            <a:xfrm>
              <a:off x="1182116" y="2282738"/>
              <a:ext cx="2132584" cy="2152737"/>
            </a:xfrm>
            <a:prstGeom prst="ellipse">
              <a:avLst/>
            </a:prstGeom>
            <a:solidFill>
              <a:schemeClr val="bg1">
                <a:lumMod val="95000"/>
              </a:schemeClr>
            </a:solidFill>
            <a:ln>
              <a:noFill/>
            </a:ln>
            <a:effectLst/>
            <a:scene3d>
              <a:camera prst="orthographicFront"/>
              <a:lightRig rig="threePt" dir="t"/>
            </a:scene3d>
            <a:sp3d extrusionH="76200">
              <a:bevelT w="165100" prst="coolSlant"/>
              <a:extrusionClr>
                <a:schemeClr val="bg1">
                  <a:lumMod val="9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3F80760-9E2B-40BA-A6F0-7261A4BB4C0E}"/>
                </a:ext>
              </a:extLst>
            </p:cNvPr>
            <p:cNvSpPr/>
            <p:nvPr/>
          </p:nvSpPr>
          <p:spPr>
            <a:xfrm>
              <a:off x="1295400" y="2952751"/>
              <a:ext cx="1880085" cy="86686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4162EA6-ED9B-4249-B86A-C5CFDC9EC662}"/>
              </a:ext>
            </a:extLst>
          </p:cNvPr>
          <p:cNvGrpSpPr/>
          <p:nvPr/>
        </p:nvGrpSpPr>
        <p:grpSpPr>
          <a:xfrm>
            <a:off x="2380949" y="4514675"/>
            <a:ext cx="251611" cy="260394"/>
            <a:chOff x="1182116" y="2282738"/>
            <a:chExt cx="2132584" cy="2152737"/>
          </a:xfrm>
        </p:grpSpPr>
        <p:sp>
          <p:nvSpPr>
            <p:cNvPr id="17" name="Oval 16">
              <a:extLst>
                <a:ext uri="{FF2B5EF4-FFF2-40B4-BE49-F238E27FC236}">
                  <a16:creationId xmlns:a16="http://schemas.microsoft.com/office/drawing/2014/main" id="{D2C61CF0-BB03-4B6C-BF7F-D66B0F21CFDF}"/>
                </a:ext>
              </a:extLst>
            </p:cNvPr>
            <p:cNvSpPr/>
            <p:nvPr/>
          </p:nvSpPr>
          <p:spPr>
            <a:xfrm>
              <a:off x="1182116" y="2282738"/>
              <a:ext cx="2132584" cy="2152737"/>
            </a:xfrm>
            <a:prstGeom prst="ellipse">
              <a:avLst/>
            </a:prstGeom>
            <a:solidFill>
              <a:schemeClr val="bg1">
                <a:lumMod val="95000"/>
              </a:schemeClr>
            </a:solidFill>
            <a:ln>
              <a:noFill/>
            </a:ln>
            <a:effectLst/>
            <a:scene3d>
              <a:camera prst="orthographicFront"/>
              <a:lightRig rig="threePt" dir="t"/>
            </a:scene3d>
            <a:sp3d extrusionH="76200">
              <a:bevelT w="165100" prst="coolSlant"/>
              <a:extrusionClr>
                <a:schemeClr val="bg1">
                  <a:lumMod val="9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DE019F1-1D02-4C6C-B9B7-8A8346E1888C}"/>
                </a:ext>
              </a:extLst>
            </p:cNvPr>
            <p:cNvSpPr/>
            <p:nvPr/>
          </p:nvSpPr>
          <p:spPr>
            <a:xfrm>
              <a:off x="1295400" y="2952751"/>
              <a:ext cx="1880085" cy="86686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686C190E-C09A-4799-B2B7-B931C76D37E0}"/>
              </a:ext>
            </a:extLst>
          </p:cNvPr>
          <p:cNvSpPr txBox="1"/>
          <p:nvPr/>
        </p:nvSpPr>
        <p:spPr>
          <a:xfrm>
            <a:off x="3568634" y="980119"/>
            <a:ext cx="6983882" cy="1600438"/>
          </a:xfrm>
          <a:prstGeom prst="rect">
            <a:avLst/>
          </a:prstGeom>
          <a:noFill/>
        </p:spPr>
        <p:txBody>
          <a:bodyPr wrap="square" rtlCol="0">
            <a:spAutoFit/>
          </a:bodyPr>
          <a:lstStyle/>
          <a:p>
            <a:r>
              <a:rPr lang="en-US" sz="1400">
                <a:solidFill>
                  <a:srgbClr val="384B5C"/>
                </a:solidFill>
                <a:latin typeface="Montserrat" pitchFamily="2" charset="0"/>
              </a:rPr>
              <a:t>Vì thời gian không cho phép nên bài thuyết trình này chưa thể trình bày được hết các thông tin, insights mà Dashboard có thể đem lại cho người dùng cuối. </a:t>
            </a:r>
          </a:p>
          <a:p>
            <a:endParaRPr lang="en-US" sz="1400">
              <a:solidFill>
                <a:srgbClr val="384B5C"/>
              </a:solidFill>
              <a:latin typeface="Montserrat" pitchFamily="2" charset="0"/>
            </a:endParaRPr>
          </a:p>
          <a:p>
            <a:r>
              <a:rPr lang="en-US" sz="1400">
                <a:solidFill>
                  <a:srgbClr val="384B5C"/>
                </a:solidFill>
                <a:latin typeface="Montserrat" pitchFamily="2" charset="0"/>
              </a:rPr>
              <a:t>Một số hướng mở rộng cho DashBoard như: Phân tích về hàng tồn kho, hiệu quả của bộ phận Purchase, Phân tích sâu hơn về nhân viên bán hàng, khách hàng, HR, Phân tích về đối thủ cạnh tranh..</a:t>
            </a:r>
          </a:p>
        </p:txBody>
      </p:sp>
      <p:cxnSp>
        <p:nvCxnSpPr>
          <p:cNvPr id="21" name="Connector: Elbow 20">
            <a:extLst>
              <a:ext uri="{FF2B5EF4-FFF2-40B4-BE49-F238E27FC236}">
                <a16:creationId xmlns:a16="http://schemas.microsoft.com/office/drawing/2014/main" id="{EF5D9DC6-DB6D-41D3-BA00-8BF72A9BF012}"/>
              </a:ext>
            </a:extLst>
          </p:cNvPr>
          <p:cNvCxnSpPr/>
          <p:nvPr/>
        </p:nvCxnSpPr>
        <p:spPr>
          <a:xfrm flipV="1">
            <a:off x="2616135" y="1753644"/>
            <a:ext cx="889065" cy="221161"/>
          </a:xfrm>
          <a:prstGeom prst="bentConnector3">
            <a:avLst/>
          </a:prstGeom>
          <a:ln w="412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C0FBAAB-1ECD-4FDE-9C45-FB4AC11F1E72}"/>
              </a:ext>
            </a:extLst>
          </p:cNvPr>
          <p:cNvCxnSpPr>
            <a:cxnSpLocks/>
          </p:cNvCxnSpPr>
          <p:nvPr/>
        </p:nvCxnSpPr>
        <p:spPr>
          <a:xfrm>
            <a:off x="2592590" y="4743409"/>
            <a:ext cx="840886" cy="139787"/>
          </a:xfrm>
          <a:prstGeom prst="bentConnector3">
            <a:avLst>
              <a:gd name="adj1" fmla="val 39573"/>
            </a:avLst>
          </a:prstGeom>
          <a:ln w="412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4D523395-29CA-46C5-AA0E-3D100A1DBCB8}"/>
              </a:ext>
            </a:extLst>
          </p:cNvPr>
          <p:cNvSpPr/>
          <p:nvPr/>
        </p:nvSpPr>
        <p:spPr>
          <a:xfrm>
            <a:off x="3463413" y="3971185"/>
            <a:ext cx="7296846" cy="1861289"/>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E6D3EED-E22F-4DF3-87A3-D1D32739EC90}"/>
              </a:ext>
            </a:extLst>
          </p:cNvPr>
          <p:cNvSpPr txBox="1"/>
          <p:nvPr/>
        </p:nvSpPr>
        <p:spPr>
          <a:xfrm>
            <a:off x="3576924" y="4182088"/>
            <a:ext cx="7047316" cy="1415772"/>
          </a:xfrm>
          <a:prstGeom prst="rect">
            <a:avLst/>
          </a:prstGeom>
          <a:noFill/>
        </p:spPr>
        <p:txBody>
          <a:bodyPr wrap="square" rtlCol="0">
            <a:spAutoFit/>
          </a:bodyPr>
          <a:lstStyle/>
          <a:p>
            <a:r>
              <a:rPr lang="en-US" sz="1600">
                <a:solidFill>
                  <a:srgbClr val="384B5C"/>
                </a:solidFill>
                <a:latin typeface="Montserrat Bold" pitchFamily="2" charset="0"/>
              </a:rPr>
              <a:t>Lời cảm ơn!</a:t>
            </a:r>
          </a:p>
          <a:p>
            <a:endParaRPr lang="en-US" sz="1400">
              <a:solidFill>
                <a:srgbClr val="384B5C"/>
              </a:solidFill>
              <a:latin typeface="Montserrat" pitchFamily="2" charset="0"/>
            </a:endParaRPr>
          </a:p>
          <a:p>
            <a:r>
              <a:rPr lang="en-US" sz="1400">
                <a:solidFill>
                  <a:srgbClr val="384B5C"/>
                </a:solidFill>
                <a:latin typeface="Montserrat" pitchFamily="2" charset="0"/>
              </a:rPr>
              <a:t>Mình xin gửi lời cảm ơn chân thành đến Mentor: </a:t>
            </a:r>
            <a:r>
              <a:rPr lang="en-US" sz="1400" b="1">
                <a:solidFill>
                  <a:srgbClr val="384B5C"/>
                </a:solidFill>
                <a:latin typeface="Montserrat" pitchFamily="2" charset="0"/>
              </a:rPr>
              <a:t>Công Trần</a:t>
            </a:r>
          </a:p>
          <a:p>
            <a:endParaRPr lang="en-US" sz="1400">
              <a:solidFill>
                <a:srgbClr val="384B5C"/>
              </a:solidFill>
              <a:latin typeface="Montserrat" pitchFamily="2" charset="0"/>
            </a:endParaRPr>
          </a:p>
          <a:p>
            <a:r>
              <a:rPr lang="en-US" sz="1400">
                <a:solidFill>
                  <a:srgbClr val="384B5C"/>
                </a:solidFill>
                <a:latin typeface="Montserrat" pitchFamily="2" charset="0"/>
              </a:rPr>
              <a:t>Người đã giúp mình cải thiện rất nhiều về tư duy phân tích, cách trình bày báo cáo.. để mình có thể hoàn thành được DỰ ÁN CUỐI KHÓA này</a:t>
            </a:r>
            <a:r>
              <a:rPr lang="en-US" sz="1400">
                <a:latin typeface="Montserrat" pitchFamily="2" charset="0"/>
              </a:rPr>
              <a:t>.</a:t>
            </a:r>
          </a:p>
        </p:txBody>
      </p:sp>
    </p:spTree>
    <p:extLst>
      <p:ext uri="{BB962C8B-B14F-4D97-AF65-F5344CB8AC3E}">
        <p14:creationId xmlns:p14="http://schemas.microsoft.com/office/powerpoint/2010/main" val="744510413"/>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10665995"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1207268"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11751469" y="0"/>
            <a:ext cx="12192000"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graphicFrame>
        <p:nvGraphicFramePr>
          <p:cNvPr id="34" name="Diagram 33">
            <a:extLst>
              <a:ext uri="{FF2B5EF4-FFF2-40B4-BE49-F238E27FC236}">
                <a16:creationId xmlns:a16="http://schemas.microsoft.com/office/drawing/2014/main" id="{765C457B-EFE3-4F48-86AF-3404B2AD15AF}"/>
              </a:ext>
            </a:extLst>
          </p:cNvPr>
          <p:cNvGraphicFramePr/>
          <p:nvPr>
            <p:extLst>
              <p:ext uri="{D42A27DB-BD31-4B8C-83A1-F6EECF244321}">
                <p14:modId xmlns:p14="http://schemas.microsoft.com/office/powerpoint/2010/main" val="3866166274"/>
              </p:ext>
            </p:extLst>
          </p:nvPr>
        </p:nvGraphicFramePr>
        <p:xfrm>
          <a:off x="2050597" y="181207"/>
          <a:ext cx="8341178" cy="31089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5" name="TextBox 34">
            <a:extLst>
              <a:ext uri="{FF2B5EF4-FFF2-40B4-BE49-F238E27FC236}">
                <a16:creationId xmlns:a16="http://schemas.microsoft.com/office/drawing/2014/main" id="{4E259E76-84E4-427F-8F62-9DF715552034}"/>
              </a:ext>
            </a:extLst>
          </p:cNvPr>
          <p:cNvSpPr txBox="1"/>
          <p:nvPr/>
        </p:nvSpPr>
        <p:spPr>
          <a:xfrm>
            <a:off x="2067278" y="3471374"/>
            <a:ext cx="8244642" cy="2505814"/>
          </a:xfrm>
          <a:prstGeom prst="rect">
            <a:avLst/>
          </a:prstGeom>
          <a:noFill/>
        </p:spPr>
        <p:txBody>
          <a:bodyPr wrap="square" rtlCol="0">
            <a:spAutoFit/>
          </a:bodyPr>
          <a:lstStyle/>
          <a:p>
            <a:pPr rtl="0" fontAlgn="base">
              <a:lnSpc>
                <a:spcPct val="150000"/>
              </a:lnSpc>
              <a:spcBef>
                <a:spcPts val="0"/>
              </a:spcBef>
              <a:spcAft>
                <a:spcPts val="0"/>
              </a:spcAft>
            </a:pPr>
            <a:endParaRPr lang="vi-VN" sz="1200" b="0" i="0" u="none" strike="noStrike">
              <a:solidFill>
                <a:srgbClr val="384B5C"/>
              </a:solidFill>
              <a:effectLst/>
              <a:latin typeface="Montserrat" pitchFamily="2" charset="0"/>
            </a:endParaRPr>
          </a:p>
          <a:p>
            <a:pPr marL="171450" indent="-171450" rtl="0" fontAlgn="base">
              <a:lnSpc>
                <a:spcPct val="150000"/>
              </a:lnSpc>
              <a:spcBef>
                <a:spcPts val="0"/>
              </a:spcBef>
              <a:spcAft>
                <a:spcPts val="0"/>
              </a:spcAft>
              <a:buFont typeface="Wingdings" panose="05000000000000000000" pitchFamily="2" charset="2"/>
              <a:buChar char="v"/>
            </a:pPr>
            <a:r>
              <a:rPr lang="en-US" sz="1400" b="1" i="0" u="none" strike="noStrike">
                <a:solidFill>
                  <a:srgbClr val="384B5C"/>
                </a:solidFill>
                <a:effectLst/>
                <a:latin typeface="Montserrat" pitchFamily="2" charset="0"/>
              </a:rPr>
              <a:t> </a:t>
            </a:r>
            <a:r>
              <a:rPr lang="vi-VN" sz="1400" b="1" i="0" u="none" strike="noStrike">
                <a:solidFill>
                  <a:srgbClr val="384B5C"/>
                </a:solidFill>
                <a:effectLst/>
                <a:latin typeface="Montserrat" pitchFamily="2" charset="0"/>
              </a:rPr>
              <a:t>Đối với cấp </a:t>
            </a:r>
            <a:r>
              <a:rPr lang="en-US" sz="1400" b="1" i="0" u="none" strike="noStrike">
                <a:solidFill>
                  <a:srgbClr val="384B5C"/>
                </a:solidFill>
                <a:effectLst/>
                <a:latin typeface="Montserrat" pitchFamily="2" charset="0"/>
              </a:rPr>
              <a:t>lãnh đạo:</a:t>
            </a:r>
            <a:r>
              <a:rPr lang="vi-VN" sz="1400" b="1" i="0" u="none" strike="noStrike">
                <a:solidFill>
                  <a:srgbClr val="384B5C"/>
                </a:solidFill>
                <a:effectLst/>
                <a:latin typeface="Montserrat" pitchFamily="2" charset="0"/>
              </a:rPr>
              <a:t> </a:t>
            </a:r>
            <a:r>
              <a:rPr lang="vi-VN" sz="1400" b="0" i="0" u="none" strike="noStrike">
                <a:solidFill>
                  <a:srgbClr val="384B5C"/>
                </a:solidFill>
                <a:effectLst/>
                <a:latin typeface="Montserrat" pitchFamily="2" charset="0"/>
              </a:rPr>
              <a:t>họ sẽ quan tâm đến các con số ngắn gọn mà thông qua đó họ nhìn thấy bức tranh toàn cảnh của công ty, </a:t>
            </a:r>
            <a:r>
              <a:rPr lang="en-US" sz="1400" b="0" i="0" u="none" strike="noStrike">
                <a:solidFill>
                  <a:srgbClr val="384B5C"/>
                </a:solidFill>
                <a:effectLst/>
                <a:latin typeface="Montserrat" pitchFamily="2" charset="0"/>
              </a:rPr>
              <a:t>giúp họ</a:t>
            </a:r>
            <a:r>
              <a:rPr lang="vi-VN" sz="1400" b="0" i="0" u="none" strike="noStrike">
                <a:solidFill>
                  <a:srgbClr val="384B5C"/>
                </a:solidFill>
                <a:effectLst/>
                <a:latin typeface="Montserrat" pitchFamily="2" charset="0"/>
              </a:rPr>
              <a:t> </a:t>
            </a:r>
            <a:r>
              <a:rPr lang="en-US" sz="1400">
                <a:solidFill>
                  <a:srgbClr val="384B5C"/>
                </a:solidFill>
                <a:latin typeface="Montserrat" pitchFamily="2" charset="0"/>
              </a:rPr>
              <a:t>đưa ra</a:t>
            </a:r>
            <a:r>
              <a:rPr lang="vi-VN" sz="1400" b="0" i="0" u="none" strike="noStrike">
                <a:solidFill>
                  <a:srgbClr val="384B5C"/>
                </a:solidFill>
                <a:effectLst/>
                <a:latin typeface="Montserrat" pitchFamily="2" charset="0"/>
              </a:rPr>
              <a:t> những chỉ đạo phù hợp từng thời điểm.</a:t>
            </a:r>
            <a:br>
              <a:rPr lang="en-US" sz="1400" b="0" i="0" u="none" strike="noStrike">
                <a:solidFill>
                  <a:srgbClr val="384B5C"/>
                </a:solidFill>
                <a:effectLst/>
                <a:latin typeface="Montserrat" pitchFamily="2" charset="0"/>
              </a:rPr>
            </a:br>
            <a:endParaRPr lang="vi-VN" sz="1400" b="0" i="0" u="none" strike="noStrike">
              <a:solidFill>
                <a:srgbClr val="384B5C"/>
              </a:solidFill>
              <a:effectLst/>
              <a:latin typeface="Montserrat" pitchFamily="2" charset="0"/>
            </a:endParaRPr>
          </a:p>
          <a:p>
            <a:pPr marL="171450" indent="-171450" rtl="0" fontAlgn="base">
              <a:lnSpc>
                <a:spcPct val="150000"/>
              </a:lnSpc>
              <a:spcBef>
                <a:spcPts val="0"/>
              </a:spcBef>
              <a:spcAft>
                <a:spcPts val="95"/>
              </a:spcAft>
              <a:buFont typeface="Wingdings" panose="05000000000000000000" pitchFamily="2" charset="2"/>
              <a:buChar char="v"/>
            </a:pPr>
            <a:r>
              <a:rPr lang="en-US" sz="1400" b="1" i="0" u="none" strike="noStrike">
                <a:solidFill>
                  <a:srgbClr val="384B5C"/>
                </a:solidFill>
                <a:effectLst/>
                <a:latin typeface="Montserrat" pitchFamily="2" charset="0"/>
              </a:rPr>
              <a:t> </a:t>
            </a:r>
            <a:r>
              <a:rPr lang="vi-VN" sz="1400" b="1" i="0" u="none" strike="noStrike">
                <a:solidFill>
                  <a:srgbClr val="384B5C"/>
                </a:solidFill>
                <a:effectLst/>
                <a:latin typeface="Montserrat" pitchFamily="2" charset="0"/>
              </a:rPr>
              <a:t>Đối với</a:t>
            </a:r>
            <a:r>
              <a:rPr lang="en-US" sz="1400" b="1" i="0" u="none" strike="noStrike">
                <a:solidFill>
                  <a:srgbClr val="384B5C"/>
                </a:solidFill>
                <a:effectLst/>
                <a:latin typeface="Montserrat" pitchFamily="2" charset="0"/>
              </a:rPr>
              <a:t> cán bộ </a:t>
            </a:r>
            <a:r>
              <a:rPr lang="vi-VN" sz="1400" b="1" i="0" u="none" strike="noStrike">
                <a:solidFill>
                  <a:srgbClr val="384B5C"/>
                </a:solidFill>
                <a:effectLst/>
                <a:latin typeface="Montserrat" pitchFamily="2" charset="0"/>
              </a:rPr>
              <a:t>nhân viên</a:t>
            </a:r>
            <a:r>
              <a:rPr lang="en-US" sz="1400" b="1" i="0" u="none" strike="noStrike">
                <a:solidFill>
                  <a:srgbClr val="384B5C"/>
                </a:solidFill>
                <a:effectLst/>
                <a:latin typeface="Montserrat" pitchFamily="2" charset="0"/>
              </a:rPr>
              <a:t>:</a:t>
            </a:r>
            <a:r>
              <a:rPr lang="vi-VN" sz="1400" b="0" i="0" u="none" strike="noStrike">
                <a:solidFill>
                  <a:srgbClr val="384B5C"/>
                </a:solidFill>
                <a:effectLst/>
                <a:latin typeface="Montserrat" pitchFamily="2" charset="0"/>
              </a:rPr>
              <a:t> họ sẽ quan tâm nhiều hơn đến chi tiết, tiến độ để họ có </a:t>
            </a:r>
            <a:r>
              <a:rPr lang="en-US" sz="1400" b="0" i="0" u="none" strike="noStrike">
                <a:solidFill>
                  <a:srgbClr val="384B5C"/>
                </a:solidFill>
                <a:effectLst/>
                <a:latin typeface="Montserrat" pitchFamily="2" charset="0"/>
              </a:rPr>
              <a:t> </a:t>
            </a:r>
            <a:r>
              <a:rPr lang="vi-VN" sz="1400" b="0" i="0" u="none" strike="noStrike">
                <a:solidFill>
                  <a:srgbClr val="384B5C"/>
                </a:solidFill>
                <a:effectLst/>
                <a:latin typeface="Montserrat" pitchFamily="2" charset="0"/>
              </a:rPr>
              <a:t>thể điều chỉnh kịp thời nhằm đạt được mục tiêu kinh doanh</a:t>
            </a:r>
            <a:r>
              <a:rPr lang="en-US" sz="1400" b="0" i="0" u="none" strike="noStrike">
                <a:solidFill>
                  <a:srgbClr val="384B5C"/>
                </a:solidFill>
                <a:effectLst/>
                <a:latin typeface="Montserrat" pitchFamily="2" charset="0"/>
              </a:rPr>
              <a:t>,</a:t>
            </a:r>
            <a:r>
              <a:rPr lang="vi-VN" sz="1400" b="0" i="0" u="none" strike="noStrike">
                <a:solidFill>
                  <a:srgbClr val="384B5C"/>
                </a:solidFill>
                <a:effectLst/>
                <a:latin typeface="Montserrat" pitchFamily="2" charset="0"/>
              </a:rPr>
              <a:t> KPI.</a:t>
            </a:r>
          </a:p>
          <a:p>
            <a:endParaRPr lang="en-US" sz="1200">
              <a:solidFill>
                <a:srgbClr val="384B5C"/>
              </a:solidFill>
            </a:endParaRPr>
          </a:p>
        </p:txBody>
      </p:sp>
    </p:spTree>
    <p:extLst>
      <p:ext uri="{BB962C8B-B14F-4D97-AF65-F5344CB8AC3E}">
        <p14:creationId xmlns:p14="http://schemas.microsoft.com/office/powerpoint/2010/main" val="3566816224"/>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80">
                                          <p:stCondLst>
                                            <p:cond delay="0"/>
                                          </p:stCondLst>
                                        </p:cTn>
                                        <p:tgtEl>
                                          <p:spTgt spid="34"/>
                                        </p:tgtEl>
                                      </p:cBhvr>
                                    </p:animEffect>
                                    <p:anim calcmode="lin" valueType="num">
                                      <p:cBhvr>
                                        <p:cTn id="8"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13" dur="26">
                                          <p:stCondLst>
                                            <p:cond delay="650"/>
                                          </p:stCondLst>
                                        </p:cTn>
                                        <p:tgtEl>
                                          <p:spTgt spid="34"/>
                                        </p:tgtEl>
                                      </p:cBhvr>
                                      <p:to x="100000" y="60000"/>
                                    </p:animScale>
                                    <p:animScale>
                                      <p:cBhvr>
                                        <p:cTn id="14" dur="166" decel="50000">
                                          <p:stCondLst>
                                            <p:cond delay="676"/>
                                          </p:stCondLst>
                                        </p:cTn>
                                        <p:tgtEl>
                                          <p:spTgt spid="34"/>
                                        </p:tgtEl>
                                      </p:cBhvr>
                                      <p:to x="100000" y="100000"/>
                                    </p:animScale>
                                    <p:animScale>
                                      <p:cBhvr>
                                        <p:cTn id="15" dur="26">
                                          <p:stCondLst>
                                            <p:cond delay="1312"/>
                                          </p:stCondLst>
                                        </p:cTn>
                                        <p:tgtEl>
                                          <p:spTgt spid="34"/>
                                        </p:tgtEl>
                                      </p:cBhvr>
                                      <p:to x="100000" y="80000"/>
                                    </p:animScale>
                                    <p:animScale>
                                      <p:cBhvr>
                                        <p:cTn id="16" dur="166" decel="50000">
                                          <p:stCondLst>
                                            <p:cond delay="1338"/>
                                          </p:stCondLst>
                                        </p:cTn>
                                        <p:tgtEl>
                                          <p:spTgt spid="34"/>
                                        </p:tgtEl>
                                      </p:cBhvr>
                                      <p:to x="100000" y="100000"/>
                                    </p:animScale>
                                    <p:animScale>
                                      <p:cBhvr>
                                        <p:cTn id="17" dur="26">
                                          <p:stCondLst>
                                            <p:cond delay="1642"/>
                                          </p:stCondLst>
                                        </p:cTn>
                                        <p:tgtEl>
                                          <p:spTgt spid="34"/>
                                        </p:tgtEl>
                                      </p:cBhvr>
                                      <p:to x="100000" y="90000"/>
                                    </p:animScale>
                                    <p:animScale>
                                      <p:cBhvr>
                                        <p:cTn id="18" dur="166" decel="50000">
                                          <p:stCondLst>
                                            <p:cond delay="1668"/>
                                          </p:stCondLst>
                                        </p:cTn>
                                        <p:tgtEl>
                                          <p:spTgt spid="34"/>
                                        </p:tgtEl>
                                      </p:cBhvr>
                                      <p:to x="100000" y="100000"/>
                                    </p:animScale>
                                    <p:animScale>
                                      <p:cBhvr>
                                        <p:cTn id="19" dur="26">
                                          <p:stCondLst>
                                            <p:cond delay="1808"/>
                                          </p:stCondLst>
                                        </p:cTn>
                                        <p:tgtEl>
                                          <p:spTgt spid="34"/>
                                        </p:tgtEl>
                                      </p:cBhvr>
                                      <p:to x="100000" y="95000"/>
                                    </p:animScale>
                                    <p:animScale>
                                      <p:cBhvr>
                                        <p:cTn id="20" dur="166" decel="50000">
                                          <p:stCondLst>
                                            <p:cond delay="1834"/>
                                          </p:stCondLst>
                                        </p:cTn>
                                        <p:tgtEl>
                                          <p:spTgt spid="3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heel(1)">
                                      <p:cBhvr>
                                        <p:cTn id="25"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4" grpId="0">
        <p:bldAsOne/>
      </p:bldGraphic>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1207268"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11751469" y="0"/>
            <a:ext cx="12192000"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sp>
        <p:nvSpPr>
          <p:cNvPr id="37" name="Freeform: Shape 36">
            <a:extLst>
              <a:ext uri="{FF2B5EF4-FFF2-40B4-BE49-F238E27FC236}">
                <a16:creationId xmlns:a16="http://schemas.microsoft.com/office/drawing/2014/main" id="{AC2A34BB-964A-42CF-AF7C-92B69F8B1E2A}"/>
              </a:ext>
            </a:extLst>
          </p:cNvPr>
          <p:cNvSpPr/>
          <p:nvPr/>
        </p:nvSpPr>
        <p:spPr>
          <a:xfrm>
            <a:off x="2262038" y="1844202"/>
            <a:ext cx="1438275" cy="3045772"/>
          </a:xfrm>
          <a:custGeom>
            <a:avLst/>
            <a:gdLst>
              <a:gd name="connsiteX0" fmla="*/ 0 w 1438275"/>
              <a:gd name="connsiteY0" fmla="*/ 0 h 3045772"/>
              <a:gd name="connsiteX1" fmla="*/ 40651 w 1438275"/>
              <a:gd name="connsiteY1" fmla="*/ 2016 h 3045772"/>
              <a:gd name="connsiteX2" fmla="*/ 1438275 w 1438275"/>
              <a:gd name="connsiteY2" fmla="*/ 1522886 h 3045772"/>
              <a:gd name="connsiteX3" fmla="*/ 40651 w 1438275"/>
              <a:gd name="connsiteY3" fmla="*/ 3043756 h 3045772"/>
              <a:gd name="connsiteX4" fmla="*/ 0 w 1438275"/>
              <a:gd name="connsiteY4" fmla="*/ 3045772 h 3045772"/>
              <a:gd name="connsiteX5" fmla="*/ 0 w 1438275"/>
              <a:gd name="connsiteY5" fmla="*/ 2983953 h 3045772"/>
              <a:gd name="connsiteX6" fmla="*/ 34330 w 1438275"/>
              <a:gd name="connsiteY6" fmla="*/ 2982252 h 3045772"/>
              <a:gd name="connsiteX7" fmla="*/ 1376452 w 1438275"/>
              <a:gd name="connsiteY7" fmla="*/ 1522886 h 3045772"/>
              <a:gd name="connsiteX8" fmla="*/ 34330 w 1438275"/>
              <a:gd name="connsiteY8" fmla="*/ 63521 h 3045772"/>
              <a:gd name="connsiteX9" fmla="*/ 0 w 1438275"/>
              <a:gd name="connsiteY9" fmla="*/ 61820 h 3045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8275" h="3045772">
                <a:moveTo>
                  <a:pt x="0" y="0"/>
                </a:moveTo>
                <a:lnTo>
                  <a:pt x="40651" y="2016"/>
                </a:lnTo>
                <a:cubicBezTo>
                  <a:pt x="825676" y="80304"/>
                  <a:pt x="1438275" y="731344"/>
                  <a:pt x="1438275" y="1522886"/>
                </a:cubicBezTo>
                <a:cubicBezTo>
                  <a:pt x="1438275" y="2314429"/>
                  <a:pt x="825676" y="2965468"/>
                  <a:pt x="40651" y="3043756"/>
                </a:cubicBezTo>
                <a:lnTo>
                  <a:pt x="0" y="3045772"/>
                </a:lnTo>
                <a:lnTo>
                  <a:pt x="0" y="2983953"/>
                </a:lnTo>
                <a:lnTo>
                  <a:pt x="34330" y="2982252"/>
                </a:lnTo>
                <a:cubicBezTo>
                  <a:pt x="788180" y="2907130"/>
                  <a:pt x="1376452" y="2282419"/>
                  <a:pt x="1376452" y="1522886"/>
                </a:cubicBezTo>
                <a:cubicBezTo>
                  <a:pt x="1376452" y="763354"/>
                  <a:pt x="788180" y="138643"/>
                  <a:pt x="34330" y="63521"/>
                </a:cubicBezTo>
                <a:lnTo>
                  <a:pt x="0" y="6182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nvGrpSpPr>
          <p:cNvPr id="38" name="Group 37">
            <a:extLst>
              <a:ext uri="{FF2B5EF4-FFF2-40B4-BE49-F238E27FC236}">
                <a16:creationId xmlns:a16="http://schemas.microsoft.com/office/drawing/2014/main" id="{F63A8C07-97DB-4F8E-8782-7B46DA65F56A}"/>
              </a:ext>
            </a:extLst>
          </p:cNvPr>
          <p:cNvGrpSpPr/>
          <p:nvPr/>
        </p:nvGrpSpPr>
        <p:grpSpPr>
          <a:xfrm>
            <a:off x="1081953" y="2282738"/>
            <a:ext cx="2132584" cy="2152737"/>
            <a:chOff x="1182116" y="2282738"/>
            <a:chExt cx="2132584" cy="2152737"/>
          </a:xfrm>
        </p:grpSpPr>
        <p:sp>
          <p:nvSpPr>
            <p:cNvPr id="39" name="Oval 38">
              <a:extLst>
                <a:ext uri="{FF2B5EF4-FFF2-40B4-BE49-F238E27FC236}">
                  <a16:creationId xmlns:a16="http://schemas.microsoft.com/office/drawing/2014/main" id="{59292F01-8C75-409C-BB3D-05888CB369EC}"/>
                </a:ext>
              </a:extLst>
            </p:cNvPr>
            <p:cNvSpPr/>
            <p:nvPr/>
          </p:nvSpPr>
          <p:spPr>
            <a:xfrm>
              <a:off x="1182116" y="2282738"/>
              <a:ext cx="2132584" cy="2152737"/>
            </a:xfrm>
            <a:prstGeom prst="ellipse">
              <a:avLst/>
            </a:prstGeom>
            <a:solidFill>
              <a:schemeClr val="bg1">
                <a:lumMod val="95000"/>
              </a:schemeClr>
            </a:solidFill>
            <a:ln>
              <a:noFill/>
            </a:ln>
            <a:effectLst/>
            <a:scene3d>
              <a:camera prst="orthographicFront"/>
              <a:lightRig rig="threePt" dir="t"/>
            </a:scene3d>
            <a:sp3d extrusionH="76200">
              <a:bevelT w="165100" prst="coolSlant"/>
              <a:extrusionClr>
                <a:schemeClr val="bg1">
                  <a:lumMod val="9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522EAB9-145F-40EA-8657-B8A0581196E7}"/>
                </a:ext>
              </a:extLst>
            </p:cNvPr>
            <p:cNvSpPr/>
            <p:nvPr/>
          </p:nvSpPr>
          <p:spPr>
            <a:xfrm>
              <a:off x="1295400" y="2952751"/>
              <a:ext cx="1880085" cy="866860"/>
            </a:xfrm>
            <a:prstGeom prst="ellipse">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4A8636FE-E5FA-45BE-BD54-CAD84A8B9F5E}"/>
              </a:ext>
            </a:extLst>
          </p:cNvPr>
          <p:cNvGrpSpPr/>
          <p:nvPr/>
        </p:nvGrpSpPr>
        <p:grpSpPr>
          <a:xfrm>
            <a:off x="2823711" y="4514675"/>
            <a:ext cx="251611" cy="260394"/>
            <a:chOff x="1182116" y="2282738"/>
            <a:chExt cx="2132584" cy="2152737"/>
          </a:xfrm>
        </p:grpSpPr>
        <p:sp>
          <p:nvSpPr>
            <p:cNvPr id="42" name="Oval 41">
              <a:extLst>
                <a:ext uri="{FF2B5EF4-FFF2-40B4-BE49-F238E27FC236}">
                  <a16:creationId xmlns:a16="http://schemas.microsoft.com/office/drawing/2014/main" id="{0944AB70-703E-4ECD-8744-90BB0297660C}"/>
                </a:ext>
              </a:extLst>
            </p:cNvPr>
            <p:cNvSpPr/>
            <p:nvPr/>
          </p:nvSpPr>
          <p:spPr>
            <a:xfrm>
              <a:off x="1182116" y="2282738"/>
              <a:ext cx="2132584" cy="2152737"/>
            </a:xfrm>
            <a:prstGeom prst="ellipse">
              <a:avLst/>
            </a:prstGeom>
            <a:solidFill>
              <a:schemeClr val="bg1">
                <a:lumMod val="95000"/>
              </a:schemeClr>
            </a:solidFill>
            <a:ln>
              <a:noFill/>
            </a:ln>
            <a:effectLst/>
            <a:scene3d>
              <a:camera prst="orthographicFront"/>
              <a:lightRig rig="threePt" dir="t"/>
            </a:scene3d>
            <a:sp3d extrusionH="76200">
              <a:bevelT w="165100" prst="coolSlant"/>
              <a:extrusionClr>
                <a:schemeClr val="bg1">
                  <a:lumMod val="9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AA8F4EA-CF49-461E-B675-964AE6F5880C}"/>
                </a:ext>
              </a:extLst>
            </p:cNvPr>
            <p:cNvSpPr/>
            <p:nvPr/>
          </p:nvSpPr>
          <p:spPr>
            <a:xfrm>
              <a:off x="1295400" y="2952751"/>
              <a:ext cx="1880085" cy="866860"/>
            </a:xfrm>
            <a:prstGeom prst="ellipse">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Rounded Corners 43">
            <a:extLst>
              <a:ext uri="{FF2B5EF4-FFF2-40B4-BE49-F238E27FC236}">
                <a16:creationId xmlns:a16="http://schemas.microsoft.com/office/drawing/2014/main" id="{618D6F65-8D55-43BA-961E-AA6FB1A7A3BD}"/>
              </a:ext>
            </a:extLst>
          </p:cNvPr>
          <p:cNvSpPr/>
          <p:nvPr/>
        </p:nvSpPr>
        <p:spPr>
          <a:xfrm>
            <a:off x="3947961" y="310736"/>
            <a:ext cx="6727690" cy="2940712"/>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D618BD4A-1F22-4451-ADEF-8CD51465A4DE}"/>
              </a:ext>
            </a:extLst>
          </p:cNvPr>
          <p:cNvSpPr txBox="1"/>
          <p:nvPr/>
        </p:nvSpPr>
        <p:spPr>
          <a:xfrm>
            <a:off x="4068298" y="500585"/>
            <a:ext cx="6452271" cy="253351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400">
                <a:solidFill>
                  <a:srgbClr val="384B5C"/>
                </a:solidFill>
                <a:latin typeface="Montserrat Bold" pitchFamily="2" charset="0"/>
              </a:rPr>
              <a:t>Thu thập dữ liệu</a:t>
            </a:r>
          </a:p>
          <a:p>
            <a:pPr marL="742950" lvl="1" indent="-285750">
              <a:lnSpc>
                <a:spcPct val="150000"/>
              </a:lnSpc>
              <a:buFont typeface="Wingdings" panose="05000000000000000000" pitchFamily="2" charset="2"/>
              <a:buChar char="ü"/>
            </a:pPr>
            <a:r>
              <a:rPr lang="en-US" sz="1400">
                <a:solidFill>
                  <a:srgbClr val="384B5C"/>
                </a:solidFill>
                <a:latin typeface="Montserrat" pitchFamily="2" charset="0"/>
              </a:rPr>
              <a:t>Nguồn dữ liệu chính: Bộ dataset AdventureWorks 2019 (Microsoft) của công ty AdventureWorks.</a:t>
            </a:r>
          </a:p>
          <a:p>
            <a:pPr marL="742950" lvl="1" indent="-285750">
              <a:buFont typeface="Wingdings" panose="05000000000000000000" pitchFamily="2" charset="2"/>
              <a:buChar char="ü"/>
            </a:pPr>
            <a:endParaRPr lang="en-US" sz="1400">
              <a:solidFill>
                <a:srgbClr val="384B5C"/>
              </a:solidFill>
              <a:latin typeface="Montserrat" pitchFamily="2" charset="0"/>
            </a:endParaRPr>
          </a:p>
          <a:p>
            <a:pPr marL="742950" lvl="1" indent="-285750">
              <a:lnSpc>
                <a:spcPct val="150000"/>
              </a:lnSpc>
              <a:buFont typeface="Wingdings" panose="05000000000000000000" pitchFamily="2" charset="2"/>
              <a:buChar char="ü"/>
            </a:pPr>
            <a:r>
              <a:rPr lang="en-US" sz="1400">
                <a:solidFill>
                  <a:srgbClr val="384B5C"/>
                </a:solidFill>
                <a:latin typeface="Montserrat" pitchFamily="2" charset="0"/>
              </a:rPr>
              <a:t>Nguồn thứ cấp và bên thứ 3: Theo yêu cầu của dự án chúng ta cần phân tích tình hình kinh doanh của công ty chứ không có yêu cầu phân tích đối thủ cạnh tranh hoặc thị trường nên việc thu thập thêm dữ liệu là không cần thiết.</a:t>
            </a:r>
          </a:p>
        </p:txBody>
      </p:sp>
      <p:sp>
        <p:nvSpPr>
          <p:cNvPr id="46" name="Rectangle: Rounded Corners 45">
            <a:extLst>
              <a:ext uri="{FF2B5EF4-FFF2-40B4-BE49-F238E27FC236}">
                <a16:creationId xmlns:a16="http://schemas.microsoft.com/office/drawing/2014/main" id="{F3847A47-818C-47E9-838C-E3F10B4869FB}"/>
              </a:ext>
            </a:extLst>
          </p:cNvPr>
          <p:cNvSpPr/>
          <p:nvPr/>
        </p:nvSpPr>
        <p:spPr>
          <a:xfrm>
            <a:off x="3904465" y="3602949"/>
            <a:ext cx="6771184" cy="301431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F114848-C006-4411-8099-9B8D6FEDDC5D}"/>
              </a:ext>
            </a:extLst>
          </p:cNvPr>
          <p:cNvSpPr txBox="1"/>
          <p:nvPr/>
        </p:nvSpPr>
        <p:spPr>
          <a:xfrm>
            <a:off x="4060438" y="3606553"/>
            <a:ext cx="6354254" cy="296440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400">
                <a:solidFill>
                  <a:srgbClr val="384B5C"/>
                </a:solidFill>
                <a:latin typeface="Montserrat Bold" pitchFamily="2" charset="0"/>
                <a:cs typeface="Calibri" panose="020F0502020204030204" pitchFamily="34" charset="0"/>
              </a:rPr>
              <a:t>Tổng quan về Dataset </a:t>
            </a:r>
            <a:endParaRPr lang="en-US" sz="1400">
              <a:solidFill>
                <a:srgbClr val="384B5C"/>
              </a:solidFill>
              <a:latin typeface="Montserrat" pitchFamily="2" charset="0"/>
              <a:cs typeface="Calibri" panose="020F0502020204030204" pitchFamily="34" charset="0"/>
            </a:endParaRPr>
          </a:p>
          <a:p>
            <a:pPr marL="742950" lvl="1" indent="-285750">
              <a:lnSpc>
                <a:spcPct val="150000"/>
              </a:lnSpc>
              <a:buFont typeface="Wingdings" panose="05000000000000000000" pitchFamily="2" charset="2"/>
              <a:buChar char="ü"/>
            </a:pPr>
            <a:r>
              <a:rPr lang="en-US" sz="1400">
                <a:solidFill>
                  <a:srgbClr val="384B5C"/>
                </a:solidFill>
                <a:latin typeface="Montserrat" pitchFamily="2" charset="0"/>
                <a:cs typeface="Calibri" panose="020F0502020204030204" pitchFamily="34" charset="0"/>
              </a:rPr>
              <a:t>Đây là CSDL quan hệ và có lược đồ thiết kế hình bông tuyết, các bảng có các ràng buộc khóa chính, khóa ngoại đầy đủ và đã được chuẩn hóa theo chuẩn BCNF.</a:t>
            </a:r>
            <a:br>
              <a:rPr lang="en-US" sz="1400">
                <a:solidFill>
                  <a:srgbClr val="384B5C"/>
                </a:solidFill>
                <a:latin typeface="Montserrat" pitchFamily="2" charset="0"/>
                <a:cs typeface="Calibri" panose="020F0502020204030204" pitchFamily="34" charset="0"/>
              </a:rPr>
            </a:br>
            <a:endParaRPr lang="en-US" sz="1400">
              <a:solidFill>
                <a:srgbClr val="384B5C"/>
              </a:solidFill>
              <a:latin typeface="Montserrat" pitchFamily="2" charset="0"/>
              <a:cs typeface="Calibri" panose="020F0502020204030204" pitchFamily="34" charset="0"/>
            </a:endParaRPr>
          </a:p>
          <a:p>
            <a:pPr marL="742950" lvl="1" indent="-285750">
              <a:lnSpc>
                <a:spcPct val="150000"/>
              </a:lnSpc>
              <a:buFont typeface="Wingdings" panose="05000000000000000000" pitchFamily="2" charset="2"/>
              <a:buChar char="ü"/>
            </a:pPr>
            <a:r>
              <a:rPr lang="en-US" sz="1400">
                <a:solidFill>
                  <a:srgbClr val="384B5C"/>
                </a:solidFill>
                <a:latin typeface="Montserrat" pitchFamily="2" charset="0"/>
                <a:cs typeface="Calibri" panose="020F0502020204030204" pitchFamily="34" charset="0"/>
              </a:rPr>
              <a:t>CSDL gồm 67 bảng, chứa dữ liệu của các phòng ban như: HR, Producttion, Purchase, Sales, Person..</a:t>
            </a:r>
          </a:p>
          <a:p>
            <a:pPr marL="742950" lvl="1" indent="-285750">
              <a:lnSpc>
                <a:spcPct val="150000"/>
              </a:lnSpc>
              <a:buFont typeface="Wingdings" panose="05000000000000000000" pitchFamily="2" charset="2"/>
              <a:buChar char="ü"/>
            </a:pPr>
            <a:endParaRPr lang="en-US" sz="1400">
              <a:solidFill>
                <a:srgbClr val="384B5C"/>
              </a:solidFill>
              <a:latin typeface="Montserrat" pitchFamily="2" charset="0"/>
              <a:cs typeface="Calibri" panose="020F0502020204030204" pitchFamily="34" charset="0"/>
            </a:endParaRPr>
          </a:p>
          <a:p>
            <a:pPr marL="742950" lvl="1" indent="-285750">
              <a:lnSpc>
                <a:spcPct val="150000"/>
              </a:lnSpc>
              <a:buFont typeface="Wingdings" panose="05000000000000000000" pitchFamily="2" charset="2"/>
              <a:buChar char="ü"/>
            </a:pPr>
            <a:r>
              <a:rPr lang="en-US" sz="1400">
                <a:solidFill>
                  <a:srgbClr val="384B5C"/>
                </a:solidFill>
                <a:latin typeface="Montserrat" pitchFamily="2" charset="0"/>
                <a:cs typeface="Calibri" panose="020F0502020204030204" pitchFamily="34" charset="0"/>
              </a:rPr>
              <a:t>Nhìn tổng quan dữ liệu có nhiều giá trị null, ký hiệu viết tắt.</a:t>
            </a:r>
            <a:endParaRPr lang="en-US" sz="1400">
              <a:solidFill>
                <a:srgbClr val="384B5C"/>
              </a:solidFill>
              <a:latin typeface="Montserrat" pitchFamily="2" charset="0"/>
            </a:endParaRPr>
          </a:p>
        </p:txBody>
      </p:sp>
      <p:cxnSp>
        <p:nvCxnSpPr>
          <p:cNvPr id="48" name="Connector: Elbow 47">
            <a:extLst>
              <a:ext uri="{FF2B5EF4-FFF2-40B4-BE49-F238E27FC236}">
                <a16:creationId xmlns:a16="http://schemas.microsoft.com/office/drawing/2014/main" id="{FBB41832-7F70-4EB8-AFC7-2EC7E5F70AE8}"/>
              </a:ext>
            </a:extLst>
          </p:cNvPr>
          <p:cNvCxnSpPr/>
          <p:nvPr/>
        </p:nvCxnSpPr>
        <p:spPr>
          <a:xfrm flipV="1">
            <a:off x="3058897" y="1753644"/>
            <a:ext cx="889065" cy="221161"/>
          </a:xfrm>
          <a:prstGeom prst="bentConnector3">
            <a:avLst/>
          </a:prstGeom>
          <a:ln w="412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B046D7F3-14E0-46C2-88B2-86F419D32A89}"/>
              </a:ext>
            </a:extLst>
          </p:cNvPr>
          <p:cNvCxnSpPr>
            <a:cxnSpLocks/>
          </p:cNvCxnSpPr>
          <p:nvPr/>
        </p:nvCxnSpPr>
        <p:spPr>
          <a:xfrm>
            <a:off x="3035352" y="4743409"/>
            <a:ext cx="840886" cy="139787"/>
          </a:xfrm>
          <a:prstGeom prst="bentConnector3">
            <a:avLst>
              <a:gd name="adj1" fmla="val 39573"/>
            </a:avLst>
          </a:prstGeom>
          <a:ln w="412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2886411F-AB63-473B-98AF-B2F03818ED1B}"/>
              </a:ext>
            </a:extLst>
          </p:cNvPr>
          <p:cNvGrpSpPr/>
          <p:nvPr/>
        </p:nvGrpSpPr>
        <p:grpSpPr>
          <a:xfrm>
            <a:off x="2822181" y="1977065"/>
            <a:ext cx="251611" cy="260394"/>
            <a:chOff x="1182116" y="2282738"/>
            <a:chExt cx="2132584" cy="2152737"/>
          </a:xfrm>
        </p:grpSpPr>
        <p:sp>
          <p:nvSpPr>
            <p:cNvPr id="51" name="Oval 50">
              <a:extLst>
                <a:ext uri="{FF2B5EF4-FFF2-40B4-BE49-F238E27FC236}">
                  <a16:creationId xmlns:a16="http://schemas.microsoft.com/office/drawing/2014/main" id="{96939623-B0C5-4808-B081-15B3D17D94BE}"/>
                </a:ext>
              </a:extLst>
            </p:cNvPr>
            <p:cNvSpPr/>
            <p:nvPr/>
          </p:nvSpPr>
          <p:spPr>
            <a:xfrm>
              <a:off x="1182116" y="2282738"/>
              <a:ext cx="2132584" cy="2152737"/>
            </a:xfrm>
            <a:prstGeom prst="ellipse">
              <a:avLst/>
            </a:prstGeom>
            <a:solidFill>
              <a:schemeClr val="bg1">
                <a:lumMod val="95000"/>
              </a:schemeClr>
            </a:solidFill>
            <a:ln>
              <a:noFill/>
            </a:ln>
            <a:effectLst/>
            <a:scene3d>
              <a:camera prst="orthographicFront"/>
              <a:lightRig rig="threePt" dir="t"/>
            </a:scene3d>
            <a:sp3d extrusionH="76200">
              <a:bevelT w="165100" prst="coolSlant"/>
              <a:extrusionClr>
                <a:schemeClr val="bg1">
                  <a:lumMod val="9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881CBF4-C63D-4D21-BED8-7974E2D678A4}"/>
                </a:ext>
              </a:extLst>
            </p:cNvPr>
            <p:cNvSpPr/>
            <p:nvPr/>
          </p:nvSpPr>
          <p:spPr>
            <a:xfrm>
              <a:off x="1295400" y="2952751"/>
              <a:ext cx="1880085" cy="866860"/>
            </a:xfrm>
            <a:prstGeom prst="ellipse">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2713978"/>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1000"/>
                                        <p:tgtEl>
                                          <p:spTgt spid="3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heel(1)">
                                      <p:cBhvr>
                                        <p:cTn id="10" dur="10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wipe(left)">
                                      <p:cBhvr>
                                        <p:cTn id="15" dur="500"/>
                                        <p:tgtEl>
                                          <p:spTgt spid="50"/>
                                        </p:tgtEl>
                                      </p:cBhvr>
                                    </p:animEffect>
                                  </p:childTnLst>
                                </p:cTn>
                              </p:par>
                              <p:par>
                                <p:cTn id="16" presetID="22" presetClass="entr" presetSubtype="8"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500"/>
                                        <p:tgtEl>
                                          <p:spTgt spid="4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wipe(left)">
                                      <p:cBhvr>
                                        <p:cTn id="21" dur="1000"/>
                                        <p:tgtEl>
                                          <p:spTgt spid="4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left)">
                                      <p:cBhvr>
                                        <p:cTn id="24" dur="10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wipe(left)">
                                      <p:cBhvr>
                                        <p:cTn id="29" dur="500"/>
                                        <p:tgtEl>
                                          <p:spTgt spid="41"/>
                                        </p:tgtEl>
                                      </p:cBhvr>
                                    </p:animEffect>
                                  </p:childTnLst>
                                </p:cTn>
                              </p:par>
                              <p:par>
                                <p:cTn id="30" presetID="22" presetClass="entr" presetSubtype="8" fill="hold"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wipe(left)">
                                      <p:cBhvr>
                                        <p:cTn id="35" dur="500"/>
                                        <p:tgtEl>
                                          <p:spTgt spid="47"/>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left)">
                                      <p:cBhvr>
                                        <p:cTn id="3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4" grpId="0" animBg="1"/>
      <p:bldP spid="45" grpId="0"/>
      <p:bldP spid="46" grpId="0" animBg="1"/>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1207268"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11751469" y="0"/>
            <a:ext cx="12192000"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sp>
        <p:nvSpPr>
          <p:cNvPr id="7" name="Rectangle: Rounded Corners 6">
            <a:extLst>
              <a:ext uri="{FF2B5EF4-FFF2-40B4-BE49-F238E27FC236}">
                <a16:creationId xmlns:a16="http://schemas.microsoft.com/office/drawing/2014/main" id="{17B35785-5661-4CDE-98EB-F921A66F50DF}"/>
              </a:ext>
            </a:extLst>
          </p:cNvPr>
          <p:cNvSpPr/>
          <p:nvPr/>
        </p:nvSpPr>
        <p:spPr>
          <a:xfrm>
            <a:off x="6308277" y="1120071"/>
            <a:ext cx="4034603" cy="4747569"/>
          </a:xfrm>
          <a:prstGeom prst="round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64B1707D-4AD8-4DE1-BAA8-6C9D7BF96C92}"/>
              </a:ext>
            </a:extLst>
          </p:cNvPr>
          <p:cNvSpPr/>
          <p:nvPr/>
        </p:nvSpPr>
        <p:spPr>
          <a:xfrm>
            <a:off x="1605860" y="1120071"/>
            <a:ext cx="4069398" cy="4747568"/>
          </a:xfrm>
          <a:prstGeom prst="round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E921161-573A-4B22-AD6E-1283D2D7274F}"/>
              </a:ext>
            </a:extLst>
          </p:cNvPr>
          <p:cNvSpPr txBox="1"/>
          <p:nvPr/>
        </p:nvSpPr>
        <p:spPr>
          <a:xfrm>
            <a:off x="998043" y="597072"/>
            <a:ext cx="1934308" cy="307777"/>
          </a:xfrm>
          <a:prstGeom prst="rect">
            <a:avLst/>
          </a:prstGeom>
          <a:noFill/>
        </p:spPr>
        <p:txBody>
          <a:bodyPr wrap="square" rtlCol="0">
            <a:spAutoFit/>
          </a:bodyPr>
          <a:lstStyle/>
          <a:p>
            <a:r>
              <a:rPr lang="en-US" sz="1400">
                <a:solidFill>
                  <a:srgbClr val="384B5C"/>
                </a:solidFill>
                <a:latin typeface="Montserrat Bold" pitchFamily="2" charset="0"/>
              </a:rPr>
              <a:t>Source Diagram</a:t>
            </a:r>
          </a:p>
        </p:txBody>
      </p:sp>
      <p:sp>
        <p:nvSpPr>
          <p:cNvPr id="36" name="TextBox 35">
            <a:extLst>
              <a:ext uri="{FF2B5EF4-FFF2-40B4-BE49-F238E27FC236}">
                <a16:creationId xmlns:a16="http://schemas.microsoft.com/office/drawing/2014/main" id="{9860CF3F-B24B-4576-99EE-1710179DF21B}"/>
              </a:ext>
            </a:extLst>
          </p:cNvPr>
          <p:cNvSpPr txBox="1"/>
          <p:nvPr/>
        </p:nvSpPr>
        <p:spPr>
          <a:xfrm>
            <a:off x="6147411" y="597072"/>
            <a:ext cx="1934308" cy="307777"/>
          </a:xfrm>
          <a:prstGeom prst="rect">
            <a:avLst/>
          </a:prstGeom>
          <a:noFill/>
        </p:spPr>
        <p:txBody>
          <a:bodyPr wrap="square" rtlCol="0">
            <a:spAutoFit/>
          </a:bodyPr>
          <a:lstStyle/>
          <a:p>
            <a:r>
              <a:rPr lang="en-US" sz="1400">
                <a:solidFill>
                  <a:srgbClr val="384B5C"/>
                </a:solidFill>
                <a:latin typeface="Montserrat Bold" pitchFamily="2" charset="0"/>
              </a:rPr>
              <a:t>ERD</a:t>
            </a:r>
          </a:p>
        </p:txBody>
      </p:sp>
    </p:spTree>
    <p:extLst>
      <p:ext uri="{BB962C8B-B14F-4D97-AF65-F5344CB8AC3E}">
        <p14:creationId xmlns:p14="http://schemas.microsoft.com/office/powerpoint/2010/main" val="1373002944"/>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ppt_w</p:attrName>
                                        </p:attrNameLst>
                                      </p:cBhvr>
                                      <p:tavLst>
                                        <p:tav tm="0" fmla="#ppt_w*sin(2.5*pi*$)">
                                          <p:val>
                                            <p:fltVal val="0"/>
                                          </p:val>
                                        </p:tav>
                                        <p:tav tm="100000">
                                          <p:val>
                                            <p:fltVal val="1"/>
                                          </p:val>
                                        </p:tav>
                                      </p:tavLst>
                                    </p:anim>
                                    <p:anim calcmode="lin" valueType="num">
                                      <p:cBhvr>
                                        <p:cTn id="9" dur="1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ppt_w</p:attrName>
                                        </p:attrNameLst>
                                      </p:cBhvr>
                                      <p:tavLst>
                                        <p:tav tm="0" fmla="#ppt_w*sin(2.5*pi*$)">
                                          <p:val>
                                            <p:fltVal val="0"/>
                                          </p:val>
                                        </p:tav>
                                        <p:tav tm="100000">
                                          <p:val>
                                            <p:fltVal val="1"/>
                                          </p:val>
                                        </p:tav>
                                      </p:tavLst>
                                    </p:anim>
                                    <p:anim calcmode="lin" valueType="num">
                                      <p:cBhvr>
                                        <p:cTn id="14" dur="10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ppt_w</p:attrName>
                                        </p:attrNameLst>
                                      </p:cBhvr>
                                      <p:tavLst>
                                        <p:tav tm="0" fmla="#ppt_w*sin(2.5*pi*$)">
                                          <p:val>
                                            <p:fltVal val="0"/>
                                          </p:val>
                                        </p:tav>
                                        <p:tav tm="100000">
                                          <p:val>
                                            <p:fltVal val="1"/>
                                          </p:val>
                                        </p:tav>
                                      </p:tavLst>
                                    </p:anim>
                                    <p:anim calcmode="lin" valueType="num">
                                      <p:cBhvr>
                                        <p:cTn id="21" dur="1000" fill="hold"/>
                                        <p:tgtEl>
                                          <p:spTgt spid="36"/>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ppt_w</p:attrName>
                                        </p:attrNameLst>
                                      </p:cBhvr>
                                      <p:tavLst>
                                        <p:tav tm="0" fmla="#ppt_w*sin(2.5*pi*$)">
                                          <p:val>
                                            <p:fltVal val="0"/>
                                          </p:val>
                                        </p:tav>
                                        <p:tav tm="100000">
                                          <p:val>
                                            <p:fltVal val="1"/>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4" grpId="0" animBg="1"/>
      <p:bldP spid="4"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F820134-B0B3-4CBA-AB5E-8FC89F49900C}"/>
              </a:ext>
            </a:extLst>
          </p:cNvPr>
          <p:cNvGrpSpPr/>
          <p:nvPr/>
        </p:nvGrpSpPr>
        <p:grpSpPr>
          <a:xfrm>
            <a:off x="38100" y="0"/>
            <a:ext cx="12192000" cy="6858000"/>
            <a:chOff x="0" y="0"/>
            <a:chExt cx="12192000" cy="6858000"/>
          </a:xfrm>
        </p:grpSpPr>
        <p:sp>
          <p:nvSpPr>
            <p:cNvPr id="2" name="Rectangle 1">
              <a:extLst>
                <a:ext uri="{FF2B5EF4-FFF2-40B4-BE49-F238E27FC236}">
                  <a16:creationId xmlns:a16="http://schemas.microsoft.com/office/drawing/2014/main" id="{05C220CF-142D-4307-A736-7B58DED3E1D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55" name="Freeform: Shape 54">
              <a:extLst>
                <a:ext uri="{FF2B5EF4-FFF2-40B4-BE49-F238E27FC236}">
                  <a16:creationId xmlns:a16="http://schemas.microsoft.com/office/drawing/2014/main" id="{F96EA5FB-5676-47E0-B0C8-EEC08B42F2D1}"/>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446F8C"/>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0825E043-0DB4-4CE9-861D-D3F978EBC94E}"/>
                </a:ext>
              </a:extLst>
            </p:cNvPr>
            <p:cNvSpPr txBox="1"/>
            <p:nvPr/>
          </p:nvSpPr>
          <p:spPr>
            <a:xfrm rot="16200000">
              <a:off x="10800670" y="3086784"/>
              <a:ext cx="21209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about</a:t>
              </a:r>
            </a:p>
          </p:txBody>
        </p:sp>
        <p:pic>
          <p:nvPicPr>
            <p:cNvPr id="14" name="Picture 13">
              <a:extLst>
                <a:ext uri="{FF2B5EF4-FFF2-40B4-BE49-F238E27FC236}">
                  <a16:creationId xmlns:a16="http://schemas.microsoft.com/office/drawing/2014/main" id="{D1BA98D2-C67E-4E93-9046-ADA86DAC2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8" name="Group 7">
            <a:extLst>
              <a:ext uri="{FF2B5EF4-FFF2-40B4-BE49-F238E27FC236}">
                <a16:creationId xmlns:a16="http://schemas.microsoft.com/office/drawing/2014/main" id="{CC538262-8FA0-40EF-8ADA-31B2249395D4}"/>
              </a:ext>
            </a:extLst>
          </p:cNvPr>
          <p:cNvGrpSpPr/>
          <p:nvPr/>
        </p:nvGrpSpPr>
        <p:grpSpPr>
          <a:xfrm>
            <a:off x="38100" y="0"/>
            <a:ext cx="12192000" cy="6858000"/>
            <a:chOff x="0" y="0"/>
            <a:chExt cx="12192000" cy="6858000"/>
          </a:xfrm>
        </p:grpSpPr>
        <p:sp>
          <p:nvSpPr>
            <p:cNvPr id="9" name="Rectangle 8">
              <a:extLst>
                <a:ext uri="{FF2B5EF4-FFF2-40B4-BE49-F238E27FC236}">
                  <a16:creationId xmlns:a16="http://schemas.microsoft.com/office/drawing/2014/main" id="{149C993E-07C8-4783-9905-DC6660B330AE}"/>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0" name="Freeform: Shape 9">
              <a:extLst>
                <a:ext uri="{FF2B5EF4-FFF2-40B4-BE49-F238E27FC236}">
                  <a16:creationId xmlns:a16="http://schemas.microsoft.com/office/drawing/2014/main" id="{48DD8D52-5C61-455D-84E5-C851B9A5C200}"/>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500056CC-8EB6-47A5-A11A-227365B57EF5}"/>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Target</a:t>
              </a:r>
            </a:p>
          </p:txBody>
        </p:sp>
        <p:pic>
          <p:nvPicPr>
            <p:cNvPr id="12" name="Picture 11">
              <a:extLst>
                <a:ext uri="{FF2B5EF4-FFF2-40B4-BE49-F238E27FC236}">
                  <a16:creationId xmlns:a16="http://schemas.microsoft.com/office/drawing/2014/main" id="{A77F8520-067D-4FD9-B64E-3FCD5CD57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3" name="Group 12">
            <a:extLst>
              <a:ext uri="{FF2B5EF4-FFF2-40B4-BE49-F238E27FC236}">
                <a16:creationId xmlns:a16="http://schemas.microsoft.com/office/drawing/2014/main" id="{A040273B-490E-4608-8CC7-7E73738B0293}"/>
              </a:ext>
            </a:extLst>
          </p:cNvPr>
          <p:cNvGrpSpPr/>
          <p:nvPr/>
        </p:nvGrpSpPr>
        <p:grpSpPr>
          <a:xfrm>
            <a:off x="38100" y="0"/>
            <a:ext cx="12192000" cy="6858000"/>
            <a:chOff x="0" y="0"/>
            <a:chExt cx="12192000" cy="6858000"/>
          </a:xfrm>
        </p:grpSpPr>
        <p:sp>
          <p:nvSpPr>
            <p:cNvPr id="15" name="Rectangle 14">
              <a:extLst>
                <a:ext uri="{FF2B5EF4-FFF2-40B4-BE49-F238E27FC236}">
                  <a16:creationId xmlns:a16="http://schemas.microsoft.com/office/drawing/2014/main" id="{15A4A330-A31F-4D85-84B9-C28B01DE6464}"/>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6" name="Freeform: Shape 15">
              <a:extLst>
                <a:ext uri="{FF2B5EF4-FFF2-40B4-BE49-F238E27FC236}">
                  <a16:creationId xmlns:a16="http://schemas.microsoft.com/office/drawing/2014/main" id="{623846CB-C57B-4845-B835-D2FBCFBD46F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377510C6-8C1E-49B3-BF3D-C46BA308139D}"/>
                </a:ext>
              </a:extLst>
            </p:cNvPr>
            <p:cNvSpPr txBox="1"/>
            <p:nvPr/>
          </p:nvSpPr>
          <p:spPr>
            <a:xfrm rot="16200000">
              <a:off x="10807018" y="3067734"/>
              <a:ext cx="2108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Question</a:t>
              </a:r>
            </a:p>
          </p:txBody>
        </p:sp>
        <p:pic>
          <p:nvPicPr>
            <p:cNvPr id="18" name="Picture 17">
              <a:extLst>
                <a:ext uri="{FF2B5EF4-FFF2-40B4-BE49-F238E27FC236}">
                  <a16:creationId xmlns:a16="http://schemas.microsoft.com/office/drawing/2014/main" id="{E8E675AE-566D-477D-A847-58BF7B277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19" name="Group 18">
            <a:extLst>
              <a:ext uri="{FF2B5EF4-FFF2-40B4-BE49-F238E27FC236}">
                <a16:creationId xmlns:a16="http://schemas.microsoft.com/office/drawing/2014/main" id="{CA33E634-860A-4CAF-9E87-A661C5DF8E43}"/>
              </a:ext>
            </a:extLst>
          </p:cNvPr>
          <p:cNvGrpSpPr/>
          <p:nvPr/>
        </p:nvGrpSpPr>
        <p:grpSpPr>
          <a:xfrm>
            <a:off x="51411" y="0"/>
            <a:ext cx="12192000" cy="6858000"/>
            <a:chOff x="0" y="0"/>
            <a:chExt cx="12192000" cy="6858000"/>
          </a:xfrm>
        </p:grpSpPr>
        <p:sp>
          <p:nvSpPr>
            <p:cNvPr id="20" name="Rectangle 19">
              <a:extLst>
                <a:ext uri="{FF2B5EF4-FFF2-40B4-BE49-F238E27FC236}">
                  <a16:creationId xmlns:a16="http://schemas.microsoft.com/office/drawing/2014/main" id="{8D9EB2A2-24F7-4968-91AB-93854DE89A83}"/>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1" name="Freeform: Shape 20">
              <a:extLst>
                <a:ext uri="{FF2B5EF4-FFF2-40B4-BE49-F238E27FC236}">
                  <a16:creationId xmlns:a16="http://schemas.microsoft.com/office/drawing/2014/main" id="{448662A9-D563-4525-AEB0-30ED1B194587}"/>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TextBox 21">
              <a:extLst>
                <a:ext uri="{FF2B5EF4-FFF2-40B4-BE49-F238E27FC236}">
                  <a16:creationId xmlns:a16="http://schemas.microsoft.com/office/drawing/2014/main" id="{B39DC564-64F1-468C-AD2B-0EB94AF94E0F}"/>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DWH</a:t>
              </a:r>
            </a:p>
          </p:txBody>
        </p:sp>
        <p:pic>
          <p:nvPicPr>
            <p:cNvPr id="23" name="Picture 22">
              <a:extLst>
                <a:ext uri="{FF2B5EF4-FFF2-40B4-BE49-F238E27FC236}">
                  <a16:creationId xmlns:a16="http://schemas.microsoft.com/office/drawing/2014/main" id="{A52766EC-0FF4-41F5-A865-0BD2D5529CF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grpSp>
        <p:nvGrpSpPr>
          <p:cNvPr id="24" name="Group 23">
            <a:extLst>
              <a:ext uri="{FF2B5EF4-FFF2-40B4-BE49-F238E27FC236}">
                <a16:creationId xmlns:a16="http://schemas.microsoft.com/office/drawing/2014/main" id="{9FC8A2DB-7FAC-43DC-82B5-EB2529E96E57}"/>
              </a:ext>
            </a:extLst>
          </p:cNvPr>
          <p:cNvGrpSpPr/>
          <p:nvPr/>
        </p:nvGrpSpPr>
        <p:grpSpPr>
          <a:xfrm>
            <a:off x="-11207268" y="0"/>
            <a:ext cx="12192000" cy="6858000"/>
            <a:chOff x="0" y="0"/>
            <a:chExt cx="12192000" cy="6858000"/>
          </a:xfrm>
        </p:grpSpPr>
        <p:sp>
          <p:nvSpPr>
            <p:cNvPr id="25" name="Rectangle 24">
              <a:extLst>
                <a:ext uri="{FF2B5EF4-FFF2-40B4-BE49-F238E27FC236}">
                  <a16:creationId xmlns:a16="http://schemas.microsoft.com/office/drawing/2014/main" id="{27875BAF-6B6A-44A1-AF8D-681B5E9A0EBF}"/>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26" name="Freeform: Shape 25">
              <a:extLst>
                <a:ext uri="{FF2B5EF4-FFF2-40B4-BE49-F238E27FC236}">
                  <a16:creationId xmlns:a16="http://schemas.microsoft.com/office/drawing/2014/main" id="{2A7906B9-5597-4753-B1F8-FC4EC1DD30DC}"/>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20E2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649FE7C0-A1B9-4330-933F-A4EB9F26BC02}"/>
                </a:ext>
              </a:extLst>
            </p:cNvPr>
            <p:cNvSpPr txBox="1"/>
            <p:nvPr/>
          </p:nvSpPr>
          <p:spPr>
            <a:xfrm rot="16200000">
              <a:off x="11061016" y="3067734"/>
              <a:ext cx="1600200" cy="646331"/>
            </a:xfrm>
            <a:prstGeom prst="rect">
              <a:avLst/>
            </a:prstGeom>
            <a:noFill/>
          </p:spPr>
          <p:txBody>
            <a:bodyPr wrap="square" rtlCol="0">
              <a:spAutoFit/>
            </a:bodyPr>
            <a:lstStyle/>
            <a:p>
              <a:pPr algn="ctr"/>
              <a:r>
                <a:rPr lang="en-US" sz="3600" b="1">
                  <a:solidFill>
                    <a:schemeClr val="bg1"/>
                  </a:solidFill>
                  <a:latin typeface="Tw Cen MT" panose="020B0602020104020603" pitchFamily="34" charset="0"/>
                </a:rPr>
                <a:t>ideas</a:t>
              </a:r>
            </a:p>
          </p:txBody>
        </p:sp>
        <p:pic>
          <p:nvPicPr>
            <p:cNvPr id="28" name="Picture 27">
              <a:extLst>
                <a:ext uri="{FF2B5EF4-FFF2-40B4-BE49-F238E27FC236}">
                  <a16:creationId xmlns:a16="http://schemas.microsoft.com/office/drawing/2014/main" id="{9462B7C4-C267-477C-95C6-44C135E75C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894931" y="3071204"/>
              <a:ext cx="597072" cy="715592"/>
            </a:xfrm>
            <a:prstGeom prst="rect">
              <a:avLst/>
            </a:prstGeom>
          </p:spPr>
        </p:pic>
      </p:grpSp>
      <p:grpSp>
        <p:nvGrpSpPr>
          <p:cNvPr id="29" name="Group 28">
            <a:extLst>
              <a:ext uri="{FF2B5EF4-FFF2-40B4-BE49-F238E27FC236}">
                <a16:creationId xmlns:a16="http://schemas.microsoft.com/office/drawing/2014/main" id="{D4D2400E-C506-4572-8FD0-E64E5B2F5DCD}"/>
              </a:ext>
            </a:extLst>
          </p:cNvPr>
          <p:cNvGrpSpPr/>
          <p:nvPr/>
        </p:nvGrpSpPr>
        <p:grpSpPr>
          <a:xfrm>
            <a:off x="-11751469" y="0"/>
            <a:ext cx="12192000" cy="6858000"/>
            <a:chOff x="0" y="0"/>
            <a:chExt cx="12192000" cy="6858000"/>
          </a:xfrm>
        </p:grpSpPr>
        <p:sp>
          <p:nvSpPr>
            <p:cNvPr id="30" name="Rectangle 29">
              <a:extLst>
                <a:ext uri="{FF2B5EF4-FFF2-40B4-BE49-F238E27FC236}">
                  <a16:creationId xmlns:a16="http://schemas.microsoft.com/office/drawing/2014/main" id="{EA8F0C17-816F-4B30-879F-067A368218C5}"/>
                </a:ext>
              </a:extLst>
            </p:cNvPr>
            <p:cNvSpPr/>
            <p:nvPr/>
          </p:nvSpPr>
          <p:spPr>
            <a:xfrm>
              <a:off x="0" y="0"/>
              <a:ext cx="12192000" cy="6858000"/>
            </a:xfrm>
            <a:prstGeom prst="rect">
              <a:avLst/>
            </a:prstGeom>
            <a:solidFill>
              <a:srgbClr val="F7F8FA"/>
            </a:solidFill>
            <a:ln>
              <a:noFill/>
            </a:ln>
            <a:effectLst>
              <a:outerShdw blurRad="215900" dist="38100" sx="101000" sy="101000" algn="ctr" rotWithShape="0">
                <a:schemeClr val="bg2">
                  <a:lumMod val="2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Freeform: Shape 30">
              <a:extLst>
                <a:ext uri="{FF2B5EF4-FFF2-40B4-BE49-F238E27FC236}">
                  <a16:creationId xmlns:a16="http://schemas.microsoft.com/office/drawing/2014/main" id="{B6BD1D32-7C16-4E53-99AB-9E4A4EAF05E2}"/>
                </a:ext>
              </a:extLst>
            </p:cNvPr>
            <p:cNvSpPr/>
            <p:nvPr/>
          </p:nvSpPr>
          <p:spPr>
            <a:xfrm>
              <a:off x="10624240" y="2051050"/>
              <a:ext cx="1567760" cy="2755900"/>
            </a:xfrm>
            <a:custGeom>
              <a:avLst/>
              <a:gdLst>
                <a:gd name="connsiteX0" fmla="*/ 1479550 w 1485900"/>
                <a:gd name="connsiteY0" fmla="*/ 0 h 2755900"/>
                <a:gd name="connsiteX1" fmla="*/ 1485900 w 1485900"/>
                <a:gd name="connsiteY1" fmla="*/ 299 h 2755900"/>
                <a:gd name="connsiteX2" fmla="*/ 1485900 w 1485900"/>
                <a:gd name="connsiteY2" fmla="*/ 2755602 h 2755900"/>
                <a:gd name="connsiteX3" fmla="*/ 1479550 w 1485900"/>
                <a:gd name="connsiteY3" fmla="*/ 2755900 h 2755900"/>
                <a:gd name="connsiteX4" fmla="*/ 0 w 1485900"/>
                <a:gd name="connsiteY4" fmla="*/ 1377950 h 2755900"/>
                <a:gd name="connsiteX5" fmla="*/ 1479550 w 1485900"/>
                <a:gd name="connsiteY5"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5900" h="2755900">
                  <a:moveTo>
                    <a:pt x="1479550" y="0"/>
                  </a:moveTo>
                  <a:lnTo>
                    <a:pt x="1485900" y="299"/>
                  </a:lnTo>
                  <a:lnTo>
                    <a:pt x="1485900" y="2755602"/>
                  </a:lnTo>
                  <a:lnTo>
                    <a:pt x="1479550" y="2755900"/>
                  </a:lnTo>
                  <a:cubicBezTo>
                    <a:pt x="662417" y="2755900"/>
                    <a:pt x="0" y="2138971"/>
                    <a:pt x="0" y="1377950"/>
                  </a:cubicBezTo>
                  <a:cubicBezTo>
                    <a:pt x="0" y="616929"/>
                    <a:pt x="662417" y="0"/>
                    <a:pt x="14795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TextBox 31">
              <a:extLst>
                <a:ext uri="{FF2B5EF4-FFF2-40B4-BE49-F238E27FC236}">
                  <a16:creationId xmlns:a16="http://schemas.microsoft.com/office/drawing/2014/main" id="{7090463C-EB9D-4AA3-ACBE-5496F0A968A9}"/>
                </a:ext>
              </a:extLst>
            </p:cNvPr>
            <p:cNvSpPr txBox="1"/>
            <p:nvPr/>
          </p:nvSpPr>
          <p:spPr>
            <a:xfrm rot="16200000">
              <a:off x="10705418" y="3067734"/>
              <a:ext cx="2311400" cy="646331"/>
            </a:xfrm>
            <a:prstGeom prst="rect">
              <a:avLst/>
            </a:prstGeom>
            <a:noFill/>
          </p:spPr>
          <p:txBody>
            <a:bodyPr wrap="square" rtlCol="0">
              <a:spAutoFit/>
            </a:bodyPr>
            <a:lstStyle/>
            <a:p>
              <a:pPr algn="ctr"/>
              <a:r>
                <a:rPr lang="en-US" sz="3600" b="1" err="1">
                  <a:solidFill>
                    <a:schemeClr val="bg1"/>
                  </a:solidFill>
                  <a:latin typeface="Tw Cen MT" panose="020B0602020104020603" pitchFamily="34" charset="0"/>
                </a:rPr>
                <a:t>DashBoard</a:t>
              </a:r>
              <a:endParaRPr lang="en-US" sz="3600" b="1">
                <a:solidFill>
                  <a:schemeClr val="bg1"/>
                </a:solidFill>
                <a:latin typeface="Tw Cen MT" panose="020B0602020104020603" pitchFamily="34" charset="0"/>
              </a:endParaRPr>
            </a:p>
          </p:txBody>
        </p:sp>
        <p:pic>
          <p:nvPicPr>
            <p:cNvPr id="33" name="Picture 32">
              <a:extLst>
                <a:ext uri="{FF2B5EF4-FFF2-40B4-BE49-F238E27FC236}">
                  <a16:creationId xmlns:a16="http://schemas.microsoft.com/office/drawing/2014/main" id="{B08F4986-ED09-4FBE-80CC-80665C694EC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rot="16200000">
              <a:off x="10894931" y="3130464"/>
              <a:ext cx="597072" cy="597072"/>
            </a:xfrm>
            <a:prstGeom prst="rect">
              <a:avLst/>
            </a:prstGeom>
          </p:spPr>
        </p:pic>
      </p:grpSp>
      <p:sp>
        <p:nvSpPr>
          <p:cNvPr id="7" name="Rectangle: Rounded Corners 6">
            <a:extLst>
              <a:ext uri="{FF2B5EF4-FFF2-40B4-BE49-F238E27FC236}">
                <a16:creationId xmlns:a16="http://schemas.microsoft.com/office/drawing/2014/main" id="{17B35785-5661-4CDE-98EB-F921A66F50DF}"/>
              </a:ext>
            </a:extLst>
          </p:cNvPr>
          <p:cNvSpPr/>
          <p:nvPr/>
        </p:nvSpPr>
        <p:spPr>
          <a:xfrm>
            <a:off x="1244394" y="1042108"/>
            <a:ext cx="5609688" cy="4773783"/>
          </a:xfrm>
          <a:prstGeom prst="round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B2667245-17C5-4C26-AC63-A76950AD4F1C}"/>
              </a:ext>
            </a:extLst>
          </p:cNvPr>
          <p:cNvSpPr/>
          <p:nvPr/>
        </p:nvSpPr>
        <p:spPr>
          <a:xfrm>
            <a:off x="7431834" y="1272685"/>
            <a:ext cx="3097453" cy="4274528"/>
          </a:xfrm>
          <a:prstGeom prst="round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718712"/>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80">
                                          <p:stCondLst>
                                            <p:cond delay="0"/>
                                          </p:stCondLst>
                                        </p:cTn>
                                        <p:tgtEl>
                                          <p:spTgt spid="35"/>
                                        </p:tgtEl>
                                      </p:cBhvr>
                                    </p:animEffect>
                                    <p:anim calcmode="lin" valueType="num">
                                      <p:cBhvr>
                                        <p:cTn id="24"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29" dur="26">
                                          <p:stCondLst>
                                            <p:cond delay="650"/>
                                          </p:stCondLst>
                                        </p:cTn>
                                        <p:tgtEl>
                                          <p:spTgt spid="35"/>
                                        </p:tgtEl>
                                      </p:cBhvr>
                                      <p:to x="100000" y="60000"/>
                                    </p:animScale>
                                    <p:animScale>
                                      <p:cBhvr>
                                        <p:cTn id="30" dur="166" decel="50000">
                                          <p:stCondLst>
                                            <p:cond delay="676"/>
                                          </p:stCondLst>
                                        </p:cTn>
                                        <p:tgtEl>
                                          <p:spTgt spid="35"/>
                                        </p:tgtEl>
                                      </p:cBhvr>
                                      <p:to x="100000" y="100000"/>
                                    </p:animScale>
                                    <p:animScale>
                                      <p:cBhvr>
                                        <p:cTn id="31" dur="26">
                                          <p:stCondLst>
                                            <p:cond delay="1312"/>
                                          </p:stCondLst>
                                        </p:cTn>
                                        <p:tgtEl>
                                          <p:spTgt spid="35"/>
                                        </p:tgtEl>
                                      </p:cBhvr>
                                      <p:to x="100000" y="80000"/>
                                    </p:animScale>
                                    <p:animScale>
                                      <p:cBhvr>
                                        <p:cTn id="32" dur="166" decel="50000">
                                          <p:stCondLst>
                                            <p:cond delay="1338"/>
                                          </p:stCondLst>
                                        </p:cTn>
                                        <p:tgtEl>
                                          <p:spTgt spid="35"/>
                                        </p:tgtEl>
                                      </p:cBhvr>
                                      <p:to x="100000" y="100000"/>
                                    </p:animScale>
                                    <p:animScale>
                                      <p:cBhvr>
                                        <p:cTn id="33" dur="26">
                                          <p:stCondLst>
                                            <p:cond delay="1642"/>
                                          </p:stCondLst>
                                        </p:cTn>
                                        <p:tgtEl>
                                          <p:spTgt spid="35"/>
                                        </p:tgtEl>
                                      </p:cBhvr>
                                      <p:to x="100000" y="90000"/>
                                    </p:animScale>
                                    <p:animScale>
                                      <p:cBhvr>
                                        <p:cTn id="34" dur="166" decel="50000">
                                          <p:stCondLst>
                                            <p:cond delay="1668"/>
                                          </p:stCondLst>
                                        </p:cTn>
                                        <p:tgtEl>
                                          <p:spTgt spid="35"/>
                                        </p:tgtEl>
                                      </p:cBhvr>
                                      <p:to x="100000" y="100000"/>
                                    </p:animScale>
                                    <p:animScale>
                                      <p:cBhvr>
                                        <p:cTn id="35" dur="26">
                                          <p:stCondLst>
                                            <p:cond delay="1808"/>
                                          </p:stCondLst>
                                        </p:cTn>
                                        <p:tgtEl>
                                          <p:spTgt spid="35"/>
                                        </p:tgtEl>
                                      </p:cBhvr>
                                      <p:to x="100000" y="95000"/>
                                    </p:animScale>
                                    <p:animScale>
                                      <p:cBhvr>
                                        <p:cTn id="36" dur="166" decel="50000">
                                          <p:stCondLst>
                                            <p:cond delay="1834"/>
                                          </p:stCondLst>
                                        </p:cTn>
                                        <p:tgtEl>
                                          <p:spTgt spid="3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10799</TotalTime>
  <Words>5666</Words>
  <Application>Microsoft Office PowerPoint</Application>
  <PresentationFormat>Widescreen</PresentationFormat>
  <Paragraphs>831</Paragraphs>
  <Slides>52</Slides>
  <Notes>52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Calibri Light</vt:lpstr>
      <vt:lpstr>Montserrat</vt:lpstr>
      <vt:lpstr>Montserrat Bold</vt:lpstr>
      <vt:lpstr>Montserrat Medium</vt:lpstr>
      <vt:lpstr>Tw Cen MT</vt:lpstr>
      <vt:lpstr>Tw Cen MT Condensed Extra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Tr?n Thanh Tuy?n</dc:creator>
  <cp:lastModifiedBy>Tr?n Thanh Tuy?n</cp:lastModifiedBy>
  <cp:revision>660</cp:revision>
  <dcterms:created xsi:type="dcterms:W3CDTF">2024-03-26T01:45:08Z</dcterms:created>
  <dcterms:modified xsi:type="dcterms:W3CDTF">2024-05-10T08:41:07Z</dcterms:modified>
</cp:coreProperties>
</file>