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67" r:id="rId4"/>
    <p:sldId id="269" r:id="rId5"/>
    <p:sldId id="271" r:id="rId6"/>
    <p:sldId id="275" r:id="rId7"/>
    <p:sldId id="273" r:id="rId8"/>
    <p:sldId id="266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5EC1-3A6A-040B-0A6A-36F05013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1136590"/>
            <a:ext cx="8561747" cy="1737120"/>
          </a:xfrm>
        </p:spPr>
        <p:txBody>
          <a:bodyPr>
            <a:normAutofit/>
          </a:bodyPr>
          <a:lstStyle/>
          <a:p>
            <a:r>
              <a:rPr lang="en-US" sz="5400" dirty="0"/>
              <a:t>CAP4770 Project Proposal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6F7E4-E2A0-0265-CFB4-F229D681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43390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cap="none" dirty="0"/>
              <a:t>Matthew </a:t>
            </a:r>
            <a:r>
              <a:rPr lang="en-US" cap="none" dirty="0" err="1"/>
              <a:t>Strenges</a:t>
            </a: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Tuyet Phan</a:t>
            </a:r>
          </a:p>
          <a:p>
            <a:pPr>
              <a:spcBef>
                <a:spcPts val="600"/>
              </a:spcBef>
            </a:pPr>
            <a:r>
              <a:rPr lang="en-US" cap="none" dirty="0"/>
              <a:t>Mary Szabo</a:t>
            </a:r>
          </a:p>
        </p:txBody>
      </p:sp>
    </p:spTree>
    <p:extLst>
      <p:ext uri="{BB962C8B-B14F-4D97-AF65-F5344CB8AC3E}">
        <p14:creationId xmlns:p14="http://schemas.microsoft.com/office/powerpoint/2010/main" val="292366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6AEE-B7F1-1841-0B7F-39CDF97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E9FC-0F1D-1337-3135-CAA70DE4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Obtained an auto insurance company dataset</a:t>
            </a:r>
          </a:p>
          <a:p>
            <a:pPr lvl="1"/>
            <a:r>
              <a:rPr lang="en-US" dirty="0"/>
              <a:t>2,280,321 unique customers</a:t>
            </a:r>
          </a:p>
          <a:p>
            <a:pPr lvl="1"/>
            <a:r>
              <a:rPr lang="en-US" dirty="0"/>
              <a:t>269,259 customers canceled their policies</a:t>
            </a:r>
          </a:p>
          <a:p>
            <a:pPr lvl="1"/>
            <a:r>
              <a:rPr lang="en-US" dirty="0"/>
              <a:t>Cleaned the data: filled in missing data point with mean for numerical values and mode for categorical values</a:t>
            </a:r>
          </a:p>
          <a:p>
            <a:pPr lvl="1"/>
            <a:r>
              <a:rPr lang="en-US" dirty="0"/>
              <a:t>Eliminated trivial attributes, 11 were used for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FA53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Implemented Decision Tree and Random Forest models for three types of datasets: (1) processed data, (2) oversampling data, and (3) undersampling data and compared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FA53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Calculated accuracy, recall, precision, F1-score, ROC curve, AUC, and confusion matrices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8B517-E2C1-E586-D524-9424DA76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428" y="1235098"/>
            <a:ext cx="3571876" cy="15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6E71-DCC2-75A0-7F24-2616635A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42" y="-289361"/>
            <a:ext cx="9520158" cy="1049235"/>
          </a:xfrm>
        </p:spPr>
        <p:txBody>
          <a:bodyPr/>
          <a:lstStyle/>
          <a:p>
            <a:r>
              <a:rPr lang="en-US" dirty="0"/>
              <a:t>Details of Tools &amp;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8D4F-3501-8322-6EA1-4CAD3EB1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042" y="759874"/>
            <a:ext cx="9520158" cy="523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libraries and modules such as:</a:t>
            </a:r>
          </a:p>
          <a:p>
            <a:pPr lvl="1"/>
            <a:r>
              <a:rPr lang="en-US" dirty="0" err="1"/>
              <a:t>pylab</a:t>
            </a:r>
            <a:r>
              <a:rPr lang="en-US" dirty="0"/>
              <a:t>, matplotlib, pandas,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imbalanced-learn: perform random sampling using the </a:t>
            </a:r>
            <a:r>
              <a:rPr lang="en-US" dirty="0" err="1"/>
              <a:t>RandomOverSampler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sklearn.tree</a:t>
            </a:r>
            <a:r>
              <a:rPr lang="en-US" dirty="0"/>
              <a:t>: create a Decision Tree Classifier and display its plot</a:t>
            </a:r>
          </a:p>
          <a:p>
            <a:pPr lvl="1"/>
            <a:r>
              <a:rPr lang="en-US" dirty="0" err="1"/>
              <a:t>sklearn.model_selection</a:t>
            </a:r>
            <a:r>
              <a:rPr lang="en-US" dirty="0"/>
              <a:t>: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/>
              <a:t>RandomizedSearchCV</a:t>
            </a:r>
            <a:r>
              <a:rPr lang="en-US" dirty="0"/>
              <a:t>, </a:t>
            </a:r>
            <a:r>
              <a:rPr lang="en-US" dirty="0" err="1"/>
              <a:t>train_test_split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sklearn.ensemble</a:t>
            </a:r>
            <a:r>
              <a:rPr lang="en-US" dirty="0"/>
              <a:t>: </a:t>
            </a:r>
            <a:r>
              <a:rPr lang="en-US" dirty="0" err="1"/>
              <a:t>RandomForestClassifier</a:t>
            </a:r>
            <a:r>
              <a:rPr lang="en-US" dirty="0"/>
              <a:t> – create Random Forest model</a:t>
            </a:r>
          </a:p>
          <a:p>
            <a:pPr lvl="1"/>
            <a:r>
              <a:rPr lang="en-US" dirty="0" err="1"/>
              <a:t>sklearn.metrics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(1) </a:t>
            </a:r>
            <a:r>
              <a:rPr lang="en-US" dirty="0" err="1"/>
              <a:t>classification_report</a:t>
            </a:r>
            <a:r>
              <a:rPr lang="en-US" dirty="0"/>
              <a:t> – gives values for accuracy, precision, recall, f1-score, and support </a:t>
            </a:r>
          </a:p>
          <a:p>
            <a:pPr lvl="2"/>
            <a:r>
              <a:rPr lang="en-US" dirty="0"/>
              <a:t>(2) </a:t>
            </a:r>
            <a:r>
              <a:rPr lang="en-US" dirty="0" err="1"/>
              <a:t>ConfusionMatrixDisplay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endParaRPr lang="en-US" dirty="0"/>
          </a:p>
          <a:p>
            <a:pPr lvl="2"/>
            <a:r>
              <a:rPr lang="en-US" dirty="0"/>
              <a:t>(3) </a:t>
            </a:r>
            <a:r>
              <a:rPr lang="en-US" dirty="0" err="1"/>
              <a:t>roc_curve</a:t>
            </a:r>
            <a:r>
              <a:rPr lang="en-US" dirty="0"/>
              <a:t> – display ROC curve for Decision Tree &amp; Random Forest of the processed     data, oversampling data, and undersampling data</a:t>
            </a:r>
          </a:p>
          <a:p>
            <a:pPr lvl="1"/>
            <a:r>
              <a:rPr lang="en-US" dirty="0"/>
              <a:t>seaborn: display feature importance for Random Forest model</a:t>
            </a:r>
          </a:p>
          <a:p>
            <a:pPr lvl="1"/>
            <a:r>
              <a:rPr lang="en-US" dirty="0" err="1"/>
              <a:t>scipy.stats</a:t>
            </a:r>
            <a:r>
              <a:rPr lang="en-US" dirty="0"/>
              <a:t>: </a:t>
            </a:r>
            <a:r>
              <a:rPr lang="en-US" dirty="0" err="1"/>
              <a:t>randint</a:t>
            </a:r>
            <a:endParaRPr lang="en-US" dirty="0"/>
          </a:p>
          <a:p>
            <a:pPr lvl="1"/>
            <a:r>
              <a:rPr lang="en-US" dirty="0" err="1"/>
              <a:t>IPython.display</a:t>
            </a:r>
            <a:r>
              <a:rPr lang="en-US" dirty="0"/>
              <a:t>: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421-5C19-DE28-0B60-0D2F7014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940" y="453946"/>
            <a:ext cx="9520157" cy="1056319"/>
          </a:xfrm>
        </p:spPr>
        <p:txBody>
          <a:bodyPr/>
          <a:lstStyle/>
          <a:p>
            <a:r>
              <a:rPr lang="en-US" dirty="0"/>
              <a:t>Results: Visualization of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FAB4-0D97-D371-EE50-76E8A344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975" y="1759638"/>
            <a:ext cx="4608576" cy="801943"/>
          </a:xfrm>
        </p:spPr>
        <p:txBody>
          <a:bodyPr/>
          <a:lstStyle/>
          <a:p>
            <a:r>
              <a:rPr lang="en-US" dirty="0"/>
              <a:t>Processed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006EAD-3DAB-3B1E-06E6-6B7A695B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36274" y="2642911"/>
            <a:ext cx="5318668" cy="223980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11810-C21B-56D7-E13C-294BC028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6013" y="1759638"/>
            <a:ext cx="4608576" cy="802237"/>
          </a:xfrm>
        </p:spPr>
        <p:txBody>
          <a:bodyPr/>
          <a:lstStyle/>
          <a:p>
            <a:r>
              <a:rPr lang="en-US" dirty="0"/>
              <a:t>Oversampling 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8C4B1D-0819-1B7C-77FC-9E07C8EA26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751634" y="2642911"/>
            <a:ext cx="6033071" cy="22398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5085A-D728-22B5-2BC7-24E33CF39241}"/>
              </a:ext>
            </a:extLst>
          </p:cNvPr>
          <p:cNvSpPr txBox="1"/>
          <p:nvPr/>
        </p:nvSpPr>
        <p:spPr>
          <a:xfrm>
            <a:off x="1348800" y="4702438"/>
            <a:ext cx="3293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                                                      </a:t>
            </a:r>
            <a:r>
              <a:rPr lang="en-US" sz="1400" dirty="0" err="1"/>
              <a:t>max_depth</a:t>
            </a:r>
            <a:r>
              <a:rPr lang="en-US" sz="1400" dirty="0"/>
              <a:t>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1CA2F-770C-201C-6DF6-F118E32A4A44}"/>
              </a:ext>
            </a:extLst>
          </p:cNvPr>
          <p:cNvSpPr txBox="1"/>
          <p:nvPr/>
        </p:nvSpPr>
        <p:spPr>
          <a:xfrm>
            <a:off x="8331460" y="4963754"/>
            <a:ext cx="1617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max_depth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9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168C-2BFE-8567-6254-8B5AFB33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458289"/>
            <a:ext cx="9520158" cy="1049235"/>
          </a:xfrm>
        </p:spPr>
        <p:txBody>
          <a:bodyPr/>
          <a:lstStyle/>
          <a:p>
            <a:r>
              <a:rPr lang="en-US" dirty="0"/>
              <a:t>Results: Accuracy for Classification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987CC7-92C5-13AA-34CB-5B09AD863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209054"/>
              </p:ext>
            </p:extLst>
          </p:nvPr>
        </p:nvGraphicFramePr>
        <p:xfrm>
          <a:off x="1606135" y="1953981"/>
          <a:ext cx="8851761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059">
                  <a:extLst>
                    <a:ext uri="{9D8B030D-6E8A-4147-A177-3AD203B41FA5}">
                      <a16:colId xmlns:a16="http://schemas.microsoft.com/office/drawing/2014/main" val="1934085160"/>
                    </a:ext>
                  </a:extLst>
                </a:gridCol>
                <a:gridCol w="3115943">
                  <a:extLst>
                    <a:ext uri="{9D8B030D-6E8A-4147-A177-3AD203B41FA5}">
                      <a16:colId xmlns:a16="http://schemas.microsoft.com/office/drawing/2014/main" val="3491469613"/>
                    </a:ext>
                  </a:extLst>
                </a:gridCol>
                <a:gridCol w="3355759">
                  <a:extLst>
                    <a:ext uri="{9D8B030D-6E8A-4147-A177-3AD203B41FA5}">
                      <a16:colId xmlns:a16="http://schemas.microsoft.com/office/drawing/2014/main" val="1506155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7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Oversampling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 </a:t>
                      </a:r>
                      <a:r>
                        <a:rPr lang="en-US" dirty="0"/>
                        <a:t>%*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Undersampling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50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806C34-0C09-103C-433A-6E29AB1BDB5A}"/>
              </a:ext>
            </a:extLst>
          </p:cNvPr>
          <p:cNvSpPr txBox="1"/>
          <p:nvPr/>
        </p:nvSpPr>
        <p:spPr>
          <a:xfrm>
            <a:off x="893815" y="4370214"/>
            <a:ext cx="7903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             Note: Randomly sampled 10% of the data for faster testing (402212 datapoints) </a:t>
            </a:r>
          </a:p>
        </p:txBody>
      </p:sp>
    </p:spTree>
    <p:extLst>
      <p:ext uri="{BB962C8B-B14F-4D97-AF65-F5344CB8AC3E}">
        <p14:creationId xmlns:p14="http://schemas.microsoft.com/office/powerpoint/2010/main" val="36624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421-5C19-DE28-0B60-0D2F7014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940" y="453946"/>
            <a:ext cx="9520157" cy="1056319"/>
          </a:xfrm>
        </p:spPr>
        <p:txBody>
          <a:bodyPr/>
          <a:lstStyle/>
          <a:p>
            <a:r>
              <a:rPr lang="en-US" dirty="0"/>
              <a:t>Results: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FAB4-0D97-D371-EE50-76E8A344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0419" y="1734598"/>
            <a:ext cx="4608576" cy="801943"/>
          </a:xfrm>
        </p:spPr>
        <p:txBody>
          <a:bodyPr/>
          <a:lstStyle/>
          <a:p>
            <a:r>
              <a:rPr lang="en-US" dirty="0"/>
              <a:t>processed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006EAD-3DAB-3B1E-06E6-6B7A695B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6992" y="2633989"/>
            <a:ext cx="5185637" cy="19552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11810-C21B-56D7-E13C-294BC028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4243" y="1750200"/>
            <a:ext cx="4608576" cy="802237"/>
          </a:xfrm>
        </p:spPr>
        <p:txBody>
          <a:bodyPr/>
          <a:lstStyle/>
          <a:p>
            <a:r>
              <a:rPr lang="en-US" dirty="0"/>
              <a:t>Oversampling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8C4B1D-0819-1B7C-77FC-9E07C8EA26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408985" y="2633988"/>
            <a:ext cx="5266565" cy="1955238"/>
          </a:xfrm>
        </p:spPr>
      </p:pic>
    </p:spTree>
    <p:extLst>
      <p:ext uri="{BB962C8B-B14F-4D97-AF65-F5344CB8AC3E}">
        <p14:creationId xmlns:p14="http://schemas.microsoft.com/office/powerpoint/2010/main" val="205090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21B0-E91B-1391-0155-6936C688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521" y="583317"/>
            <a:ext cx="9520158" cy="1049235"/>
          </a:xfrm>
        </p:spPr>
        <p:txBody>
          <a:bodyPr/>
          <a:lstStyle/>
          <a:p>
            <a:r>
              <a:rPr lang="en-US" dirty="0"/>
              <a:t>Result: ROC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BDCDE-E389-0FAE-86F2-D8E3D4842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4" y="1998340"/>
            <a:ext cx="5318473" cy="36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1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421-5C19-DE28-0B60-0D2F7014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940" y="453946"/>
            <a:ext cx="9520157" cy="1056319"/>
          </a:xfrm>
        </p:spPr>
        <p:txBody>
          <a:bodyPr/>
          <a:lstStyle/>
          <a:p>
            <a:r>
              <a:rPr lang="en-US" dirty="0"/>
              <a:t>Results: Confusion Matrix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FAB4-0D97-D371-EE50-76E8A344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5716" y="1684434"/>
            <a:ext cx="4608576" cy="801943"/>
          </a:xfrm>
        </p:spPr>
        <p:txBody>
          <a:bodyPr/>
          <a:lstStyle/>
          <a:p>
            <a:r>
              <a:rPr lang="en-US" dirty="0"/>
              <a:t>Oversampling</a:t>
            </a:r>
          </a:p>
        </p:txBody>
      </p:sp>
      <p:pic>
        <p:nvPicPr>
          <p:cNvPr id="8" name="Content Placeholder 7" descr="A comparison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2006EAD-3DAB-3B1E-06E6-6B7A695B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993" y="2633989"/>
            <a:ext cx="4608512" cy="173763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11810-C21B-56D7-E13C-294BC028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4243" y="1750200"/>
            <a:ext cx="4608576" cy="802237"/>
          </a:xfrm>
        </p:spPr>
        <p:txBody>
          <a:bodyPr/>
          <a:lstStyle/>
          <a:p>
            <a:r>
              <a:rPr lang="en-US" dirty="0"/>
              <a:t>undersampling</a:t>
            </a:r>
          </a:p>
        </p:txBody>
      </p:sp>
      <p:pic>
        <p:nvPicPr>
          <p:cNvPr id="12" name="Content Placeholder 11" descr="A comparison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78C4B1D-0819-1B7C-77FC-9E07C8EA26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36013" y="2660544"/>
            <a:ext cx="4608513" cy="17109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5085A-D728-22B5-2BC7-24E33CF39241}"/>
              </a:ext>
            </a:extLst>
          </p:cNvPr>
          <p:cNvSpPr txBox="1"/>
          <p:nvPr/>
        </p:nvSpPr>
        <p:spPr>
          <a:xfrm>
            <a:off x="858305" y="4396847"/>
            <a:ext cx="6103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    Decision Tree                           Random 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1CA2F-770C-201C-6DF6-F118E32A4A44}"/>
              </a:ext>
            </a:extLst>
          </p:cNvPr>
          <p:cNvSpPr txBox="1"/>
          <p:nvPr/>
        </p:nvSpPr>
        <p:spPr>
          <a:xfrm>
            <a:off x="7324285" y="4371477"/>
            <a:ext cx="6103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Decision Tree                          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9EB4-D533-1E9D-74F1-AB6004EB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F579-B256-E52D-3790-A5E4F23E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 using oversampling yielded the highest accuracy</a:t>
            </a:r>
          </a:p>
          <a:p>
            <a:r>
              <a:rPr lang="en-US" dirty="0"/>
              <a:t>The top three attributes that contribute to customer churn are:</a:t>
            </a:r>
          </a:p>
          <a:p>
            <a:pPr lvl="1"/>
            <a:r>
              <a:rPr lang="en-US" dirty="0"/>
              <a:t>Tenure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Length of residence</a:t>
            </a:r>
          </a:p>
        </p:txBody>
      </p:sp>
    </p:spTree>
    <p:extLst>
      <p:ext uri="{BB962C8B-B14F-4D97-AF65-F5344CB8AC3E}">
        <p14:creationId xmlns:p14="http://schemas.microsoft.com/office/powerpoint/2010/main" val="16257224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746</TotalTime>
  <Words>367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Palatino Linotype</vt:lpstr>
      <vt:lpstr>Gallery</vt:lpstr>
      <vt:lpstr>CAP4770 Project Proposal Final Presentation</vt:lpstr>
      <vt:lpstr>Recap</vt:lpstr>
      <vt:lpstr>Details of Tools &amp; Approaches</vt:lpstr>
      <vt:lpstr>Results: Visualization of Decision Trees</vt:lpstr>
      <vt:lpstr>Results: Accuracy for Classification Models</vt:lpstr>
      <vt:lpstr>Results: Feature Importance</vt:lpstr>
      <vt:lpstr>Result: ROC Curve</vt:lpstr>
      <vt:lpstr>Results: Confusion Matrix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CAP4770 Project Proposal</dc:title>
  <dc:creator>m s</dc:creator>
  <cp:lastModifiedBy>m s</cp:lastModifiedBy>
  <cp:revision>14</cp:revision>
  <dcterms:created xsi:type="dcterms:W3CDTF">2023-07-07T00:11:11Z</dcterms:created>
  <dcterms:modified xsi:type="dcterms:W3CDTF">2023-08-07T22:57:55Z</dcterms:modified>
</cp:coreProperties>
</file>