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5dac9bbb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5dac9bbb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5dac9bbb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5dac9bbb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5dac9bbb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5dac9bbb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5dac9bbb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5dac9bbb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5dac9bb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5dac9bb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5dac9bb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5dac9bb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5dac9bbb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5dac9bbb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5dac9bbb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5dac9bbb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3ff03d7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3ff03d7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5dac9bb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5dac9bbb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5dac9bbb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5dac9bb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5dac9bbb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5dac9bbb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Chapter 9</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Sockets for Servers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denial-of-service attack</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GB" sz="1400"/>
              <a:t>There’s actually a denial-of-service attack on this server though.</a:t>
            </a:r>
            <a:endParaRPr sz="1400"/>
          </a:p>
          <a:p>
            <a:pPr indent="-317500" lvl="0" marL="457200" rtl="0" algn="l">
              <a:spcBef>
                <a:spcPts val="0"/>
              </a:spcBef>
              <a:spcAft>
                <a:spcPts val="0"/>
              </a:spcAft>
              <a:buSzPts val="1400"/>
              <a:buChar char="●"/>
            </a:pPr>
            <a:r>
              <a:rPr lang="en-GB" sz="1400"/>
              <a:t>Because it spawns a new thread for each connection, numerous roughly simultaneous incoming connections can cause it to spawn an indefinite number of threads. </a:t>
            </a:r>
            <a:endParaRPr sz="1400"/>
          </a:p>
          <a:p>
            <a:pPr indent="-317500" lvl="0" marL="457200" rtl="0" algn="l">
              <a:spcBef>
                <a:spcPts val="0"/>
              </a:spcBef>
              <a:spcAft>
                <a:spcPts val="0"/>
              </a:spcAft>
              <a:buSzPts val="1400"/>
              <a:buChar char="●"/>
            </a:pPr>
            <a:r>
              <a:rPr lang="en-GB" sz="1400"/>
              <a:t>Eventually, the Java virtual machine will run out of memory and crash. </a:t>
            </a:r>
            <a:endParaRPr sz="1400"/>
          </a:p>
          <a:p>
            <a:pPr indent="-317500" lvl="0" marL="457200" rtl="0" algn="l">
              <a:spcBef>
                <a:spcPts val="0"/>
              </a:spcBef>
              <a:spcAft>
                <a:spcPts val="0"/>
              </a:spcAft>
              <a:buSzPts val="1400"/>
              <a:buChar char="●"/>
            </a:pPr>
            <a:r>
              <a:rPr lang="en-GB" sz="1400"/>
              <a:t>A better approach is to use a fixed thread pool to limit the potential resource usage. </a:t>
            </a:r>
            <a:endParaRPr sz="1400"/>
          </a:p>
          <a:p>
            <a:pPr indent="-317500" lvl="1" marL="914400" rtl="0" algn="l">
              <a:spcBef>
                <a:spcPts val="0"/>
              </a:spcBef>
              <a:spcAft>
                <a:spcPts val="0"/>
              </a:spcAft>
              <a:buSzPts val="1400"/>
              <a:buChar char="○"/>
            </a:pPr>
            <a:r>
              <a:rPr lang="en-GB" sz="1400"/>
              <a:t>Fifty threads should be plenty.</a:t>
            </a:r>
            <a:endParaRPr/>
          </a:p>
          <a:p>
            <a:pPr indent="-317500" lvl="0" marL="457200" rtl="0" algn="l">
              <a:spcBef>
                <a:spcPts val="0"/>
              </a:spcBef>
              <a:spcAft>
                <a:spcPts val="0"/>
              </a:spcAft>
              <a:buSzPts val="1400"/>
              <a:buChar char="●"/>
            </a:pPr>
            <a:r>
              <a:rPr lang="en-GB" sz="1400"/>
              <a:t>The server shouldn’t crash no matter what load it’s under. </a:t>
            </a:r>
            <a:r>
              <a:rPr lang="en-GB" sz="1400" u="sng"/>
              <a:t>It may start refusing connections, but it won’t crash</a:t>
            </a:r>
            <a:r>
              <a:rPr lang="en-GB" sz="1400"/>
              <a:t>. </a:t>
            </a:r>
            <a:endParaRPr sz="1400"/>
          </a:p>
          <a:p>
            <a:pPr indent="-317500" lvl="0" marL="457200" rtl="0" algn="l">
              <a:spcBef>
                <a:spcPts val="0"/>
              </a:spcBef>
              <a:spcAft>
                <a:spcPts val="0"/>
              </a:spcAft>
              <a:buClr>
                <a:srgbClr val="FF0000"/>
              </a:buClr>
              <a:buSzPts val="1400"/>
              <a:buChar char="●"/>
            </a:pPr>
            <a:r>
              <a:rPr lang="en-GB" sz="1400">
                <a:solidFill>
                  <a:srgbClr val="FF0000"/>
                </a:solidFill>
              </a:rPr>
              <a:t>(check code)</a:t>
            </a:r>
            <a:endParaRPr sz="14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Writing to Servers </a:t>
            </a:r>
            <a:r>
              <a:rPr lang="en-GB"/>
              <a:t>with</a:t>
            </a:r>
            <a:r>
              <a:rPr lang="en-GB"/>
              <a:t> Sockets</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In the examples so far, the server has only written to client sockets. It hasn’t read from them.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Most protocols, however, require the server to do both.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You’ll accept a connection as before, but this time ask for both an </a:t>
            </a:r>
            <a:r>
              <a:rPr lang="en-GB" sz="1400" u="sng">
                <a:solidFill>
                  <a:schemeClr val="dk1"/>
                </a:solidFill>
              </a:rPr>
              <a:t>InputStream</a:t>
            </a:r>
            <a:r>
              <a:rPr lang="en-GB" sz="1400">
                <a:solidFill>
                  <a:schemeClr val="dk1"/>
                </a:solidFill>
              </a:rPr>
              <a:t> and an </a:t>
            </a:r>
            <a:r>
              <a:rPr lang="en-GB" sz="1400" u="sng">
                <a:solidFill>
                  <a:schemeClr val="dk1"/>
                </a:solidFill>
              </a:rPr>
              <a:t>OutputStream</a:t>
            </a:r>
            <a:r>
              <a:rPr lang="en-GB" sz="1400">
                <a:solidFill>
                  <a:schemeClr val="dk1"/>
                </a:solidFill>
              </a:rPr>
              <a:t>. </a:t>
            </a:r>
            <a:endParaRPr sz="1400">
              <a:solidFill>
                <a:schemeClr val="dk1"/>
              </a:solidFill>
            </a:endParaRPr>
          </a:p>
          <a:p>
            <a:pPr indent="-317500" lvl="1" marL="914400" rtl="0" algn="l">
              <a:spcBef>
                <a:spcPts val="0"/>
              </a:spcBef>
              <a:spcAft>
                <a:spcPts val="0"/>
              </a:spcAft>
              <a:buClr>
                <a:schemeClr val="dk1"/>
              </a:buClr>
              <a:buSzPts val="1400"/>
              <a:buChar char="○"/>
            </a:pPr>
            <a:r>
              <a:rPr lang="en-GB" sz="1400">
                <a:solidFill>
                  <a:schemeClr val="dk1"/>
                </a:solidFill>
              </a:rPr>
              <a:t>Read from the client using the InputStream and write to it using the OutputStream. </a:t>
            </a:r>
            <a:endParaRPr sz="1400">
              <a:solidFill>
                <a:schemeClr val="dk1"/>
              </a:solidFill>
            </a:endParaRPr>
          </a:p>
          <a:p>
            <a:pPr indent="-317500" lvl="0" marL="457200" rtl="0" algn="l">
              <a:spcBef>
                <a:spcPts val="0"/>
              </a:spcBef>
              <a:spcAft>
                <a:spcPts val="0"/>
              </a:spcAft>
              <a:buClr>
                <a:schemeClr val="dk1"/>
              </a:buClr>
              <a:buSzPts val="1400"/>
              <a:buChar char="●"/>
            </a:pPr>
            <a:r>
              <a:rPr lang="en-GB" sz="1400" u="sng">
                <a:solidFill>
                  <a:schemeClr val="dk1"/>
                </a:solidFill>
              </a:rPr>
              <a:t>The main trick is understanding the protocol: when to write and when to read</a:t>
            </a:r>
            <a:r>
              <a:rPr lang="en-GB" sz="1400">
                <a:solidFill>
                  <a:schemeClr val="dk1"/>
                </a:solidFill>
              </a:rPr>
              <a:t>.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GB" sz="1400"/>
              <a:t>The echo protocol, defined in RFC 862, is one of the simplest interactive TCP services. </a:t>
            </a:r>
            <a:endParaRPr sz="1400"/>
          </a:p>
          <a:p>
            <a:pPr indent="-317500" lvl="1" marL="914400" rtl="0" algn="l">
              <a:spcBef>
                <a:spcPts val="0"/>
              </a:spcBef>
              <a:spcAft>
                <a:spcPts val="0"/>
              </a:spcAft>
              <a:buSzPts val="1400"/>
              <a:buChar char="○"/>
            </a:pPr>
            <a:r>
              <a:rPr lang="en-GB" sz="1400"/>
              <a:t>The client opens a socket to port 7 on the echo server and sends data. </a:t>
            </a:r>
            <a:endParaRPr sz="1400"/>
          </a:p>
          <a:p>
            <a:pPr indent="-317500" lvl="1" marL="914400" rtl="0" algn="l">
              <a:spcBef>
                <a:spcPts val="0"/>
              </a:spcBef>
              <a:spcAft>
                <a:spcPts val="0"/>
              </a:spcAft>
              <a:buSzPts val="1400"/>
              <a:buChar char="○"/>
            </a:pPr>
            <a:r>
              <a:rPr lang="en-GB" sz="1400"/>
              <a:t>The server sends the data back. </a:t>
            </a:r>
            <a:endParaRPr sz="1400"/>
          </a:p>
          <a:p>
            <a:pPr indent="-317500" lvl="1" marL="914400" rtl="0" algn="l">
              <a:spcBef>
                <a:spcPts val="0"/>
              </a:spcBef>
              <a:spcAft>
                <a:spcPts val="0"/>
              </a:spcAft>
              <a:buSzPts val="1400"/>
              <a:buChar char="○"/>
            </a:pPr>
            <a:r>
              <a:rPr lang="en-GB" sz="1400"/>
              <a:t>This continues until the client closes the connection. </a:t>
            </a:r>
            <a:endParaRPr sz="1400"/>
          </a:p>
          <a:p>
            <a:pPr indent="-317500" lvl="0" marL="457200" rtl="0" algn="l">
              <a:spcBef>
                <a:spcPts val="0"/>
              </a:spcBef>
              <a:spcAft>
                <a:spcPts val="0"/>
              </a:spcAft>
              <a:buSzPts val="1400"/>
              <a:buChar char="●"/>
            </a:pPr>
            <a:r>
              <a:rPr lang="en-GB" sz="1400"/>
              <a:t>The echo protocol is useful for testing the network to make sure that data is not mangled by a misbehaving router or firewall. </a:t>
            </a:r>
            <a:endParaRPr sz="1400"/>
          </a:p>
          <a:p>
            <a:pPr indent="-317500" lvl="0" marL="457200" rtl="0" algn="l">
              <a:spcBef>
                <a:spcPts val="0"/>
              </a:spcBef>
              <a:spcAft>
                <a:spcPts val="0"/>
              </a:spcAft>
              <a:buSzPts val="1400"/>
              <a:buChar char="●"/>
            </a:pPr>
            <a:r>
              <a:rPr lang="en-GB" sz="1400"/>
              <a:t>Unlike daytime and time, in the echo protocol the client is responsible for closing the connection. This makes it even more important to support asynchronous operation with many threads because a single client can remain connected indefinitely. </a:t>
            </a:r>
            <a:endParaRPr sz="1400"/>
          </a:p>
          <a:p>
            <a:pPr indent="-317500" lvl="0" marL="457200" rtl="0" algn="l">
              <a:spcBef>
                <a:spcPts val="0"/>
              </a:spcBef>
              <a:spcAft>
                <a:spcPts val="0"/>
              </a:spcAft>
              <a:buClr>
                <a:srgbClr val="FF0000"/>
              </a:buClr>
              <a:buSzPts val="1400"/>
              <a:buChar char="●"/>
            </a:pPr>
            <a:r>
              <a:rPr lang="en-GB" sz="1400">
                <a:solidFill>
                  <a:srgbClr val="FF0000"/>
                </a:solidFill>
              </a:rPr>
              <a:t>(check code)</a:t>
            </a:r>
            <a:endParaRPr sz="14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Char char="●"/>
            </a:pPr>
            <a:r>
              <a:rPr lang="en-GB" sz="1400">
                <a:solidFill>
                  <a:schemeClr val="dk1"/>
                </a:solidFill>
              </a:rPr>
              <a:t>The previous chapter discussed sockets from the standpoint of </a:t>
            </a:r>
            <a:r>
              <a:rPr i="1" lang="en-GB" sz="1400">
                <a:solidFill>
                  <a:schemeClr val="dk1"/>
                </a:solidFill>
              </a:rPr>
              <a:t>clients</a:t>
            </a:r>
            <a:r>
              <a:rPr lang="en-GB" sz="1400">
                <a:solidFill>
                  <a:schemeClr val="dk1"/>
                </a:solidFill>
              </a:rPr>
              <a:t>: programs that open a socket to a server that’s listening for connections. </a:t>
            </a:r>
            <a:endParaRPr sz="1400">
              <a:solidFill>
                <a:schemeClr val="dk1"/>
              </a:solidFill>
            </a:endParaRPr>
          </a:p>
          <a:p>
            <a:pPr indent="-317500" lvl="1" marL="914400" rtl="0" algn="l">
              <a:spcBef>
                <a:spcPts val="0"/>
              </a:spcBef>
              <a:spcAft>
                <a:spcPts val="0"/>
              </a:spcAft>
              <a:buClr>
                <a:schemeClr val="dk1"/>
              </a:buClr>
              <a:buSzPts val="1400"/>
              <a:buChar char="○"/>
            </a:pPr>
            <a:r>
              <a:rPr lang="en-GB" sz="1400">
                <a:solidFill>
                  <a:schemeClr val="dk1"/>
                </a:solidFill>
              </a:rPr>
              <a:t>However, client sockets themselves aren’t enough; clients aren’t much use unless they can talk to a server, and the Socket class discussed in the previous chapter is not sufficient for writing servers. </a:t>
            </a:r>
            <a:endParaRPr sz="1400">
              <a:solidFill>
                <a:schemeClr val="dk1"/>
              </a:solidFill>
            </a:endParaRPr>
          </a:p>
          <a:p>
            <a:pPr indent="-317500" lvl="1" marL="914400" rtl="0" algn="l">
              <a:spcBef>
                <a:spcPts val="0"/>
              </a:spcBef>
              <a:spcAft>
                <a:spcPts val="0"/>
              </a:spcAft>
              <a:buClr>
                <a:schemeClr val="dk1"/>
              </a:buClr>
              <a:buSzPts val="1400"/>
              <a:buChar char="○"/>
            </a:pPr>
            <a:r>
              <a:rPr lang="en-GB" sz="1400">
                <a:solidFill>
                  <a:schemeClr val="dk1"/>
                </a:solidFill>
              </a:rPr>
              <a:t>To create a Socket [previo</a:t>
            </a:r>
            <a:r>
              <a:rPr lang="en-GB">
                <a:solidFill>
                  <a:schemeClr val="dk1"/>
                </a:solidFill>
              </a:rPr>
              <a:t>us chapter]</a:t>
            </a:r>
            <a:r>
              <a:rPr lang="en-GB" sz="1400">
                <a:solidFill>
                  <a:schemeClr val="dk1"/>
                </a:solidFill>
              </a:rPr>
              <a:t>, you need to know the Internet host to which you want to connect.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When you’re writing a server, you don’t know in advance who will contact you; and even if you did, you wouldn’t know when that host wanted to contact you. </a:t>
            </a:r>
            <a:endParaRPr sz="1400">
              <a:solidFill>
                <a:schemeClr val="dk1"/>
              </a:solidFill>
            </a:endParaRPr>
          </a:p>
          <a:p>
            <a:pPr indent="-317500" lvl="1" marL="914400" rtl="0" algn="l">
              <a:spcBef>
                <a:spcPts val="0"/>
              </a:spcBef>
              <a:spcAft>
                <a:spcPts val="0"/>
              </a:spcAft>
              <a:buClr>
                <a:schemeClr val="dk1"/>
              </a:buClr>
              <a:buSzPts val="1400"/>
              <a:buChar char="○"/>
            </a:pPr>
            <a:r>
              <a:rPr lang="en-GB" sz="1400">
                <a:solidFill>
                  <a:schemeClr val="dk1"/>
                </a:solidFill>
              </a:rPr>
              <a:t>In other words, servers are like receptionists who sit by the phone and wait for incoming calls. They don’t know who will call or when, only that when the phone rings, they have to pick it up and talk to whoever is there. </a:t>
            </a:r>
            <a:endParaRPr sz="1400">
              <a:solidFill>
                <a:schemeClr val="dk1"/>
              </a:solidFill>
            </a:endParaRPr>
          </a:p>
          <a:p>
            <a:pPr indent="-317500" lvl="1" marL="914400" rtl="0" algn="l">
              <a:spcBef>
                <a:spcPts val="0"/>
              </a:spcBef>
              <a:spcAft>
                <a:spcPts val="0"/>
              </a:spcAft>
              <a:buClr>
                <a:schemeClr val="dk1"/>
              </a:buClr>
              <a:buSzPts val="1400"/>
              <a:buChar char="○"/>
            </a:pPr>
            <a:r>
              <a:rPr lang="en-GB" sz="1400">
                <a:solidFill>
                  <a:schemeClr val="dk1"/>
                </a:solidFill>
              </a:rPr>
              <a:t>You can’t program that behavior with the Socket class alone.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Char char="●"/>
            </a:pPr>
            <a:r>
              <a:rPr lang="en-GB" sz="1400">
                <a:solidFill>
                  <a:schemeClr val="dk1"/>
                </a:solidFill>
              </a:rPr>
              <a:t>A server socket runs on the server and listens for incoming TCP connections.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Each server socket listens on a particular port on the server machine.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When a client on a remote host attempts to connect to that port, the server wakes up, negotiates the connection between the client and the server, and r</a:t>
            </a:r>
            <a:r>
              <a:rPr lang="en-GB" sz="1400" u="sng">
                <a:solidFill>
                  <a:schemeClr val="dk1"/>
                </a:solidFill>
              </a:rPr>
              <a:t>eturns a regular Socket object representing the socket between the two hosts</a:t>
            </a:r>
            <a:r>
              <a:rPr lang="en-GB" sz="1400">
                <a:solidFill>
                  <a:schemeClr val="dk1"/>
                </a:solidFill>
              </a:rPr>
              <a:t>. </a:t>
            </a:r>
            <a:endParaRPr sz="1400">
              <a:solidFill>
                <a:schemeClr val="dk1"/>
              </a:solidFill>
            </a:endParaRPr>
          </a:p>
          <a:p>
            <a:pPr indent="-317500" lvl="1" marL="914400" rtl="0" algn="l">
              <a:spcBef>
                <a:spcPts val="0"/>
              </a:spcBef>
              <a:spcAft>
                <a:spcPts val="0"/>
              </a:spcAft>
              <a:buClr>
                <a:schemeClr val="dk1"/>
              </a:buClr>
              <a:buSzPts val="1400"/>
              <a:buChar char="○"/>
            </a:pPr>
            <a:r>
              <a:rPr lang="en-GB" sz="1400">
                <a:solidFill>
                  <a:schemeClr val="dk1"/>
                </a:solidFill>
              </a:rPr>
              <a:t>In other words, server sockets wait for connections while </a:t>
            </a:r>
            <a:r>
              <a:rPr lang="en-GB" sz="1400" u="sng">
                <a:solidFill>
                  <a:schemeClr val="dk1"/>
                </a:solidFill>
              </a:rPr>
              <a:t>client sockets initiate connections. Once a ServerSocket has set up the connection, the server uses a regular Socket object to send data to the client. Data always travels over the regular socket</a:t>
            </a:r>
            <a:r>
              <a:rPr lang="en-GB" sz="1400">
                <a:solidFill>
                  <a:schemeClr val="dk1"/>
                </a:solidFill>
              </a:rPr>
              <a:t>.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ServerSockets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Char char="●"/>
            </a:pPr>
            <a:r>
              <a:rPr lang="en-GB" sz="1400">
                <a:solidFill>
                  <a:schemeClr val="dk1"/>
                </a:solidFill>
              </a:rPr>
              <a:t>In Java, the basic life cycle of a server program is this:	</a:t>
            </a:r>
            <a:endParaRPr sz="1400">
              <a:solidFill>
                <a:schemeClr val="dk1"/>
              </a:solidFill>
            </a:endParaRPr>
          </a:p>
          <a:p>
            <a:pPr indent="-317500" lvl="1" marL="914400" rtl="0" algn="l">
              <a:spcBef>
                <a:spcPts val="0"/>
              </a:spcBef>
              <a:spcAft>
                <a:spcPts val="0"/>
              </a:spcAft>
              <a:buClr>
                <a:schemeClr val="dk1"/>
              </a:buClr>
              <a:buSzPts val="1400"/>
              <a:buAutoNum type="arabicPeriod"/>
            </a:pPr>
            <a:r>
              <a:rPr lang="en-GB">
                <a:solidFill>
                  <a:schemeClr val="dk1"/>
                </a:solidFill>
              </a:rPr>
              <a:t>A new ServerSocket is created on a particular port using a ServerSocket() constructor.</a:t>
            </a:r>
            <a:endParaRPr>
              <a:solidFill>
                <a:schemeClr val="dk1"/>
              </a:solidFill>
            </a:endParaRPr>
          </a:p>
          <a:p>
            <a:pPr indent="-317500" lvl="1" marL="914400" rtl="0" algn="l">
              <a:spcBef>
                <a:spcPts val="0"/>
              </a:spcBef>
              <a:spcAft>
                <a:spcPts val="0"/>
              </a:spcAft>
              <a:buClr>
                <a:schemeClr val="dk1"/>
              </a:buClr>
              <a:buSzPts val="1400"/>
              <a:buAutoNum type="arabicPeriod"/>
            </a:pPr>
            <a:r>
              <a:rPr lang="en-GB">
                <a:solidFill>
                  <a:schemeClr val="dk1"/>
                </a:solidFill>
              </a:rPr>
              <a:t>The ServerSocket listens for incoming connection attempts on that port using its </a:t>
            </a:r>
            <a:r>
              <a:rPr lang="en-GB" u="sng">
                <a:solidFill>
                  <a:schemeClr val="dk1"/>
                </a:solidFill>
              </a:rPr>
              <a:t>accept() method</a:t>
            </a:r>
            <a:r>
              <a:rPr lang="en-GB">
                <a:solidFill>
                  <a:schemeClr val="dk1"/>
                </a:solidFill>
              </a:rPr>
              <a:t>. accept() </a:t>
            </a:r>
            <a:r>
              <a:rPr lang="en-GB" u="sng">
                <a:solidFill>
                  <a:schemeClr val="dk1"/>
                </a:solidFill>
              </a:rPr>
              <a:t>blocks</a:t>
            </a:r>
            <a:r>
              <a:rPr lang="en-GB">
                <a:solidFill>
                  <a:schemeClr val="dk1"/>
                </a:solidFill>
              </a:rPr>
              <a:t> until a client attempts to make a connection, at which point accept() returns a Socket object connecting the client and the server.</a:t>
            </a:r>
            <a:endParaRPr>
              <a:solidFill>
                <a:schemeClr val="dk1"/>
              </a:solidFill>
            </a:endParaRPr>
          </a:p>
          <a:p>
            <a:pPr indent="-317500" lvl="1" marL="914400" rtl="0" algn="l">
              <a:spcBef>
                <a:spcPts val="0"/>
              </a:spcBef>
              <a:spcAft>
                <a:spcPts val="0"/>
              </a:spcAft>
              <a:buClr>
                <a:schemeClr val="dk1"/>
              </a:buClr>
              <a:buSzPts val="1400"/>
              <a:buAutoNum type="arabicPeriod"/>
            </a:pPr>
            <a:r>
              <a:rPr lang="en-GB">
                <a:solidFill>
                  <a:schemeClr val="dk1"/>
                </a:solidFill>
              </a:rPr>
              <a:t>Depending on the type of server, either the Socket’s getInputStream() method, getOutputStream() method, or both are called to get input and output streams that communicate with the client.</a:t>
            </a:r>
            <a:endParaRPr>
              <a:solidFill>
                <a:schemeClr val="dk1"/>
              </a:solidFill>
            </a:endParaRPr>
          </a:p>
          <a:p>
            <a:pPr indent="-317500" lvl="1" marL="914400" rtl="0" algn="l">
              <a:spcBef>
                <a:spcPts val="0"/>
              </a:spcBef>
              <a:spcAft>
                <a:spcPts val="0"/>
              </a:spcAft>
              <a:buClr>
                <a:schemeClr val="dk1"/>
              </a:buClr>
              <a:buSzPts val="1400"/>
              <a:buAutoNum type="arabicPeriod"/>
            </a:pPr>
            <a:r>
              <a:rPr lang="en-GB" u="sng">
                <a:solidFill>
                  <a:schemeClr val="dk1"/>
                </a:solidFill>
              </a:rPr>
              <a:t>The server and the client interact according to an agreed-upon protocol</a:t>
            </a:r>
            <a:r>
              <a:rPr lang="en-GB">
                <a:solidFill>
                  <a:schemeClr val="dk1"/>
                </a:solidFill>
              </a:rPr>
              <a:t> until it is time to close the connection.</a:t>
            </a:r>
            <a:endParaRPr>
              <a:solidFill>
                <a:schemeClr val="dk1"/>
              </a:solidFill>
            </a:endParaRPr>
          </a:p>
          <a:p>
            <a:pPr indent="-317500" lvl="1" marL="914400" rtl="0" algn="l">
              <a:spcBef>
                <a:spcPts val="0"/>
              </a:spcBef>
              <a:spcAft>
                <a:spcPts val="0"/>
              </a:spcAft>
              <a:buClr>
                <a:schemeClr val="dk1"/>
              </a:buClr>
              <a:buSzPts val="1400"/>
              <a:buAutoNum type="arabicPeriod"/>
            </a:pPr>
            <a:r>
              <a:rPr lang="en-GB">
                <a:solidFill>
                  <a:schemeClr val="dk1"/>
                </a:solidFill>
              </a:rPr>
              <a:t>The server, the client, or both close the connection.</a:t>
            </a:r>
            <a:endParaRPr>
              <a:solidFill>
                <a:schemeClr val="dk1"/>
              </a:solidFill>
            </a:endParaRPr>
          </a:p>
          <a:p>
            <a:pPr indent="-317500" lvl="1" marL="914400" rtl="0" algn="l">
              <a:spcBef>
                <a:spcPts val="0"/>
              </a:spcBef>
              <a:spcAft>
                <a:spcPts val="0"/>
              </a:spcAft>
              <a:buClr>
                <a:schemeClr val="dk1"/>
              </a:buClr>
              <a:buSzPts val="1400"/>
              <a:buAutoNum type="arabicPeriod"/>
            </a:pPr>
            <a:r>
              <a:rPr lang="en-GB">
                <a:solidFill>
                  <a:schemeClr val="dk1"/>
                </a:solidFill>
              </a:rPr>
              <a:t>The server returns to step 2 and waits for the next connection.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A DaytimeServer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FF0000"/>
              </a:buClr>
              <a:buSzPts val="1400"/>
              <a:buChar char="●"/>
            </a:pPr>
            <a:r>
              <a:rPr lang="en-GB" sz="1400">
                <a:solidFill>
                  <a:srgbClr val="FF0000"/>
                </a:solidFill>
              </a:rPr>
              <a:t>(check code)</a:t>
            </a:r>
            <a:endParaRPr sz="1400">
              <a:solidFill>
                <a:srgbClr val="FF0000"/>
              </a:solidFill>
            </a:endParaRPr>
          </a:p>
          <a:p>
            <a:pPr indent="0" lvl="0" marL="0" rtl="0" algn="l">
              <a:spcBef>
                <a:spcPts val="1200"/>
              </a:spcBef>
              <a:spcAft>
                <a:spcPts val="0"/>
              </a:spcAft>
              <a:buNone/>
            </a:pPr>
            <a:r>
              <a:rPr lang="en-GB" sz="1100">
                <a:solidFill>
                  <a:schemeClr val="dk1"/>
                </a:solidFill>
              </a:rPr>
              <a:t>				</a:t>
            </a:r>
            <a:endParaRPr sz="1100">
              <a:solidFill>
                <a:schemeClr val="dk1"/>
              </a:solidFill>
            </a:endParaRPr>
          </a:p>
          <a:p>
            <a:pPr indent="-317500" lvl="0" marL="457200" rtl="0" algn="l">
              <a:spcBef>
                <a:spcPts val="1200"/>
              </a:spcBef>
              <a:spcAft>
                <a:spcPts val="0"/>
              </a:spcAft>
              <a:buClr>
                <a:schemeClr val="dk1"/>
              </a:buClr>
              <a:buSzPts val="1400"/>
              <a:buChar char="●"/>
            </a:pPr>
            <a:r>
              <a:rPr lang="en-GB" sz="1400">
                <a:solidFill>
                  <a:schemeClr val="dk1"/>
                </a:solidFill>
              </a:rPr>
              <a:t>Connecting from Telnet, you should see something like this:			</a:t>
            </a:r>
            <a:endParaRPr sz="1400">
              <a:solidFill>
                <a:schemeClr val="dk1"/>
              </a:solidFill>
            </a:endParaRPr>
          </a:p>
          <a:p>
            <a:pPr indent="457200" lvl="0" marL="0" rtl="0" algn="l">
              <a:lnSpc>
                <a:spcPct val="105000"/>
              </a:lnSpc>
              <a:spcBef>
                <a:spcPts val="1200"/>
              </a:spcBef>
              <a:spcAft>
                <a:spcPts val="0"/>
              </a:spcAft>
              <a:buNone/>
            </a:pPr>
            <a:r>
              <a:rPr lang="en-GB" sz="1200">
                <a:solidFill>
                  <a:schemeClr val="dk1"/>
                </a:solidFill>
                <a:latin typeface="Courier New"/>
                <a:ea typeface="Courier New"/>
                <a:cs typeface="Courier New"/>
                <a:sym typeface="Courier New"/>
              </a:rPr>
              <a:t>$ telnet localhost 13</a:t>
            </a:r>
            <a:endParaRPr sz="1200">
              <a:solidFill>
                <a:schemeClr val="dk1"/>
              </a:solidFill>
              <a:latin typeface="Courier New"/>
              <a:ea typeface="Courier New"/>
              <a:cs typeface="Courier New"/>
              <a:sym typeface="Courier New"/>
            </a:endParaRPr>
          </a:p>
          <a:p>
            <a:pPr indent="0" lvl="0" marL="457200" rtl="0" algn="l">
              <a:lnSpc>
                <a:spcPct val="105000"/>
              </a:lnSpc>
              <a:spcBef>
                <a:spcPts val="0"/>
              </a:spcBef>
              <a:spcAft>
                <a:spcPts val="0"/>
              </a:spcAft>
              <a:buNone/>
            </a:pPr>
            <a:r>
              <a:rPr lang="en-GB" sz="1200">
                <a:solidFill>
                  <a:schemeClr val="dk1"/>
                </a:solidFill>
                <a:latin typeface="Courier New"/>
                <a:ea typeface="Courier New"/>
                <a:cs typeface="Courier New"/>
                <a:sym typeface="Courier New"/>
              </a:rPr>
              <a:t>Trying 127.0.0.1…</a:t>
            </a:r>
            <a:endParaRPr sz="1200">
              <a:solidFill>
                <a:schemeClr val="dk1"/>
              </a:solidFill>
              <a:latin typeface="Courier New"/>
              <a:ea typeface="Courier New"/>
              <a:cs typeface="Courier New"/>
              <a:sym typeface="Courier New"/>
            </a:endParaRPr>
          </a:p>
          <a:p>
            <a:pPr indent="0" lvl="0" marL="457200" rtl="0" algn="l">
              <a:lnSpc>
                <a:spcPct val="105000"/>
              </a:lnSpc>
              <a:spcBef>
                <a:spcPts val="0"/>
              </a:spcBef>
              <a:spcAft>
                <a:spcPts val="0"/>
              </a:spcAft>
              <a:buNone/>
            </a:pPr>
            <a:r>
              <a:rPr lang="en-GB" sz="1200">
                <a:solidFill>
                  <a:schemeClr val="dk1"/>
                </a:solidFill>
                <a:latin typeface="Courier New"/>
                <a:ea typeface="Courier New"/>
                <a:cs typeface="Courier New"/>
                <a:sym typeface="Courier New"/>
              </a:rPr>
              <a:t>Connected to localhost.</a:t>
            </a:r>
            <a:endParaRPr sz="1200">
              <a:solidFill>
                <a:schemeClr val="dk1"/>
              </a:solidFill>
              <a:latin typeface="Courier New"/>
              <a:ea typeface="Courier New"/>
              <a:cs typeface="Courier New"/>
              <a:sym typeface="Courier New"/>
            </a:endParaRPr>
          </a:p>
          <a:p>
            <a:pPr indent="0" lvl="0" marL="457200" rtl="0" algn="l">
              <a:lnSpc>
                <a:spcPct val="105000"/>
              </a:lnSpc>
              <a:spcBef>
                <a:spcPts val="0"/>
              </a:spcBef>
              <a:spcAft>
                <a:spcPts val="0"/>
              </a:spcAft>
              <a:buNone/>
            </a:pPr>
            <a:r>
              <a:rPr lang="en-GB" sz="1200">
                <a:solidFill>
                  <a:schemeClr val="dk1"/>
                </a:solidFill>
                <a:latin typeface="Courier New"/>
                <a:ea typeface="Courier New"/>
                <a:cs typeface="Courier New"/>
                <a:sym typeface="Courier New"/>
              </a:rPr>
              <a:t>Escape character is '^]'.</a:t>
            </a:r>
            <a:endParaRPr sz="1200">
              <a:solidFill>
                <a:schemeClr val="dk1"/>
              </a:solidFill>
              <a:latin typeface="Courier New"/>
              <a:ea typeface="Courier New"/>
              <a:cs typeface="Courier New"/>
              <a:sym typeface="Courier New"/>
            </a:endParaRPr>
          </a:p>
          <a:p>
            <a:pPr indent="0" lvl="0" marL="0" rtl="0" algn="l">
              <a:lnSpc>
                <a:spcPct val="105000"/>
              </a:lnSpc>
              <a:spcBef>
                <a:spcPts val="0"/>
              </a:spcBef>
              <a:spcAft>
                <a:spcPts val="0"/>
              </a:spcAft>
              <a:buClr>
                <a:schemeClr val="dk1"/>
              </a:buClr>
              <a:buSzPts val="1100"/>
              <a:buFont typeface="Arial"/>
              <a:buNone/>
            </a:pPr>
            <a:r>
              <a:rPr lang="en-GB" sz="1200">
                <a:solidFill>
                  <a:schemeClr val="dk1"/>
                </a:solidFill>
                <a:latin typeface="Courier New"/>
                <a:ea typeface="Courier New"/>
                <a:cs typeface="Courier New"/>
                <a:sym typeface="Courier New"/>
              </a:rPr>
              <a:t>     Wed Mar 01 14:19:10 ICT 2023</a:t>
            </a:r>
            <a:endParaRPr sz="1200">
              <a:solidFill>
                <a:schemeClr val="dk1"/>
              </a:solidFill>
              <a:latin typeface="Courier New"/>
              <a:ea typeface="Courier New"/>
              <a:cs typeface="Courier New"/>
              <a:sym typeface="Courier New"/>
            </a:endParaRPr>
          </a:p>
          <a:p>
            <a:pPr indent="0" lvl="0" marL="457200" rtl="0" algn="l">
              <a:lnSpc>
                <a:spcPct val="105000"/>
              </a:lnSpc>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457200" rtl="0" algn="l">
              <a:lnSpc>
                <a:spcPct val="105000"/>
              </a:lnSpc>
              <a:spcBef>
                <a:spcPts val="0"/>
              </a:spcBef>
              <a:spcAft>
                <a:spcPts val="0"/>
              </a:spcAft>
              <a:buNone/>
            </a:pPr>
            <a:r>
              <a:rPr lang="en-GB" sz="1200">
                <a:solidFill>
                  <a:schemeClr val="dk1"/>
                </a:solidFill>
                <a:latin typeface="Courier New"/>
                <a:ea typeface="Courier New"/>
                <a:cs typeface="Courier New"/>
                <a:sym typeface="Courier New"/>
              </a:rPr>
              <a:t>Connection closed by foreign host</a:t>
            </a:r>
            <a:endParaRPr sz="1200">
              <a:solidFill>
                <a:srgbClr val="FF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237400"/>
            <a:ext cx="8520600" cy="43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100">
                <a:solidFill>
                  <a:srgbClr val="7F0055"/>
                </a:solidFill>
              </a:rPr>
              <a:t>public</a:t>
            </a:r>
            <a:r>
              <a:rPr lang="en-GB" sz="1100">
                <a:solidFill>
                  <a:schemeClr val="dk1"/>
                </a:solidFill>
              </a:rPr>
              <a:t> </a:t>
            </a:r>
            <a:r>
              <a:rPr b="1" lang="en-GB" sz="1100">
                <a:solidFill>
                  <a:srgbClr val="7F0055"/>
                </a:solidFill>
              </a:rPr>
              <a:t>class</a:t>
            </a:r>
            <a:r>
              <a:rPr lang="en-GB" sz="1100">
                <a:solidFill>
                  <a:schemeClr val="dk1"/>
                </a:solidFill>
              </a:rPr>
              <a:t> DaytimeServer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r>
              <a:rPr b="1" lang="en-GB" sz="1100">
                <a:solidFill>
                  <a:srgbClr val="7F0055"/>
                </a:solidFill>
              </a:rPr>
              <a:t>public</a:t>
            </a:r>
            <a:r>
              <a:rPr lang="en-GB" sz="1100">
                <a:solidFill>
                  <a:schemeClr val="dk1"/>
                </a:solidFill>
              </a:rPr>
              <a:t> </a:t>
            </a:r>
            <a:r>
              <a:rPr b="1" lang="en-GB" sz="1100">
                <a:solidFill>
                  <a:srgbClr val="7F0055"/>
                </a:solidFill>
              </a:rPr>
              <a:t>final</a:t>
            </a:r>
            <a:r>
              <a:rPr lang="en-GB" sz="1100">
                <a:solidFill>
                  <a:schemeClr val="dk1"/>
                </a:solidFill>
              </a:rPr>
              <a:t> </a:t>
            </a:r>
            <a:r>
              <a:rPr b="1" lang="en-GB" sz="1100">
                <a:solidFill>
                  <a:srgbClr val="7F0055"/>
                </a:solidFill>
              </a:rPr>
              <a:t>static</a:t>
            </a:r>
            <a:r>
              <a:rPr lang="en-GB" sz="1100">
                <a:solidFill>
                  <a:schemeClr val="dk1"/>
                </a:solidFill>
              </a:rPr>
              <a:t> </a:t>
            </a:r>
            <a:r>
              <a:rPr b="1" lang="en-GB" sz="1100">
                <a:solidFill>
                  <a:srgbClr val="7F0055"/>
                </a:solidFill>
              </a:rPr>
              <a:t>int</a:t>
            </a:r>
            <a:r>
              <a:rPr lang="en-GB" sz="1100">
                <a:solidFill>
                  <a:schemeClr val="dk1"/>
                </a:solidFill>
              </a:rPr>
              <a:t> </a:t>
            </a:r>
            <a:r>
              <a:rPr b="1" i="1" lang="en-GB" sz="1100">
                <a:solidFill>
                  <a:srgbClr val="0000C0"/>
                </a:solidFill>
              </a:rPr>
              <a:t>PORT</a:t>
            </a:r>
            <a:r>
              <a:rPr lang="en-GB" sz="1100">
                <a:solidFill>
                  <a:schemeClr val="dk1"/>
                </a:solidFill>
              </a:rPr>
              <a:t> = 13;</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r>
              <a:rPr b="1" lang="en-GB" sz="1100">
                <a:solidFill>
                  <a:srgbClr val="7F0055"/>
                </a:solidFill>
              </a:rPr>
              <a:t>public</a:t>
            </a:r>
            <a:r>
              <a:rPr lang="en-GB" sz="1100">
                <a:solidFill>
                  <a:schemeClr val="dk1"/>
                </a:solidFill>
              </a:rPr>
              <a:t> </a:t>
            </a:r>
            <a:r>
              <a:rPr b="1" lang="en-GB" sz="1100">
                <a:solidFill>
                  <a:srgbClr val="7F0055"/>
                </a:solidFill>
              </a:rPr>
              <a:t>static</a:t>
            </a:r>
            <a:r>
              <a:rPr lang="en-GB" sz="1100">
                <a:solidFill>
                  <a:schemeClr val="dk1"/>
                </a:solidFill>
              </a:rPr>
              <a:t> </a:t>
            </a:r>
            <a:r>
              <a:rPr b="1" lang="en-GB" sz="1100">
                <a:solidFill>
                  <a:srgbClr val="7F0055"/>
                </a:solidFill>
              </a:rPr>
              <a:t>void</a:t>
            </a:r>
            <a:r>
              <a:rPr lang="en-GB" sz="1100">
                <a:solidFill>
                  <a:schemeClr val="dk1"/>
                </a:solidFill>
              </a:rPr>
              <a:t> main(String[] </a:t>
            </a:r>
            <a:r>
              <a:rPr lang="en-GB" sz="1100">
                <a:solidFill>
                  <a:srgbClr val="6A3E3E"/>
                </a:solidFill>
              </a:rPr>
              <a:t>args</a:t>
            </a: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r>
              <a:rPr b="1" lang="en-GB" sz="1100">
                <a:solidFill>
                  <a:srgbClr val="7F0055"/>
                </a:solidFill>
              </a:rPr>
              <a:t>try</a:t>
            </a:r>
            <a:r>
              <a:rPr lang="en-GB" sz="1100">
                <a:solidFill>
                  <a:schemeClr val="dk1"/>
                </a:solidFill>
              </a:rPr>
              <a:t> (ServerSocket </a:t>
            </a:r>
            <a:r>
              <a:rPr lang="en-GB" sz="1100">
                <a:solidFill>
                  <a:srgbClr val="6A3E3E"/>
                </a:solidFill>
              </a:rPr>
              <a:t>server</a:t>
            </a:r>
            <a:r>
              <a:rPr lang="en-GB" sz="1100">
                <a:solidFill>
                  <a:schemeClr val="dk1"/>
                </a:solidFill>
              </a:rPr>
              <a:t> = </a:t>
            </a:r>
            <a:r>
              <a:rPr b="1" lang="en-GB" sz="1100">
                <a:solidFill>
                  <a:srgbClr val="7F0055"/>
                </a:solidFill>
              </a:rPr>
              <a:t>new</a:t>
            </a:r>
            <a:r>
              <a:rPr lang="en-GB" sz="1100">
                <a:solidFill>
                  <a:schemeClr val="dk1"/>
                </a:solidFill>
              </a:rPr>
              <a:t> ServerSocket(</a:t>
            </a:r>
            <a:r>
              <a:rPr b="1" i="1" lang="en-GB" sz="1100">
                <a:solidFill>
                  <a:srgbClr val="0000C0"/>
                </a:solidFill>
              </a:rPr>
              <a:t>PORT</a:t>
            </a: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r>
              <a:rPr lang="en-GB" sz="1100">
                <a:solidFill>
                  <a:srgbClr val="3F7F5F"/>
                </a:solidFill>
              </a:rPr>
              <a:t>//The accept() method is called within an infinite loop to watch for new connections; </a:t>
            </a:r>
            <a:endParaRPr sz="1100">
              <a:solidFill>
                <a:srgbClr val="3F7F5F"/>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r>
              <a:rPr lang="en-GB" sz="1100">
                <a:solidFill>
                  <a:srgbClr val="3F7F5F"/>
                </a:solidFill>
              </a:rPr>
              <a:t>//like many servers, this program never terminates but continues listening </a:t>
            </a:r>
            <a:endParaRPr sz="1100">
              <a:solidFill>
                <a:srgbClr val="3F7F5F"/>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r>
              <a:rPr lang="en-GB" sz="1100">
                <a:solidFill>
                  <a:srgbClr val="3F7F5F"/>
                </a:solidFill>
              </a:rPr>
              <a:t>//until an exception is thrown or you stop it manually.</a:t>
            </a:r>
            <a:endParaRPr sz="1100">
              <a:solidFill>
                <a:srgbClr val="3F7F5F"/>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r>
              <a:rPr b="1" lang="en-GB" sz="1100">
                <a:solidFill>
                  <a:srgbClr val="7F0055"/>
                </a:solidFill>
              </a:rPr>
              <a:t>while</a:t>
            </a:r>
            <a:r>
              <a:rPr lang="en-GB" sz="1100">
                <a:solidFill>
                  <a:schemeClr val="dk1"/>
                </a:solidFill>
              </a:rPr>
              <a:t> (</a:t>
            </a:r>
            <a:r>
              <a:rPr b="1" lang="en-GB" sz="1100">
                <a:solidFill>
                  <a:srgbClr val="7F0055"/>
                </a:solidFill>
              </a:rPr>
              <a:t>true</a:t>
            </a: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r>
              <a:rPr b="1" lang="en-GB" sz="1100">
                <a:solidFill>
                  <a:srgbClr val="7F0055"/>
                </a:solidFill>
              </a:rPr>
              <a:t>try</a:t>
            </a:r>
            <a:r>
              <a:rPr lang="en-GB" sz="1100">
                <a:solidFill>
                  <a:schemeClr val="dk1"/>
                </a:solidFill>
              </a:rPr>
              <a:t> (Socket </a:t>
            </a:r>
            <a:r>
              <a:rPr lang="en-GB" sz="1100">
                <a:solidFill>
                  <a:srgbClr val="6A3E3E"/>
                </a:solidFill>
              </a:rPr>
              <a:t>connection</a:t>
            </a:r>
            <a:r>
              <a:rPr lang="en-GB" sz="1100">
                <a:solidFill>
                  <a:schemeClr val="dk1"/>
                </a:solidFill>
              </a:rPr>
              <a:t> = </a:t>
            </a:r>
            <a:r>
              <a:rPr lang="en-GB" sz="1100">
                <a:solidFill>
                  <a:srgbClr val="6A3E3E"/>
                </a:solidFill>
              </a:rPr>
              <a:t>server</a:t>
            </a:r>
            <a:r>
              <a:rPr lang="en-GB" sz="1100">
                <a:solidFill>
                  <a:schemeClr val="dk1"/>
                </a:solidFill>
              </a:rPr>
              <a:t>.accept())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Writer </a:t>
            </a:r>
            <a:r>
              <a:rPr lang="en-GB" sz="1100">
                <a:solidFill>
                  <a:srgbClr val="6A3E3E"/>
                </a:solidFill>
              </a:rPr>
              <a:t>out</a:t>
            </a:r>
            <a:r>
              <a:rPr lang="en-GB" sz="1100">
                <a:solidFill>
                  <a:schemeClr val="dk1"/>
                </a:solidFill>
              </a:rPr>
              <a:t> = </a:t>
            </a:r>
            <a:r>
              <a:rPr b="1" lang="en-GB" sz="1100">
                <a:solidFill>
                  <a:srgbClr val="7F0055"/>
                </a:solidFill>
              </a:rPr>
              <a:t>new</a:t>
            </a:r>
            <a:r>
              <a:rPr lang="en-GB" sz="1100">
                <a:solidFill>
                  <a:schemeClr val="dk1"/>
                </a:solidFill>
              </a:rPr>
              <a:t> OutputStreamWriter(</a:t>
            </a:r>
            <a:r>
              <a:rPr lang="en-GB" sz="1100">
                <a:solidFill>
                  <a:srgbClr val="6A3E3E"/>
                </a:solidFill>
              </a:rPr>
              <a:t>connection</a:t>
            </a:r>
            <a:r>
              <a:rPr lang="en-GB" sz="1100">
                <a:solidFill>
                  <a:schemeClr val="dk1"/>
                </a:solidFill>
              </a:rPr>
              <a:t>.getOutputStream());</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Date </a:t>
            </a:r>
            <a:r>
              <a:rPr lang="en-GB" sz="1100">
                <a:solidFill>
                  <a:srgbClr val="6A3E3E"/>
                </a:solidFill>
              </a:rPr>
              <a:t>now</a:t>
            </a:r>
            <a:r>
              <a:rPr lang="en-GB" sz="1100">
                <a:solidFill>
                  <a:schemeClr val="dk1"/>
                </a:solidFill>
              </a:rPr>
              <a:t> = </a:t>
            </a:r>
            <a:r>
              <a:rPr b="1" lang="en-GB" sz="1100">
                <a:solidFill>
                  <a:srgbClr val="7F0055"/>
                </a:solidFill>
              </a:rPr>
              <a:t>new</a:t>
            </a:r>
            <a:r>
              <a:rPr lang="en-GB" sz="1100">
                <a:solidFill>
                  <a:schemeClr val="dk1"/>
                </a:solidFill>
              </a:rPr>
              <a:t> Date();</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r>
              <a:rPr lang="en-GB" sz="1100">
                <a:solidFill>
                  <a:srgbClr val="6A3E3E"/>
                </a:solidFill>
              </a:rPr>
              <a:t>out</a:t>
            </a:r>
            <a:r>
              <a:rPr lang="en-GB" sz="1100">
                <a:solidFill>
                  <a:schemeClr val="dk1"/>
                </a:solidFill>
              </a:rPr>
              <a:t>.write(</a:t>
            </a:r>
            <a:r>
              <a:rPr lang="en-GB" sz="1100">
                <a:solidFill>
                  <a:srgbClr val="6A3E3E"/>
                </a:solidFill>
              </a:rPr>
              <a:t>now</a:t>
            </a:r>
            <a:r>
              <a:rPr lang="en-GB" sz="1100">
                <a:solidFill>
                  <a:schemeClr val="dk1"/>
                </a:solidFill>
              </a:rPr>
              <a:t>.toString() + </a:t>
            </a:r>
            <a:r>
              <a:rPr lang="en-GB" sz="1100">
                <a:solidFill>
                  <a:srgbClr val="2A00FF"/>
                </a:solidFill>
              </a:rPr>
              <a:t>"\r\n"</a:t>
            </a:r>
            <a:r>
              <a:rPr lang="en-GB"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r>
              <a:rPr lang="en-GB" sz="1100">
                <a:solidFill>
                  <a:srgbClr val="6A3E3E"/>
                </a:solidFill>
              </a:rPr>
              <a:t>out</a:t>
            </a:r>
            <a:r>
              <a:rPr lang="en-GB" sz="1100">
                <a:solidFill>
                  <a:schemeClr val="dk1"/>
                </a:solidFill>
              </a:rPr>
              <a:t>.flush();</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r>
              <a:rPr lang="en-GB" sz="1100">
                <a:solidFill>
                  <a:srgbClr val="6A3E3E"/>
                </a:solidFill>
              </a:rPr>
              <a:t>connection</a:t>
            </a:r>
            <a:r>
              <a:rPr lang="en-GB" sz="1100">
                <a:solidFill>
                  <a:schemeClr val="dk1"/>
                </a:solidFill>
              </a:rPr>
              <a:t>.close();</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 </a:t>
            </a:r>
            <a:r>
              <a:rPr b="1" lang="en-GB" sz="1100">
                <a:solidFill>
                  <a:srgbClr val="7F0055"/>
                </a:solidFill>
              </a:rPr>
              <a:t>catch</a:t>
            </a:r>
            <a:r>
              <a:rPr lang="en-GB" sz="1100">
                <a:solidFill>
                  <a:schemeClr val="dk1"/>
                </a:solidFill>
              </a:rPr>
              <a:t> (IOException </a:t>
            </a:r>
            <a:r>
              <a:rPr lang="en-GB" sz="1100">
                <a:solidFill>
                  <a:srgbClr val="6A3E3E"/>
                </a:solidFill>
              </a:rPr>
              <a:t>ex</a:t>
            </a: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 </a:t>
            </a:r>
            <a:r>
              <a:rPr b="1" lang="en-GB" sz="1100">
                <a:solidFill>
                  <a:srgbClr val="7F0055"/>
                </a:solidFill>
              </a:rPr>
              <a:t>catch</a:t>
            </a:r>
            <a:r>
              <a:rPr lang="en-GB" sz="1100">
                <a:solidFill>
                  <a:schemeClr val="dk1"/>
                </a:solidFill>
              </a:rPr>
              <a:t> (IOException </a:t>
            </a:r>
            <a:r>
              <a:rPr lang="en-GB" sz="1100">
                <a:solidFill>
                  <a:srgbClr val="6A3E3E"/>
                </a:solidFill>
              </a:rPr>
              <a:t>ex</a:t>
            </a: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System.</a:t>
            </a:r>
            <a:r>
              <a:rPr b="1" i="1" lang="en-GB" sz="1100">
                <a:solidFill>
                  <a:srgbClr val="0000C0"/>
                </a:solidFill>
              </a:rPr>
              <a:t>err</a:t>
            </a:r>
            <a:r>
              <a:rPr lang="en-GB" sz="1100">
                <a:solidFill>
                  <a:schemeClr val="dk1"/>
                </a:solidFill>
              </a:rPr>
              <a:t>.println(</a:t>
            </a:r>
            <a:r>
              <a:rPr lang="en-GB" sz="1100">
                <a:solidFill>
                  <a:srgbClr val="6A3E3E"/>
                </a:solidFill>
              </a:rPr>
              <a:t>ex</a:t>
            </a:r>
            <a:r>
              <a:rPr lang="en-GB"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Serving Binary Data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Sending binary, nontext data is not significantly harder. You just use an Output Stream that writes a byte array rather than a Writer that writes a String.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This example demonstrates with an iterative time server that follows the time protocol outlined in RFC 868. </a:t>
            </a:r>
            <a:endParaRPr sz="1400">
              <a:solidFill>
                <a:schemeClr val="dk1"/>
              </a:solidFill>
            </a:endParaRPr>
          </a:p>
          <a:p>
            <a:pPr indent="-317500" lvl="1" marL="914400" rtl="0" algn="l">
              <a:spcBef>
                <a:spcPts val="0"/>
              </a:spcBef>
              <a:spcAft>
                <a:spcPts val="0"/>
              </a:spcAft>
              <a:buClr>
                <a:schemeClr val="dk1"/>
              </a:buClr>
              <a:buSzPts val="1400"/>
              <a:buChar char="○"/>
            </a:pPr>
            <a:r>
              <a:rPr lang="en-GB" sz="1400">
                <a:solidFill>
                  <a:schemeClr val="dk1"/>
                </a:solidFill>
              </a:rPr>
              <a:t>When a client connects, the server sends a 4-byte, big-endian, unsigned integer specifying the number of seconds that have passed since 12:00 A.M., January 1, 1900, GMT (the epoch</a:t>
            </a:r>
            <a:r>
              <a:rPr lang="en-GB">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lang="en-GB" sz="1400">
                <a:solidFill>
                  <a:schemeClr val="dk1"/>
                </a:solidFill>
              </a:rPr>
              <a:t>Once again, the current time is found by creating a new Date object. </a:t>
            </a:r>
            <a:endParaRPr sz="1400">
              <a:solidFill>
                <a:schemeClr val="dk1"/>
              </a:solidFill>
            </a:endParaRPr>
          </a:p>
          <a:p>
            <a:pPr indent="-317500" lvl="1" marL="914400" rtl="0" algn="l">
              <a:spcBef>
                <a:spcPts val="0"/>
              </a:spcBef>
              <a:spcAft>
                <a:spcPts val="0"/>
              </a:spcAft>
              <a:buClr>
                <a:schemeClr val="dk1"/>
              </a:buClr>
              <a:buSzPts val="1400"/>
              <a:buChar char="○"/>
            </a:pPr>
            <a:r>
              <a:rPr lang="en-GB" sz="1400">
                <a:solidFill>
                  <a:schemeClr val="dk1"/>
                </a:solidFill>
              </a:rPr>
              <a:t>However, because Java’s Date class counts milliseconds since 12:00 A.M., January 1, 1970, GMT rather than seconds since 12:00 A.M., January 1, 1900, GMT, some conversion is necessary. </a:t>
            </a:r>
            <a:endParaRPr sz="1400">
              <a:solidFill>
                <a:schemeClr val="dk1"/>
              </a:solidFill>
            </a:endParaRPr>
          </a:p>
          <a:p>
            <a:pPr indent="-317500" lvl="0" marL="457200" rtl="0" algn="l">
              <a:spcBef>
                <a:spcPts val="0"/>
              </a:spcBef>
              <a:spcAft>
                <a:spcPts val="0"/>
              </a:spcAft>
              <a:buClr>
                <a:srgbClr val="FF0000"/>
              </a:buClr>
              <a:buSzPts val="1400"/>
              <a:buChar char="●"/>
            </a:pPr>
            <a:r>
              <a:rPr lang="en-GB" sz="1400">
                <a:solidFill>
                  <a:srgbClr val="FF0000"/>
                </a:solidFill>
              </a:rPr>
              <a:t>(check code)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Multithreaded Servers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Char char="●"/>
            </a:pPr>
            <a:r>
              <a:rPr lang="en-GB" sz="1400">
                <a:solidFill>
                  <a:schemeClr val="dk1"/>
                </a:solidFill>
              </a:rPr>
              <a:t>Daytime and time are both very quick protocols. The server sends a few dozen bytes at most and then closes the connection.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It’s plausible here t</a:t>
            </a:r>
            <a:r>
              <a:rPr lang="en-GB" sz="1400" u="sng">
                <a:solidFill>
                  <a:schemeClr val="dk1"/>
                </a:solidFill>
              </a:rPr>
              <a:t>o process each connection fully before moving on to the next one</a:t>
            </a:r>
            <a:r>
              <a:rPr lang="en-GB"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Even in that case, though, it is possible that a slow or crashed client might hang the server for a few seconds until it notices the socket is broken.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If the sending of data (i.e, </a:t>
            </a:r>
            <a:r>
              <a:rPr lang="en-GB" sz="1400" u="sng">
                <a:solidFill>
                  <a:schemeClr val="dk1"/>
                </a:solidFill>
              </a:rPr>
              <a:t>processing the data to send</a:t>
            </a:r>
            <a:r>
              <a:rPr lang="en-GB" sz="1400">
                <a:solidFill>
                  <a:schemeClr val="dk1"/>
                </a:solidFill>
              </a:rPr>
              <a:t>) can take a significant amount of time even when client and server are behaving, you really don’t want each connection to wait for the next.</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Java programs should </a:t>
            </a:r>
            <a:r>
              <a:rPr lang="en-GB" sz="1400" u="sng">
                <a:solidFill>
                  <a:schemeClr val="dk1"/>
                </a:solidFill>
              </a:rPr>
              <a:t>spawn a thread to interact with the client so that the server can be ready to process the next connection sooner</a:t>
            </a:r>
            <a:r>
              <a:rPr lang="en-GB" sz="1400">
                <a:solidFill>
                  <a:schemeClr val="dk1"/>
                </a:solidFill>
              </a:rPr>
              <a:t>. (A thread places a far smaller load on the server than a complete child process.)</a:t>
            </a:r>
            <a:endParaRPr sz="1400">
              <a:solidFill>
                <a:schemeClr val="dk1"/>
              </a:solidFill>
            </a:endParaRPr>
          </a:p>
          <a:p>
            <a:pPr indent="-317500" lvl="1" marL="914400" rtl="0" algn="l">
              <a:spcBef>
                <a:spcPts val="0"/>
              </a:spcBef>
              <a:spcAft>
                <a:spcPts val="0"/>
              </a:spcAft>
              <a:buClr>
                <a:schemeClr val="dk1"/>
              </a:buClr>
              <a:buSzPts val="1400"/>
              <a:buChar char="○"/>
            </a:pPr>
            <a:r>
              <a:rPr lang="en-GB" sz="1400">
                <a:solidFill>
                  <a:schemeClr val="dk1"/>
                </a:solidFill>
              </a:rPr>
              <a:t>On the other hand, if the protocol is simple and quick and allows the server to close the connection when it’s through, it will be more efficient for the server to process the client request immediately without spawning a thread.</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Char char="●"/>
            </a:pPr>
            <a:r>
              <a:rPr lang="en-GB" sz="1400">
                <a:solidFill>
                  <a:schemeClr val="dk1"/>
                </a:solidFill>
              </a:rPr>
              <a:t>The operating system stores incoming connection requests addressed to a particular port in a first-in, first-out queue.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By default, Java sets the length of this queue to 50, although it can vary from operating system to operating system.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After the queue fills to capacity with unprocessed connections, </a:t>
            </a:r>
            <a:r>
              <a:rPr lang="en-GB" sz="1400" u="sng">
                <a:solidFill>
                  <a:schemeClr val="dk1"/>
                </a:solidFill>
              </a:rPr>
              <a:t>the host refuses additional connections on that port until slots in the queue open up</a:t>
            </a:r>
            <a:r>
              <a:rPr lang="en-GB" sz="1400">
                <a:solidFill>
                  <a:schemeClr val="dk1"/>
                </a:solidFill>
              </a:rPr>
              <a:t>. </a:t>
            </a:r>
            <a:endParaRPr sz="1400">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Many (though not all) clients will try to make a connection multiple times if their initial attempt is refused. </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Whatever the queue size, </a:t>
            </a:r>
            <a:r>
              <a:rPr lang="en-GB" u="sng">
                <a:solidFill>
                  <a:schemeClr val="dk1"/>
                </a:solidFill>
              </a:rPr>
              <a:t>you want to be able to empty it faster than new connections are coming in, even if it takes a while to process each connection</a:t>
            </a:r>
            <a:r>
              <a:rPr lang="en-GB">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GB" sz="1400" u="sng">
                <a:solidFill>
                  <a:schemeClr val="dk1"/>
                </a:solidFill>
              </a:rPr>
              <a:t>The solution here is to give each connection its own thread</a:t>
            </a:r>
            <a:r>
              <a:rPr lang="en-GB" sz="1400">
                <a:solidFill>
                  <a:schemeClr val="dk1"/>
                </a:solidFill>
              </a:rPr>
              <a:t>, separate from the thread that accepts incoming connections into the queue. </a:t>
            </a:r>
            <a:endParaRPr sz="1400">
              <a:solidFill>
                <a:schemeClr val="dk1"/>
              </a:solidFill>
            </a:endParaRPr>
          </a:p>
          <a:p>
            <a:pPr indent="-317500" lvl="0" marL="457200" rtl="0" algn="l">
              <a:spcBef>
                <a:spcPts val="0"/>
              </a:spcBef>
              <a:spcAft>
                <a:spcPts val="0"/>
              </a:spcAft>
              <a:buClr>
                <a:srgbClr val="FF0000"/>
              </a:buClr>
              <a:buSzPts val="1400"/>
              <a:buChar char="●"/>
            </a:pPr>
            <a:r>
              <a:rPr lang="en-GB" sz="1400">
                <a:solidFill>
                  <a:srgbClr val="FF0000"/>
                </a:solidFill>
              </a:rPr>
              <a:t>(check code) </a:t>
            </a:r>
            <a:endParaRPr sz="14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