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62" r:id="rId5"/>
    <p:sldId id="269" r:id="rId6"/>
    <p:sldId id="270" r:id="rId7"/>
    <p:sldId id="271" r:id="rId8"/>
    <p:sldId id="257" r:id="rId9"/>
    <p:sldId id="272" r:id="rId10"/>
    <p:sldId id="273" r:id="rId11"/>
    <p:sldId id="259" r:id="rId12"/>
    <p:sldId id="275" r:id="rId13"/>
    <p:sldId id="276" r:id="rId14"/>
    <p:sldId id="260" r:id="rId15"/>
    <p:sldId id="277" r:id="rId16"/>
  </p:sldIdLst>
  <p:sldSz cx="18288000" cy="10287000"/>
  <p:notesSz cx="6858000" cy="9144000"/>
  <p:embeddedFontLst>
    <p:embeddedFont>
      <p:font typeface="Agrandir Narrow Bold" panose="020B0604020202020204" charset="0"/>
      <p:regular r:id="rId17"/>
    </p:embeddedFont>
    <p:embeddedFont>
      <p:font typeface="Agrandir Narrow Bold Italics" panose="020B0604020202020204" charset="0"/>
      <p:regular r:id="rId18"/>
    </p:embeddedFont>
    <p:embeddedFont>
      <p:font typeface="Gill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6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4174148" flipH="1">
            <a:off x="-1273162" y="6470053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914304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224536" y="2332587"/>
            <a:ext cx="3838929" cy="44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b="1" dirty="0" err="1">
                <a:solidFill>
                  <a:srgbClr val="383C5B"/>
                </a:solidFill>
                <a:ea typeface="Agrandir Narrow Bold"/>
                <a:cs typeface="Agrandir Narrow Bold"/>
                <a:sym typeface="Agrandir Narrow Bold"/>
              </a:rPr>
              <a:t>Trà</a:t>
            </a:r>
            <a:r>
              <a:rPr lang="en-US" sz="2974" b="1" dirty="0">
                <a:solidFill>
                  <a:srgbClr val="383C5B"/>
                </a:solidFill>
                <a:ea typeface="Agrandir Narrow Bold"/>
                <a:cs typeface="Agrandir Narrow Bold"/>
                <a:sym typeface="Agrandir Narrow Bold"/>
              </a:rPr>
              <a:t> Vinh University</a:t>
            </a:r>
          </a:p>
        </p:txBody>
      </p:sp>
      <p:sp>
        <p:nvSpPr>
          <p:cNvPr id="7" name="Freeform 7"/>
          <p:cNvSpPr/>
          <p:nvPr/>
        </p:nvSpPr>
        <p:spPr>
          <a:xfrm rot="-805285">
            <a:off x="15230774" y="11810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2400" y="3232139"/>
            <a:ext cx="18287999" cy="331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48"/>
              </a:lnSpc>
            </a:pP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Xây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dựng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website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bán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mỹ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phẩm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trực</a:t>
            </a:r>
            <a:r>
              <a:rPr lang="en-US" sz="12820" b="1" dirty="0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12820" b="1" dirty="0" err="1">
                <a:solidFill>
                  <a:srgbClr val="383C5B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tuyến</a:t>
            </a:r>
            <a:endParaRPr lang="en-US" sz="12820" b="1" dirty="0">
              <a:solidFill>
                <a:srgbClr val="383C5B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19400" y="7580899"/>
            <a:ext cx="4822199" cy="910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Giáo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viên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hướng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dẫn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:</a:t>
            </a:r>
          </a:p>
          <a:p>
            <a:pPr algn="ctr">
              <a:lnSpc>
                <a:spcPts val="3568"/>
              </a:lnSpc>
            </a:pPr>
            <a:r>
              <a:rPr lang="en-US" sz="2974" b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ThS.Hà</a:t>
            </a: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b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Thị</a:t>
            </a: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b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Thuý</a:t>
            </a: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Vi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98E94283-DF57-505B-DDCE-7472D0881922}"/>
              </a:ext>
            </a:extLst>
          </p:cNvPr>
          <p:cNvSpPr txBox="1"/>
          <p:nvPr/>
        </p:nvSpPr>
        <p:spPr>
          <a:xfrm>
            <a:off x="11430000" y="7581458"/>
            <a:ext cx="4639861" cy="1372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Sinh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viên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thực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</a:t>
            </a:r>
            <a:r>
              <a:rPr lang="en-US" sz="2974" i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hiện</a:t>
            </a:r>
            <a:r>
              <a:rPr lang="en-US" sz="2974" i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:</a:t>
            </a:r>
          </a:p>
          <a:p>
            <a:pPr algn="ctr">
              <a:lnSpc>
                <a:spcPts val="3568"/>
              </a:lnSpc>
            </a:pP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La </a:t>
            </a:r>
            <a:r>
              <a:rPr lang="en-US" sz="2974" b="1" dirty="0" err="1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Tuyết</a:t>
            </a: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 Huệ-11021160</a:t>
            </a:r>
          </a:p>
          <a:p>
            <a:pPr algn="ctr">
              <a:lnSpc>
                <a:spcPts val="3568"/>
              </a:lnSpc>
            </a:pPr>
            <a:r>
              <a:rPr lang="en-US" sz="2974" b="1" dirty="0">
                <a:solidFill>
                  <a:srgbClr val="383C5B"/>
                </a:solidFill>
                <a:ea typeface="Agrandir Narrow Bold Italics"/>
                <a:cs typeface="Agrandir Narrow Bold Italics"/>
                <a:sym typeface="Agrandir Narrow Bold Italics"/>
              </a:rPr>
              <a:t>DA21TTB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F7D823B8-B64C-5202-85BD-B80F89F6E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361950"/>
            <a:ext cx="3524250" cy="18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048000" y="3238500"/>
            <a:ext cx="1270890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3264410" y="4615816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5786278" y="4181267"/>
            <a:ext cx="75868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156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79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12831350" y="-2299004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86275" y="7265643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-868078" y="863521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42409" y="1427105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000" y="3611254"/>
            <a:ext cx="16459200" cy="2243255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554724" y="1529342"/>
            <a:ext cx="8824876" cy="1234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Ưu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điểm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và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hạn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chế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24399" y="3848100"/>
            <a:ext cx="12186183" cy="1801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 err="1">
                <a:latin typeface="Arial" panose="020B0604020202020204" pitchFamily="34" charset="0"/>
              </a:rPr>
              <a:t>T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iện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sức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toàn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vẹn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toàn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Freeform 11"/>
          <p:cNvSpPr/>
          <p:nvPr/>
        </p:nvSpPr>
        <p:spPr>
          <a:xfrm>
            <a:off x="762000" y="6325854"/>
            <a:ext cx="16459200" cy="2243255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6"/>
                </a:lnTo>
                <a:lnTo>
                  <a:pt x="0" y="22432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75855" y="3611254"/>
            <a:ext cx="2407083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solidFill>
                  <a:srgbClr val="FFFFFF"/>
                </a:solidFill>
                <a:latin typeface="Arial" panose="020B0604020202020204" pitchFamily="34" charset="0"/>
                <a:ea typeface="Gill Sans Bold"/>
                <a:cs typeface="Arial" panose="020B0604020202020204" pitchFamily="34" charset="0"/>
                <a:sym typeface="Gill Sans Bold"/>
              </a:rPr>
              <a:t>Ưu</a:t>
            </a:r>
            <a:r>
              <a:rPr lang="vi-VN" sz="7200" b="1" dirty="0">
                <a:solidFill>
                  <a:srgbClr val="FFFFFF"/>
                </a:solidFill>
                <a:latin typeface="Arial" panose="020B0604020202020204" pitchFamily="34" charset="0"/>
                <a:ea typeface="Gill Sans Bold"/>
                <a:cs typeface="Arial" panose="020B0604020202020204" pitchFamily="34" charset="0"/>
                <a:sym typeface="Gill Sans Bold"/>
              </a:rPr>
              <a:t> điểm</a:t>
            </a:r>
            <a:endParaRPr lang="en-US" sz="7200" b="1" dirty="0">
              <a:solidFill>
                <a:srgbClr val="FFFFFF"/>
              </a:solidFill>
              <a:latin typeface="Arial" panose="020B0604020202020204" pitchFamily="34" charset="0"/>
              <a:ea typeface="Gill Sans Bold"/>
              <a:cs typeface="Arial" panose="020B0604020202020204" pitchFamily="34" charset="0"/>
              <a:sym typeface="Gill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5855" y="6374503"/>
            <a:ext cx="2195945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vi-VN" sz="7200" b="1" dirty="0">
                <a:solidFill>
                  <a:srgbClr val="FFFFFF"/>
                </a:solidFill>
                <a:ea typeface="Gill Sans Bold"/>
                <a:cs typeface="Gill Sans Bold"/>
                <a:sym typeface="Gill Sans Bold"/>
              </a:rPr>
              <a:t>Hạn chế</a:t>
            </a:r>
            <a:endParaRPr lang="en-US" sz="7200" b="1" dirty="0">
              <a:solidFill>
                <a:srgbClr val="FFFFFF"/>
              </a:solidFill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C7AA0ED4-3889-E095-2EE7-6AB98E9D366D}"/>
              </a:ext>
            </a:extLst>
          </p:cNvPr>
          <p:cNvSpPr txBox="1"/>
          <p:nvPr/>
        </p:nvSpPr>
        <p:spPr>
          <a:xfrm>
            <a:off x="4724399" y="6542638"/>
            <a:ext cx="12186183" cy="1801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vẫn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gặp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chưa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Arial" panose="020B0604020202020204" pitchFamily="34" charset="0"/>
              </a:rPr>
              <a:t>Chưa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đưa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lên</a:t>
            </a:r>
            <a:r>
              <a:rPr lang="en-US" altLang="en-US" sz="2400" b="1" dirty="0">
                <a:latin typeface="Arial" panose="020B0604020202020204" pitchFamily="34" charset="0"/>
              </a:rPr>
              <a:t> hosting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Arial" panose="020B0604020202020204" pitchFamily="34" charset="0"/>
              </a:rPr>
              <a:t>Một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số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chức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năng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chưa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hoàn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thiện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482" y="-3560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3" y="7555026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1103860" y="3162300"/>
            <a:ext cx="15994259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1667749" y="4526694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4.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3516115" y="4195835"/>
            <a:ext cx="14436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luận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và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đề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xuất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9829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12831350" y="-2299004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38607" y="7737867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15673386" y="8946225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06266" y="1132024"/>
            <a:ext cx="11619426" cy="1644439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35104" y="3055818"/>
            <a:ext cx="9001805" cy="6545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mỹ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tuyến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vượt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trội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cường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nhiên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vượt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hạn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thói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nghệ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22424" y="1258281"/>
            <a:ext cx="8719027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Kết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luận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A2B72-5D18-9231-C723-276466F62C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5516" y="3256522"/>
            <a:ext cx="7725853" cy="62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7022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632966" flipH="1">
            <a:off x="-2576225" y="2460796"/>
            <a:ext cx="5366025" cy="4390384"/>
          </a:xfrm>
          <a:custGeom>
            <a:avLst/>
            <a:gdLst/>
            <a:ahLst/>
            <a:cxnLst/>
            <a:rect l="l" t="t" r="r" b="b"/>
            <a:pathLst>
              <a:path w="5366025" h="4390384">
                <a:moveTo>
                  <a:pt x="5366025" y="0"/>
                </a:moveTo>
                <a:lnTo>
                  <a:pt x="0" y="0"/>
                </a:lnTo>
                <a:lnTo>
                  <a:pt x="0" y="4390384"/>
                </a:lnTo>
                <a:lnTo>
                  <a:pt x="5366025" y="4390384"/>
                </a:lnTo>
                <a:lnTo>
                  <a:pt x="5366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14766" y="7914278"/>
            <a:ext cx="16936602" cy="4745444"/>
          </a:xfrm>
          <a:custGeom>
            <a:avLst/>
            <a:gdLst/>
            <a:ahLst/>
            <a:cxnLst/>
            <a:rect l="l" t="t" r="r" b="b"/>
            <a:pathLst>
              <a:path w="16936602" h="4745444">
                <a:moveTo>
                  <a:pt x="0" y="0"/>
                </a:moveTo>
                <a:lnTo>
                  <a:pt x="16936602" y="0"/>
                </a:lnTo>
                <a:lnTo>
                  <a:pt x="16936602" y="4745444"/>
                </a:lnTo>
                <a:lnTo>
                  <a:pt x="0" y="4745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802037">
            <a:off x="14977490" y="5949256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2985570" y="-2263645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334287" y="1684066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95600" y="3654558"/>
            <a:ext cx="14097000" cy="5389986"/>
          </a:xfrm>
          <a:custGeom>
            <a:avLst/>
            <a:gdLst/>
            <a:ahLst/>
            <a:cxnLst/>
            <a:rect l="l" t="t" r="r" b="b"/>
            <a:pathLst>
              <a:path w="12646504" h="5389986">
                <a:moveTo>
                  <a:pt x="0" y="0"/>
                </a:moveTo>
                <a:lnTo>
                  <a:pt x="12646504" y="0"/>
                </a:lnTo>
                <a:lnTo>
                  <a:pt x="12646504" y="5389986"/>
                </a:lnTo>
                <a:lnTo>
                  <a:pt x="0" y="5389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08161" y="1786813"/>
            <a:ext cx="8504681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Đề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xuất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81237" y="3923987"/>
            <a:ext cx="3877329" cy="5032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vi-VN" sz="2400" b="1" dirty="0"/>
              <a:t>Học hỏi và áp dụng công nghệ</a:t>
            </a:r>
            <a:r>
              <a:rPr lang="vi-VN" sz="2400" dirty="0"/>
              <a:t>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- </a:t>
            </a:r>
            <a:r>
              <a:rPr lang="vi-VN" sz="2400" dirty="0"/>
              <a:t>Tìm hiểu các công cụ xây dựng web phổ biến (WordPress, Shopify, hoặc các framework như Laravel).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- </a:t>
            </a:r>
            <a:r>
              <a:rPr lang="vi-VN" sz="2400" dirty="0"/>
              <a:t>Thực hành thiết kế giao diện thân thiện với người dùng (UX/UI) thông qua các dự án nhỏ.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8610" y="3924300"/>
            <a:ext cx="3676190" cy="3647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vi-VN" sz="2400" b="1" dirty="0"/>
              <a:t>Marketing sáng tạo</a:t>
            </a:r>
            <a:r>
              <a:rPr lang="vi-VN" sz="2400" dirty="0"/>
              <a:t>:</a:t>
            </a:r>
          </a:p>
          <a:p>
            <a:pPr>
              <a:lnSpc>
                <a:spcPct val="125000"/>
              </a:lnSpc>
            </a:pPr>
            <a:r>
              <a:rPr lang="vi-VN" sz="2400" dirty="0"/>
              <a:t>Quảng bá sản phẩm thông qua mạng xã hội, kênh TikTok hoặc Instagram.</a:t>
            </a:r>
          </a:p>
          <a:p>
            <a:pPr>
              <a:lnSpc>
                <a:spcPct val="125000"/>
              </a:lnSpc>
            </a:pPr>
            <a:r>
              <a:rPr lang="vi-VN" sz="2400" dirty="0"/>
              <a:t>Xây dựng nội dung hữu ích như hướng dẫn trang điểm, chăm sóc da để thu hút người dùng.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73001" y="3924300"/>
            <a:ext cx="3429000" cy="5032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Hỗ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trợ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khách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chatbot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hỗ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trợ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vấn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sản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phẩm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24/7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nền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miễn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ChatGPT API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Chatfuel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Khuyến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mãi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khởi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Triển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khai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chương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trình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giảm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tặng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quà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thu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hút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khách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hàng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 ban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597892" y="3281757"/>
            <a:ext cx="1028286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3814302" y="4659073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6610831" y="4241777"/>
            <a:ext cx="75868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randir Narrow"/>
              </a:rPr>
              <a:t>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8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0020" y="-3942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642096" flipH="1">
            <a:off x="-536367" y="2695217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5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5" y="3766683"/>
                </a:lnTo>
                <a:lnTo>
                  <a:pt x="46037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16096" y="7643527"/>
            <a:ext cx="16936602" cy="4745444"/>
          </a:xfrm>
          <a:custGeom>
            <a:avLst/>
            <a:gdLst/>
            <a:ahLst/>
            <a:cxnLst/>
            <a:rect l="l" t="t" r="r" b="b"/>
            <a:pathLst>
              <a:path w="16936602" h="4745444">
                <a:moveTo>
                  <a:pt x="0" y="0"/>
                </a:moveTo>
                <a:lnTo>
                  <a:pt x="16936602" y="0"/>
                </a:lnTo>
                <a:lnTo>
                  <a:pt x="16936602" y="4745444"/>
                </a:lnTo>
                <a:lnTo>
                  <a:pt x="0" y="4745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802037">
            <a:off x="14929629" y="437586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4775880" y="7084466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81400" y="-216740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32096" y="1626509"/>
            <a:ext cx="8636304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364472" y="-34842"/>
            <a:ext cx="9342128" cy="1234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Nội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dung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chính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4402" y="1540831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1.</a:t>
            </a: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A5184BE2-CCC3-CFB9-AB43-3ECED84D6B01}"/>
              </a:ext>
            </a:extLst>
          </p:cNvPr>
          <p:cNvSpPr/>
          <p:nvPr/>
        </p:nvSpPr>
        <p:spPr>
          <a:xfrm>
            <a:off x="5232058" y="3511593"/>
            <a:ext cx="8636303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96B070D6-CC07-A94A-716F-A28C6534E6E7}"/>
              </a:ext>
            </a:extLst>
          </p:cNvPr>
          <p:cNvSpPr/>
          <p:nvPr/>
        </p:nvSpPr>
        <p:spPr>
          <a:xfrm>
            <a:off x="5232059" y="7034999"/>
            <a:ext cx="8636302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D23F87C8-BF50-674E-9E7B-BC55154DAD9C}"/>
              </a:ext>
            </a:extLst>
          </p:cNvPr>
          <p:cNvSpPr/>
          <p:nvPr/>
        </p:nvSpPr>
        <p:spPr>
          <a:xfrm>
            <a:off x="5232059" y="5281519"/>
            <a:ext cx="8636302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EA1A400C-9D4F-D614-4991-D9CCA760C8D4}"/>
              </a:ext>
            </a:extLst>
          </p:cNvPr>
          <p:cNvSpPr/>
          <p:nvPr/>
        </p:nvSpPr>
        <p:spPr>
          <a:xfrm>
            <a:off x="5232058" y="8869967"/>
            <a:ext cx="8636301" cy="1217056"/>
          </a:xfrm>
          <a:custGeom>
            <a:avLst/>
            <a:gdLst/>
            <a:ahLst/>
            <a:cxnLst/>
            <a:rect l="l" t="t" r="r" b="b"/>
            <a:pathLst>
              <a:path w="11639532" h="2243255">
                <a:moveTo>
                  <a:pt x="0" y="0"/>
                </a:moveTo>
                <a:lnTo>
                  <a:pt x="11639532" y="0"/>
                </a:lnTo>
                <a:lnTo>
                  <a:pt x="11639532" y="2243255"/>
                </a:lnTo>
                <a:lnTo>
                  <a:pt x="0" y="2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155FE415-5FD7-BA68-EE41-C7A6899AA46B}"/>
              </a:ext>
            </a:extLst>
          </p:cNvPr>
          <p:cNvSpPr txBox="1"/>
          <p:nvPr/>
        </p:nvSpPr>
        <p:spPr>
          <a:xfrm>
            <a:off x="5054402" y="3341744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2.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9E235788-BD0D-A50E-B665-59D8FC648431}"/>
              </a:ext>
            </a:extLst>
          </p:cNvPr>
          <p:cNvSpPr txBox="1"/>
          <p:nvPr/>
        </p:nvSpPr>
        <p:spPr>
          <a:xfrm>
            <a:off x="5054401" y="5183365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3.</a:t>
            </a: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F51F393A-6F76-972A-2864-1F625E476402}"/>
              </a:ext>
            </a:extLst>
          </p:cNvPr>
          <p:cNvSpPr txBox="1"/>
          <p:nvPr/>
        </p:nvSpPr>
        <p:spPr>
          <a:xfrm>
            <a:off x="5054400" y="6920969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4.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009BA4E0-D5F1-3FD0-C0B2-79CD1D3F77EA}"/>
              </a:ext>
            </a:extLst>
          </p:cNvPr>
          <p:cNvSpPr txBox="1"/>
          <p:nvPr/>
        </p:nvSpPr>
        <p:spPr>
          <a:xfrm>
            <a:off x="5054400" y="8769922"/>
            <a:ext cx="1294257" cy="114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5.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491848F-A003-9F73-C074-93441EAE29B7}"/>
              </a:ext>
            </a:extLst>
          </p:cNvPr>
          <p:cNvSpPr txBox="1"/>
          <p:nvPr/>
        </p:nvSpPr>
        <p:spPr>
          <a:xfrm>
            <a:off x="7580480" y="3965749"/>
            <a:ext cx="6664691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Nghiên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cứu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lý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thuyết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117BD25F-43D8-2682-CC92-84427918902F}"/>
              </a:ext>
            </a:extLst>
          </p:cNvPr>
          <p:cNvSpPr txBox="1"/>
          <p:nvPr/>
        </p:nvSpPr>
        <p:spPr>
          <a:xfrm>
            <a:off x="8913980" y="2187463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Giới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thiệu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35E97386-246E-6DA6-7554-1418C15B955B}"/>
              </a:ext>
            </a:extLst>
          </p:cNvPr>
          <p:cNvSpPr txBox="1"/>
          <p:nvPr/>
        </p:nvSpPr>
        <p:spPr>
          <a:xfrm>
            <a:off x="8998868" y="5792326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quả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0B579471-3BE8-62AE-A35B-01088DC086CB}"/>
              </a:ext>
            </a:extLst>
          </p:cNvPr>
          <p:cNvSpPr txBox="1"/>
          <p:nvPr/>
        </p:nvSpPr>
        <p:spPr>
          <a:xfrm>
            <a:off x="7567947" y="7545594"/>
            <a:ext cx="6664691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Kết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luận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và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đề</a:t>
            </a: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5000" b="1" dirty="0" err="1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xuất</a:t>
            </a:r>
            <a:endParaRPr lang="en-US" sz="5000" b="1" dirty="0">
              <a:solidFill>
                <a:srgbClr val="383C5B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C3F68BBB-B65D-E3FA-1F4C-F406AF8417F5}"/>
              </a:ext>
            </a:extLst>
          </p:cNvPr>
          <p:cNvSpPr txBox="1"/>
          <p:nvPr/>
        </p:nvSpPr>
        <p:spPr>
          <a:xfrm>
            <a:off x="8998868" y="9376882"/>
            <a:ext cx="3997693" cy="467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2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383C5B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Demo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2" y="7518902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3890332" y="3162300"/>
            <a:ext cx="10282868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4106742" y="4539616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6125536" y="4099494"/>
            <a:ext cx="758688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Giới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thiệu</a:t>
            </a:r>
            <a:endParaRPr lang="en-US" sz="11500" b="1" dirty="0">
              <a:solidFill>
                <a:schemeClr val="bg1"/>
              </a:solidFill>
              <a:latin typeface="Times New Roman" panose="02020603050405020304" pitchFamily="18" charset="0"/>
              <a:ea typeface="Agrandir Narrow"/>
              <a:cs typeface="Times New Roman" panose="02020603050405020304" pitchFamily="18" charset="0"/>
              <a:sym typeface="Agrandir Narrow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457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81" y="-192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228303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409446"/>
            <a:ext cx="9606460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Lí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do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chọn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đề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tài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4000" y="2200857"/>
            <a:ext cx="10955133" cy="6676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1523" y="3916918"/>
            <a:ext cx="5429540" cy="57438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71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4320775" y="7830388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709" y="288229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47800" y="429898"/>
            <a:ext cx="9606460" cy="1234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Mục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tiêu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9998" y="2853615"/>
            <a:ext cx="9475590" cy="435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 algn="just">
              <a:lnSpc>
                <a:spcPct val="14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00557-F4EC-0047-F80F-7B39E9B45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4492" y="2643309"/>
            <a:ext cx="7476637" cy="5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9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011" y="120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080666" y="-1286086"/>
            <a:ext cx="14678635" cy="4112787"/>
          </a:xfrm>
          <a:custGeom>
            <a:avLst/>
            <a:gdLst/>
            <a:ahLst/>
            <a:cxnLst/>
            <a:rect l="l" t="t" r="r" b="b"/>
            <a:pathLst>
              <a:path w="14678635" h="4112787">
                <a:moveTo>
                  <a:pt x="14678636" y="4112787"/>
                </a:moveTo>
                <a:lnTo>
                  <a:pt x="0" y="4112787"/>
                </a:lnTo>
                <a:lnTo>
                  <a:pt x="0" y="0"/>
                </a:lnTo>
                <a:lnTo>
                  <a:pt x="14678636" y="0"/>
                </a:lnTo>
                <a:lnTo>
                  <a:pt x="14678636" y="41127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4148" flipH="1">
            <a:off x="-1273162" y="6074651"/>
            <a:ext cx="4603724" cy="3766684"/>
          </a:xfrm>
          <a:custGeom>
            <a:avLst/>
            <a:gdLst/>
            <a:ahLst/>
            <a:cxnLst/>
            <a:rect l="l" t="t" r="r" b="b"/>
            <a:pathLst>
              <a:path w="4603724" h="376668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56903" y="7555026"/>
            <a:ext cx="15675137" cy="4391996"/>
          </a:xfrm>
          <a:custGeom>
            <a:avLst/>
            <a:gdLst/>
            <a:ahLst/>
            <a:cxnLst/>
            <a:rect l="l" t="t" r="r" b="b"/>
            <a:pathLst>
              <a:path w="15675137" h="4391996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05285">
            <a:off x="15231190" y="706482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319E872-F4B4-AB5D-0077-C0B537AFECBB}"/>
              </a:ext>
            </a:extLst>
          </p:cNvPr>
          <p:cNvSpPr/>
          <p:nvPr/>
        </p:nvSpPr>
        <p:spPr>
          <a:xfrm>
            <a:off x="1103860" y="3162300"/>
            <a:ext cx="15994259" cy="38408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ABFF1-20F1-F0DE-2DA3-248C7B20E2F8}"/>
              </a:ext>
            </a:extLst>
          </p:cNvPr>
          <p:cNvSpPr txBox="1"/>
          <p:nvPr/>
        </p:nvSpPr>
        <p:spPr>
          <a:xfrm>
            <a:off x="1667749" y="4526694"/>
            <a:ext cx="140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ill Sans Bold" panose="020B0604020202020204" charset="0"/>
              </a:rPr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600-9F24-229A-56A5-9B92B7AC5B47}"/>
              </a:ext>
            </a:extLst>
          </p:cNvPr>
          <p:cNvSpPr txBox="1"/>
          <p:nvPr/>
        </p:nvSpPr>
        <p:spPr>
          <a:xfrm>
            <a:off x="3516115" y="4195835"/>
            <a:ext cx="14436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Nghiên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cứu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lý</a:t>
            </a:r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 </a:t>
            </a:r>
            <a:r>
              <a:rPr lang="en-US" sz="11500" b="1" dirty="0" err="1">
                <a:solidFill>
                  <a:schemeClr val="bg1"/>
                </a:solidFill>
                <a:latin typeface="Times New Roman" panose="02020603050405020304" pitchFamily="18" charset="0"/>
                <a:ea typeface="Agrandir Narrow"/>
                <a:cs typeface="Times New Roman" panose="02020603050405020304" pitchFamily="18" charset="0"/>
                <a:sym typeface="Agrandir Narrow"/>
              </a:rPr>
              <a:t>thuyết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172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-4174148" flipH="1">
            <a:off x="-1016439" y="7327751"/>
            <a:ext cx="3424109" cy="2801544"/>
          </a:xfrm>
          <a:custGeom>
            <a:avLst/>
            <a:gdLst/>
            <a:ahLst/>
            <a:cxnLst/>
            <a:rect l="l" t="t" r="r" b="b"/>
            <a:pathLst>
              <a:path w="3424109" h="2801544">
                <a:moveTo>
                  <a:pt x="3424109" y="0"/>
                </a:moveTo>
                <a:lnTo>
                  <a:pt x="0" y="0"/>
                </a:lnTo>
                <a:lnTo>
                  <a:pt x="0" y="2801543"/>
                </a:lnTo>
                <a:lnTo>
                  <a:pt x="3424109" y="2801543"/>
                </a:lnTo>
                <a:lnTo>
                  <a:pt x="34241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5799" y="8302504"/>
            <a:ext cx="12878442" cy="3608394"/>
          </a:xfrm>
          <a:custGeom>
            <a:avLst/>
            <a:gdLst/>
            <a:ahLst/>
            <a:cxnLst/>
            <a:rect l="l" t="t" r="r" b="b"/>
            <a:pathLst>
              <a:path w="12878442" h="3608394">
                <a:moveTo>
                  <a:pt x="0" y="0"/>
                </a:moveTo>
                <a:lnTo>
                  <a:pt x="12878441" y="0"/>
                </a:lnTo>
                <a:lnTo>
                  <a:pt x="12878441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4874027" y="-767968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391400" y="173983"/>
            <a:ext cx="10400977" cy="1816163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41198" y="403923"/>
            <a:ext cx="8884586" cy="1234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Tổng</a:t>
            </a:r>
            <a:r>
              <a:rPr lang="en-US" sz="7354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7354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quan</a:t>
            </a:r>
            <a:endParaRPr lang="en-US" sz="7354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72400" y="2441853"/>
            <a:ext cx="10255653" cy="6989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vi-VN" sz="3200" b="1" dirty="0">
                <a:latin typeface="+mj-lt"/>
              </a:rPr>
              <a:t>Thương mại điện tử (E-commerce):</a:t>
            </a:r>
            <a:endParaRPr lang="vi-VN" sz="3200" dirty="0">
              <a:latin typeface="+mj-lt"/>
            </a:endParaRP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Khái niệm:</a:t>
            </a:r>
            <a:r>
              <a:rPr lang="vi-VN" sz="3200" dirty="0">
                <a:latin typeface="+mj-lt"/>
              </a:rPr>
              <a:t> Mua bán hàng hóa, dịch vụ qua Internet.</a:t>
            </a: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Loại hình:</a:t>
            </a:r>
            <a:r>
              <a:rPr lang="vi-VN" sz="3200" dirty="0">
                <a:latin typeface="+mj-lt"/>
              </a:rPr>
              <a:t> B2C, B2B, C2C, C2B.</a:t>
            </a: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Lợi ích:</a:t>
            </a:r>
            <a:r>
              <a:rPr lang="vi-VN" sz="3200" dirty="0">
                <a:latin typeface="+mj-lt"/>
              </a:rPr>
              <a:t> Tiết kiệm chi phí, mở rộng thị trường, nâng cao trải nghiệm người dùng.</a:t>
            </a:r>
          </a:p>
          <a:p>
            <a:pPr>
              <a:lnSpc>
                <a:spcPts val="5000"/>
              </a:lnSpc>
            </a:pPr>
            <a:r>
              <a:rPr lang="vi-VN" sz="3200" b="1" dirty="0">
                <a:latin typeface="+mj-lt"/>
              </a:rPr>
              <a:t>Website bán hàng trực tuyến:</a:t>
            </a:r>
            <a:endParaRPr lang="vi-VN" sz="3200" dirty="0">
              <a:latin typeface="+mj-lt"/>
            </a:endParaRP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Vai trò:</a:t>
            </a:r>
            <a:r>
              <a:rPr lang="vi-VN" sz="3200" dirty="0">
                <a:latin typeface="+mj-lt"/>
              </a:rPr>
              <a:t> Kết nối người mua &amp; người bán, giao dịch tiện lợi.</a:t>
            </a: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Tính năng:</a:t>
            </a:r>
            <a:r>
              <a:rPr lang="vi-VN" sz="3200" dirty="0">
                <a:latin typeface="+mj-lt"/>
              </a:rPr>
              <a:t> Giỏ hàng, quản lý sản phẩm, bảo mật.</a:t>
            </a:r>
          </a:p>
          <a:p>
            <a:pPr>
              <a:lnSpc>
                <a:spcPts val="5000"/>
              </a:lnSpc>
            </a:pPr>
            <a:r>
              <a:rPr lang="vi-VN" sz="3200" b="1" dirty="0">
                <a:latin typeface="+mj-lt"/>
              </a:rPr>
              <a:t>Phát triển website bán mỹ phẩm:</a:t>
            </a:r>
            <a:endParaRPr lang="vi-VN" sz="3200" dirty="0">
              <a:latin typeface="+mj-lt"/>
            </a:endParaRP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Nhu cầu thị trường:</a:t>
            </a:r>
            <a:r>
              <a:rPr lang="vi-VN" sz="3200" dirty="0">
                <a:latin typeface="+mj-lt"/>
              </a:rPr>
              <a:t> Mua sắm mỹ phẩm online tăng trưởng.</a:t>
            </a:r>
          </a:p>
          <a:p>
            <a:pPr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+mj-lt"/>
              </a:rPr>
              <a:t>Lợi ích:</a:t>
            </a:r>
            <a:r>
              <a:rPr lang="vi-VN" sz="3200" dirty="0">
                <a:latin typeface="+mj-lt"/>
              </a:rPr>
              <a:t> Quản lý hiệu quả, tương tác khách hàng.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F7296-BDAF-C276-6ADF-453CBA057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665" y="2403172"/>
            <a:ext cx="7411065" cy="71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8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207" y="553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5" name="Freeform 5"/>
          <p:cNvSpPr/>
          <p:nvPr/>
        </p:nvSpPr>
        <p:spPr>
          <a:xfrm rot="-805285">
            <a:off x="16172707" y="7272"/>
            <a:ext cx="5564319" cy="4552624"/>
          </a:xfrm>
          <a:custGeom>
            <a:avLst/>
            <a:gdLst/>
            <a:ahLst/>
            <a:cxnLst/>
            <a:rect l="l" t="t" r="r" b="b"/>
            <a:pathLst>
              <a:path w="5564319" h="4552624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7669717" y="-1368884"/>
            <a:ext cx="11317876" cy="3171141"/>
          </a:xfrm>
          <a:custGeom>
            <a:avLst/>
            <a:gdLst/>
            <a:ahLst/>
            <a:cxnLst/>
            <a:rect l="l" t="t" r="r" b="b"/>
            <a:pathLst>
              <a:path w="11317876" h="3171141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0098" y="2088975"/>
            <a:ext cx="13008418" cy="4883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4: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UI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đại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nền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Ajax.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sở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PHP. </a:t>
            </a:r>
          </a:p>
        </p:txBody>
      </p:sp>
      <p:sp>
        <p:nvSpPr>
          <p:cNvPr id="8" name="Freeform 8"/>
          <p:cNvSpPr/>
          <p:nvPr/>
        </p:nvSpPr>
        <p:spPr>
          <a:xfrm>
            <a:off x="266047" y="270983"/>
            <a:ext cx="11619426" cy="1696267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1141" y="456134"/>
            <a:ext cx="10153659" cy="1139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Các</a:t>
            </a:r>
            <a:r>
              <a:rPr lang="en-US" sz="6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công</a:t>
            </a:r>
            <a:r>
              <a:rPr lang="en-US" sz="6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nghệ</a:t>
            </a:r>
            <a:r>
              <a:rPr lang="en-US" sz="6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sử</a:t>
            </a:r>
            <a:r>
              <a:rPr lang="en-US" sz="6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dụng</a:t>
            </a:r>
            <a:endParaRPr lang="en-US" sz="6000" b="1" dirty="0">
              <a:solidFill>
                <a:srgbClr val="FFFFFF"/>
              </a:solidFill>
              <a:latin typeface="Gill Sans Bold"/>
              <a:ea typeface="Gill Sans Bold"/>
              <a:cs typeface="Gill Sans Bold"/>
              <a:sym typeface="Gill Sans Bold"/>
            </a:endParaRPr>
          </a:p>
        </p:txBody>
      </p:sp>
      <p:pic>
        <p:nvPicPr>
          <p:cNvPr id="11" name="Picture 10" descr="Learn HTML - Pro - Ứng dụng trên Google Play">
            <a:extLst>
              <a:ext uri="{FF2B5EF4-FFF2-40B4-BE49-F238E27FC236}">
                <a16:creationId xmlns:a16="http://schemas.microsoft.com/office/drawing/2014/main" id="{742D56F9-419B-74EE-E176-879C26173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715" y="5631337"/>
            <a:ext cx="2349801" cy="217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earn CSS - Pro - Ứng dụng trên Google Play">
            <a:extLst>
              <a:ext uri="{FF2B5EF4-FFF2-40B4-BE49-F238E27FC236}">
                <a16:creationId xmlns:a16="http://schemas.microsoft.com/office/drawing/2014/main" id="{EF233C9E-713A-C205-389C-690CD0468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36" y="1779014"/>
            <a:ext cx="2539344" cy="205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ootstrap">
            <a:extLst>
              <a:ext uri="{FF2B5EF4-FFF2-40B4-BE49-F238E27FC236}">
                <a16:creationId xmlns:a16="http://schemas.microsoft.com/office/drawing/2014/main" id="{9459EB1F-D984-C154-7769-12D397792F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13222"/>
          <a:stretch/>
        </p:blipFill>
        <p:spPr bwMode="auto">
          <a:xfrm>
            <a:off x="8996466" y="7996953"/>
            <a:ext cx="3647289" cy="217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9037A-93FA-ACC1-7E6F-7DE32341876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10468" b="14484"/>
          <a:stretch/>
        </p:blipFill>
        <p:spPr>
          <a:xfrm>
            <a:off x="4493837" y="7603302"/>
            <a:ext cx="4110991" cy="1694242"/>
          </a:xfrm>
          <a:prstGeom prst="rect">
            <a:avLst/>
          </a:prstGeom>
        </p:spPr>
      </p:pic>
      <p:pic>
        <p:nvPicPr>
          <p:cNvPr id="15" name="Picture 14" descr="Giới thiệu những kiến thức quan trọng về PHP với cơ hội phát triển nghề nghiệp lý tưởng">
            <a:extLst>
              <a:ext uri="{FF2B5EF4-FFF2-40B4-BE49-F238E27FC236}">
                <a16:creationId xmlns:a16="http://schemas.microsoft.com/office/drawing/2014/main" id="{5874D72C-FB05-6E55-6D94-04C35AB8B2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599" y="4551970"/>
            <a:ext cx="4110991" cy="274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556AC8-5A16-433C-04C2-6DD9A6498F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84" y="8212203"/>
            <a:ext cx="4110990" cy="1694242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B5B00C0-FCEF-10A9-9FCC-90BC56561E9B}"/>
              </a:ext>
            </a:extLst>
          </p:cNvPr>
          <p:cNvSpPr/>
          <p:nvPr/>
        </p:nvSpPr>
        <p:spPr>
          <a:xfrm rot="2379029">
            <a:off x="-1736865" y="7357074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95" t="-29019" b="-3514"/>
            </a:stretch>
          </a:blipFill>
        </p:spPr>
      </p:sp>
      <p:sp>
        <p:nvSpPr>
          <p:cNvPr id="3" name="Freeform 3"/>
          <p:cNvSpPr/>
          <p:nvPr/>
        </p:nvSpPr>
        <p:spPr>
          <a:xfrm rot="4009528" flipH="1">
            <a:off x="-4246040" y="-3653591"/>
            <a:ext cx="6095192" cy="4986975"/>
          </a:xfrm>
          <a:custGeom>
            <a:avLst/>
            <a:gdLst/>
            <a:ahLst/>
            <a:cxnLst/>
            <a:rect l="l" t="t" r="r" b="b"/>
            <a:pathLst>
              <a:path w="6095192" h="4986975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65236" y="7336051"/>
            <a:ext cx="19909173" cy="5578325"/>
          </a:xfrm>
          <a:custGeom>
            <a:avLst/>
            <a:gdLst/>
            <a:ahLst/>
            <a:cxnLst/>
            <a:rect l="l" t="t" r="r" b="b"/>
            <a:pathLst>
              <a:path w="19909173" h="5578325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379029">
            <a:off x="-868078" y="8635217"/>
            <a:ext cx="6621020" cy="5417199"/>
          </a:xfrm>
          <a:custGeom>
            <a:avLst/>
            <a:gdLst/>
            <a:ahLst/>
            <a:cxnLst/>
            <a:rect l="l" t="t" r="r" b="b"/>
            <a:pathLst>
              <a:path w="6621020" h="5417199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15240000" y="2285751"/>
            <a:ext cx="19111785" cy="5354906"/>
          </a:xfrm>
          <a:custGeom>
            <a:avLst/>
            <a:gdLst/>
            <a:ahLst/>
            <a:cxnLst/>
            <a:rect l="l" t="t" r="r" b="b"/>
            <a:pathLst>
              <a:path w="19111785" h="5354906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3715" y="-38100"/>
            <a:ext cx="17290825" cy="2743200"/>
          </a:xfrm>
          <a:custGeom>
            <a:avLst/>
            <a:gdLst/>
            <a:ahLst/>
            <a:cxnLst/>
            <a:rect l="l" t="t" r="r" b="b"/>
            <a:pathLst>
              <a:path w="11619426" h="1696267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55967" y="2396112"/>
            <a:ext cx="11742344" cy="7012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sắc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UX: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nghiên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cứu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giỏ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mượt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dịch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24200" y="875149"/>
            <a:ext cx="1404048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Phương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pháp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nghiên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cứu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và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phát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triển</a:t>
            </a:r>
            <a:r>
              <a:rPr lang="en-US" sz="5000" b="1" dirty="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1277554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864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Agrandir Narrow Bold</vt:lpstr>
      <vt:lpstr>Arial (Body)</vt:lpstr>
      <vt:lpstr>Wingdings</vt:lpstr>
      <vt:lpstr>Times New Roman</vt:lpstr>
      <vt:lpstr>Agrandir Narrow Bold Italics</vt:lpstr>
      <vt:lpstr>Gill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 Tuyet Hue</cp:lastModifiedBy>
  <cp:revision>5</cp:revision>
  <dcterms:created xsi:type="dcterms:W3CDTF">2006-08-16T00:00:00Z</dcterms:created>
  <dcterms:modified xsi:type="dcterms:W3CDTF">2025-01-13T04:49:31Z</dcterms:modified>
  <dc:identifier>DAGZMGfXvJI</dc:identifier>
</cp:coreProperties>
</file>