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7" r:id="rId4"/>
    <p:sldId id="262" r:id="rId5"/>
    <p:sldId id="269" r:id="rId6"/>
    <p:sldId id="270" r:id="rId7"/>
    <p:sldId id="271" r:id="rId8"/>
    <p:sldId id="257" r:id="rId9"/>
    <p:sldId id="272" r:id="rId10"/>
    <p:sldId id="273" r:id="rId11"/>
    <p:sldId id="259" r:id="rId12"/>
    <p:sldId id="275" r:id="rId13"/>
    <p:sldId id="276" r:id="rId14"/>
    <p:sldId id="260" r:id="rId15"/>
    <p:sldId id="277" r:id="rId16"/>
  </p:sldIdLst>
  <p:sldSz cx="18288000" cy="10287000"/>
  <p:notesSz cx="6858000" cy="9144000"/>
  <p:embeddedFontLst>
    <p:embeddedFont>
      <p:font typeface="Agrandir Narrow Bold" panose="020B0604020202020204" charset="0"/>
      <p:regular r:id="rId17"/>
    </p:embeddedFont>
    <p:embeddedFont>
      <p:font typeface="Agrandir Narrow Bold Italics" panose="020B0604020202020204" charset="0"/>
      <p:regular r:id="rId18"/>
    </p:embeddedFont>
    <p:embeddedFont>
      <p:font typeface="Gill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451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6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jpe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2" y="7518902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224536" y="1779364"/>
            <a:ext cx="3838929" cy="44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974" b="1" dirty="0" err="1">
                <a:solidFill>
                  <a:srgbClr val="383C5B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Trà</a:t>
            </a:r>
            <a:r>
              <a:rPr lang="en-US" sz="2974" b="1" dirty="0">
                <a:solidFill>
                  <a:srgbClr val="383C5B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Vinh University</a:t>
            </a:r>
          </a:p>
        </p:txBody>
      </p:sp>
      <p:sp>
        <p:nvSpPr>
          <p:cNvPr id="7" name="Freeform 7"/>
          <p:cNvSpPr/>
          <p:nvPr/>
        </p:nvSpPr>
        <p:spPr>
          <a:xfrm rot="-805285">
            <a:off x="15230774" y="11810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2400" y="3232139"/>
            <a:ext cx="18287999" cy="331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48"/>
              </a:lnSpc>
            </a:pP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Xây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dựng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website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bán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mỹ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phẩm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trực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tuyến</a:t>
            </a:r>
            <a:endParaRPr lang="en-US" sz="12820" b="1" dirty="0">
              <a:solidFill>
                <a:srgbClr val="383C5B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19400" y="7843549"/>
            <a:ext cx="4822199" cy="910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974" i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Giáo</a:t>
            </a:r>
            <a:r>
              <a:rPr lang="en-US" sz="2974" i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viên</a:t>
            </a:r>
            <a:r>
              <a:rPr lang="en-US" sz="2974" i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hướng</a:t>
            </a:r>
            <a:r>
              <a:rPr lang="en-US" sz="2974" i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dẫn</a:t>
            </a:r>
            <a:r>
              <a:rPr lang="en-US" sz="2974" i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:</a:t>
            </a:r>
          </a:p>
          <a:p>
            <a:pPr algn="ctr">
              <a:lnSpc>
                <a:spcPts val="3568"/>
              </a:lnSpc>
            </a:pPr>
            <a:r>
              <a:rPr lang="en-US" sz="2974" b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ThS.Hà</a:t>
            </a:r>
            <a:r>
              <a:rPr lang="en-US" sz="2974" b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b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Thị</a:t>
            </a:r>
            <a:r>
              <a:rPr lang="en-US" sz="2974" b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b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Thuý</a:t>
            </a:r>
            <a:r>
              <a:rPr lang="en-US" sz="2974" b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Vi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847A68-F1D5-D4E9-4CE4-62350C0F8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3" y="4625"/>
            <a:ext cx="1981199" cy="1531363"/>
          </a:xfrm>
          <a:prstGeom prst="rect">
            <a:avLst/>
          </a:prstGeom>
          <a:noFill/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98E94283-DF57-505B-DDCE-7472D0881922}"/>
              </a:ext>
            </a:extLst>
          </p:cNvPr>
          <p:cNvSpPr txBox="1"/>
          <p:nvPr/>
        </p:nvSpPr>
        <p:spPr>
          <a:xfrm>
            <a:off x="11463255" y="7694760"/>
            <a:ext cx="4639861" cy="1372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974" i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Sinh </a:t>
            </a:r>
            <a:r>
              <a:rPr lang="en-US" sz="2974" i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viên</a:t>
            </a:r>
            <a:r>
              <a:rPr lang="en-US" sz="2974" i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thực</a:t>
            </a:r>
            <a:r>
              <a:rPr lang="en-US" sz="2974" i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hiện</a:t>
            </a:r>
            <a:r>
              <a:rPr lang="en-US" sz="2974" i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:</a:t>
            </a:r>
          </a:p>
          <a:p>
            <a:pPr algn="ctr">
              <a:lnSpc>
                <a:spcPts val="3568"/>
              </a:lnSpc>
            </a:pPr>
            <a:r>
              <a:rPr lang="en-US" sz="2974" b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La </a:t>
            </a:r>
            <a:r>
              <a:rPr lang="en-US" sz="2974" b="1" dirty="0" err="1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Tuyết</a:t>
            </a:r>
            <a:r>
              <a:rPr lang="en-US" sz="2974" b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 Huệ-11021160</a:t>
            </a:r>
          </a:p>
          <a:p>
            <a:pPr algn="ctr">
              <a:lnSpc>
                <a:spcPts val="3568"/>
              </a:lnSpc>
            </a:pPr>
            <a:r>
              <a:rPr lang="en-US" sz="2974" b="1" dirty="0">
                <a:solidFill>
                  <a:srgbClr val="383C5B"/>
                </a:solidFill>
                <a:latin typeface="Agrandir Narrow Bold Italics"/>
                <a:ea typeface="Agrandir Narrow Bold Italics"/>
                <a:cs typeface="Agrandir Narrow Bold Italics"/>
                <a:sym typeface="Agrandir Narrow Bold Italics"/>
              </a:rPr>
              <a:t>DA21TTB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0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2" y="7518902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3597892" y="3281757"/>
            <a:ext cx="10282868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3814302" y="4659073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5833096" y="4218951"/>
            <a:ext cx="75868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Kết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1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79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4009528" flipH="1">
            <a:off x="12831350" y="-2299004"/>
            <a:ext cx="6095192" cy="4986975"/>
          </a:xfrm>
          <a:custGeom>
            <a:avLst/>
            <a:gdLst/>
            <a:ahLst/>
            <a:cxnLst/>
            <a:rect l="l" t="t" r="r" b="b"/>
            <a:pathLst>
              <a:path w="6095192" h="4986975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86275" y="7265643"/>
            <a:ext cx="19909173" cy="5578325"/>
          </a:xfrm>
          <a:custGeom>
            <a:avLst/>
            <a:gdLst/>
            <a:ahLst/>
            <a:cxnLst/>
            <a:rect l="l" t="t" r="r" b="b"/>
            <a:pathLst>
              <a:path w="19909173" h="5578325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379029">
            <a:off x="-868078" y="8635217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2985570" y="-2263645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42409" y="1427105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2000" y="3611254"/>
            <a:ext cx="16459200" cy="2243255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554724" y="1529342"/>
            <a:ext cx="8824876" cy="1234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Ưu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điểm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và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hạn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chế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24399" y="4047951"/>
            <a:ext cx="1218618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latin typeface="Arial" panose="020B0604020202020204" pitchFamily="34" charset="0"/>
              </a:rPr>
              <a:t>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iện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kiệm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Đảm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vẹn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762000" y="6325854"/>
            <a:ext cx="16459200" cy="2243255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6"/>
                </a:lnTo>
                <a:lnTo>
                  <a:pt x="0" y="22432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39898" y="3971724"/>
            <a:ext cx="1679959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Ưu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04800" y="6060607"/>
            <a:ext cx="3450584" cy="1189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6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Nhược</a:t>
            </a:r>
            <a:endParaRPr lang="en-US" sz="5400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C7AA0ED4-3889-E095-2EE7-6AB98E9D366D}"/>
              </a:ext>
            </a:extLst>
          </p:cNvPr>
          <p:cNvSpPr txBox="1"/>
          <p:nvPr/>
        </p:nvSpPr>
        <p:spPr>
          <a:xfrm>
            <a:off x="4724399" y="6794298"/>
            <a:ext cx="1218618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vẫn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gặp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chưa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latin typeface="Arial" panose="020B0604020202020204" pitchFamily="34" charset="0"/>
              </a:rPr>
              <a:t>Chưa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đưa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lên</a:t>
            </a:r>
            <a:r>
              <a:rPr lang="en-US" altLang="en-US" sz="2000" b="1" dirty="0">
                <a:latin typeface="Arial" panose="020B0604020202020204" pitchFamily="34" charset="0"/>
              </a:rPr>
              <a:t> hosting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latin typeface="Arial" panose="020B0604020202020204" pitchFamily="34" charset="0"/>
              </a:rPr>
              <a:t>Một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số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chức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năng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chưa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hoàn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thiện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482" y="-3560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3" y="7555026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1103860" y="3162300"/>
            <a:ext cx="15994259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1667749" y="4526694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4.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3516115" y="4195835"/>
            <a:ext cx="144361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Kết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luận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và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đề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xuất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9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4009528" flipH="1">
            <a:off x="12831350" y="-2299004"/>
            <a:ext cx="6095192" cy="4986975"/>
          </a:xfrm>
          <a:custGeom>
            <a:avLst/>
            <a:gdLst/>
            <a:ahLst/>
            <a:cxnLst/>
            <a:rect l="l" t="t" r="r" b="b"/>
            <a:pathLst>
              <a:path w="6095192" h="4986975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38607" y="7737867"/>
            <a:ext cx="19909173" cy="5578325"/>
          </a:xfrm>
          <a:custGeom>
            <a:avLst/>
            <a:gdLst/>
            <a:ahLst/>
            <a:cxnLst/>
            <a:rect l="l" t="t" r="r" b="b"/>
            <a:pathLst>
              <a:path w="19909173" h="5578325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379029">
            <a:off x="15673386" y="8946225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2985570" y="-2263645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606266" y="1132024"/>
            <a:ext cx="11619426" cy="1644439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80075" y="3245317"/>
            <a:ext cx="8243075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mỹ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tuyến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ích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vượt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trội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tăng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cường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tiện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kiệm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nhiên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vượt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hạn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phí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thói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nghệ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22424" y="1258281"/>
            <a:ext cx="8719027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Kết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luận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A2B72-5D18-9231-C723-276466F62C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3251" y="3394384"/>
            <a:ext cx="7725853" cy="62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7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632966" flipH="1">
            <a:off x="-2576225" y="2460796"/>
            <a:ext cx="5366025" cy="4390384"/>
          </a:xfrm>
          <a:custGeom>
            <a:avLst/>
            <a:gdLst/>
            <a:ahLst/>
            <a:cxnLst/>
            <a:rect l="l" t="t" r="r" b="b"/>
            <a:pathLst>
              <a:path w="5366025" h="4390384">
                <a:moveTo>
                  <a:pt x="5366025" y="0"/>
                </a:moveTo>
                <a:lnTo>
                  <a:pt x="0" y="0"/>
                </a:lnTo>
                <a:lnTo>
                  <a:pt x="0" y="4390384"/>
                </a:lnTo>
                <a:lnTo>
                  <a:pt x="5366025" y="4390384"/>
                </a:lnTo>
                <a:lnTo>
                  <a:pt x="536602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14766" y="7914278"/>
            <a:ext cx="16936602" cy="4745444"/>
          </a:xfrm>
          <a:custGeom>
            <a:avLst/>
            <a:gdLst/>
            <a:ahLst/>
            <a:cxnLst/>
            <a:rect l="l" t="t" r="r" b="b"/>
            <a:pathLst>
              <a:path w="16936602" h="4745444">
                <a:moveTo>
                  <a:pt x="0" y="0"/>
                </a:moveTo>
                <a:lnTo>
                  <a:pt x="16936602" y="0"/>
                </a:lnTo>
                <a:lnTo>
                  <a:pt x="16936602" y="4745444"/>
                </a:lnTo>
                <a:lnTo>
                  <a:pt x="0" y="4745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802037">
            <a:off x="14977490" y="5949256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2985570" y="-2263645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334287" y="1684066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08132" y="3654558"/>
            <a:ext cx="12923792" cy="5389986"/>
          </a:xfrm>
          <a:custGeom>
            <a:avLst/>
            <a:gdLst/>
            <a:ahLst/>
            <a:cxnLst/>
            <a:rect l="l" t="t" r="r" b="b"/>
            <a:pathLst>
              <a:path w="12646504" h="5389986">
                <a:moveTo>
                  <a:pt x="0" y="0"/>
                </a:moveTo>
                <a:lnTo>
                  <a:pt x="12646504" y="0"/>
                </a:lnTo>
                <a:lnTo>
                  <a:pt x="12646504" y="5389986"/>
                </a:lnTo>
                <a:lnTo>
                  <a:pt x="0" y="5389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208161" y="1786813"/>
            <a:ext cx="8504681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Đề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xuất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34287" y="4296349"/>
            <a:ext cx="3580479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vi-VN" sz="2400" b="1" dirty="0"/>
              <a:t>Học hỏi và áp dụng công nghệ</a:t>
            </a:r>
            <a:r>
              <a:rPr lang="vi-VN" sz="2400" dirty="0"/>
              <a:t>:</a:t>
            </a:r>
          </a:p>
          <a:p>
            <a:r>
              <a:rPr lang="vi-VN" sz="2400" dirty="0"/>
              <a:t>Tìm hiểu các công cụ xây dựng web phổ biến (WordPress, Shopify, hoặc các framework như Laravel).</a:t>
            </a:r>
          </a:p>
          <a:p>
            <a:r>
              <a:rPr lang="vi-VN" sz="2400" dirty="0"/>
              <a:t>Thực hành thiết kế giao diện thân thiện với người dùng (UX/UI) thông qua các dự án nhỏ.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8610" y="4296349"/>
            <a:ext cx="319905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vi-VN" sz="2400" b="1" dirty="0"/>
              <a:t>Marketing sáng tạo</a:t>
            </a:r>
            <a:r>
              <a:rPr lang="vi-VN" sz="2400" dirty="0"/>
              <a:t>:</a:t>
            </a:r>
          </a:p>
          <a:p>
            <a:r>
              <a:rPr lang="vi-VN" sz="2400" dirty="0"/>
              <a:t>Quảng bá sản phẩm thông qua mạng xã hội, kênh TikTok hoặc Instagram.</a:t>
            </a:r>
          </a:p>
          <a:p>
            <a:r>
              <a:rPr lang="vi-VN" sz="2400" dirty="0"/>
              <a:t>Xây dựng nội dung hữu ích như hướng dẫn trang điểm, chăm sóc da để thu hút người dùng.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24670" y="4296349"/>
            <a:ext cx="3580479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chatbot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vấn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24/7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nền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miễn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ChatGPT API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Chatfuel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Khuyến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mãi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khởi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tặng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hút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0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2" y="7518902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3597892" y="3281757"/>
            <a:ext cx="10282868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3814302" y="4659073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6610831" y="4241777"/>
            <a:ext cx="75868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grandir Narrow"/>
              </a:rPr>
              <a:t>DEMO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8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0020" y="-3942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642096" flipH="1">
            <a:off x="-536367" y="2695217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5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5" y="3766683"/>
                </a:lnTo>
                <a:lnTo>
                  <a:pt x="460372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16096" y="7643527"/>
            <a:ext cx="16936602" cy="4745444"/>
          </a:xfrm>
          <a:custGeom>
            <a:avLst/>
            <a:gdLst/>
            <a:ahLst/>
            <a:cxnLst/>
            <a:rect l="l" t="t" r="r" b="b"/>
            <a:pathLst>
              <a:path w="16936602" h="4745444">
                <a:moveTo>
                  <a:pt x="0" y="0"/>
                </a:moveTo>
                <a:lnTo>
                  <a:pt x="16936602" y="0"/>
                </a:lnTo>
                <a:lnTo>
                  <a:pt x="16936602" y="4745444"/>
                </a:lnTo>
                <a:lnTo>
                  <a:pt x="0" y="4745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802037">
            <a:off x="14929629" y="4375867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4775880" y="7084466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81400" y="-216740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32096" y="1626509"/>
            <a:ext cx="8636304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364472" y="-34842"/>
            <a:ext cx="9342128" cy="1234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Nội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dung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chính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4402" y="1540831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1.</a:t>
            </a: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A5184BE2-CCC3-CFB9-AB43-3ECED84D6B01}"/>
              </a:ext>
            </a:extLst>
          </p:cNvPr>
          <p:cNvSpPr/>
          <p:nvPr/>
        </p:nvSpPr>
        <p:spPr>
          <a:xfrm>
            <a:off x="5232058" y="3511593"/>
            <a:ext cx="8636303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96B070D6-CC07-A94A-716F-A28C6534E6E7}"/>
              </a:ext>
            </a:extLst>
          </p:cNvPr>
          <p:cNvSpPr/>
          <p:nvPr/>
        </p:nvSpPr>
        <p:spPr>
          <a:xfrm>
            <a:off x="5232059" y="7034999"/>
            <a:ext cx="8636302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D23F87C8-BF50-674E-9E7B-BC55154DAD9C}"/>
              </a:ext>
            </a:extLst>
          </p:cNvPr>
          <p:cNvSpPr/>
          <p:nvPr/>
        </p:nvSpPr>
        <p:spPr>
          <a:xfrm>
            <a:off x="5232059" y="5281519"/>
            <a:ext cx="8636302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EA1A400C-9D4F-D614-4991-D9CCA760C8D4}"/>
              </a:ext>
            </a:extLst>
          </p:cNvPr>
          <p:cNvSpPr/>
          <p:nvPr/>
        </p:nvSpPr>
        <p:spPr>
          <a:xfrm>
            <a:off x="5232058" y="8869967"/>
            <a:ext cx="8636301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155FE415-5FD7-BA68-EE41-C7A6899AA46B}"/>
              </a:ext>
            </a:extLst>
          </p:cNvPr>
          <p:cNvSpPr txBox="1"/>
          <p:nvPr/>
        </p:nvSpPr>
        <p:spPr>
          <a:xfrm>
            <a:off x="5054402" y="3341744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2.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9E235788-BD0D-A50E-B665-59D8FC648431}"/>
              </a:ext>
            </a:extLst>
          </p:cNvPr>
          <p:cNvSpPr txBox="1"/>
          <p:nvPr/>
        </p:nvSpPr>
        <p:spPr>
          <a:xfrm>
            <a:off x="5054401" y="5183365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3.</a:t>
            </a: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F51F393A-6F76-972A-2864-1F625E476402}"/>
              </a:ext>
            </a:extLst>
          </p:cNvPr>
          <p:cNvSpPr txBox="1"/>
          <p:nvPr/>
        </p:nvSpPr>
        <p:spPr>
          <a:xfrm>
            <a:off x="5054400" y="6920969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4.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009BA4E0-D5F1-3FD0-C0B2-79CD1D3F77EA}"/>
              </a:ext>
            </a:extLst>
          </p:cNvPr>
          <p:cNvSpPr txBox="1"/>
          <p:nvPr/>
        </p:nvSpPr>
        <p:spPr>
          <a:xfrm>
            <a:off x="5054400" y="8769922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5.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491848F-A003-9F73-C074-93441EAE29B7}"/>
              </a:ext>
            </a:extLst>
          </p:cNvPr>
          <p:cNvSpPr txBox="1"/>
          <p:nvPr/>
        </p:nvSpPr>
        <p:spPr>
          <a:xfrm>
            <a:off x="7580480" y="3965749"/>
            <a:ext cx="6664691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Nghiên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cứu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lý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thuyết</a:t>
            </a:r>
            <a:endParaRPr lang="en-US" sz="5000" b="1" dirty="0">
              <a:solidFill>
                <a:srgbClr val="383C5B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117BD25F-43D8-2682-CC92-84427918902F}"/>
              </a:ext>
            </a:extLst>
          </p:cNvPr>
          <p:cNvSpPr txBox="1"/>
          <p:nvPr/>
        </p:nvSpPr>
        <p:spPr>
          <a:xfrm>
            <a:off x="8913980" y="2187463"/>
            <a:ext cx="3997693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Giới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thiệu</a:t>
            </a:r>
            <a:endParaRPr lang="en-US" sz="5000" b="1" dirty="0">
              <a:solidFill>
                <a:srgbClr val="383C5B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35E97386-246E-6DA6-7554-1418C15B955B}"/>
              </a:ext>
            </a:extLst>
          </p:cNvPr>
          <p:cNvSpPr txBox="1"/>
          <p:nvPr/>
        </p:nvSpPr>
        <p:spPr>
          <a:xfrm>
            <a:off x="8998868" y="5792326"/>
            <a:ext cx="3997693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Kết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quả</a:t>
            </a:r>
            <a:endParaRPr lang="en-US" sz="5000" b="1" dirty="0">
              <a:solidFill>
                <a:srgbClr val="383C5B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0B579471-3BE8-62AE-A35B-01088DC086CB}"/>
              </a:ext>
            </a:extLst>
          </p:cNvPr>
          <p:cNvSpPr txBox="1"/>
          <p:nvPr/>
        </p:nvSpPr>
        <p:spPr>
          <a:xfrm>
            <a:off x="7567947" y="7545594"/>
            <a:ext cx="6664691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Kết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luận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và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đề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xuất</a:t>
            </a:r>
            <a:endParaRPr lang="en-US" sz="5000" b="1" dirty="0">
              <a:solidFill>
                <a:srgbClr val="383C5B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C3F68BBB-B65D-E3FA-1F4C-F406AF8417F5}"/>
              </a:ext>
            </a:extLst>
          </p:cNvPr>
          <p:cNvSpPr txBox="1"/>
          <p:nvPr/>
        </p:nvSpPr>
        <p:spPr>
          <a:xfrm>
            <a:off x="8998868" y="9376882"/>
            <a:ext cx="3997693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0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2" y="7518902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3597892" y="3281757"/>
            <a:ext cx="10282868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3814302" y="4659073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5833096" y="4218951"/>
            <a:ext cx="758688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Giới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thiệu</a:t>
            </a:r>
            <a:endParaRPr lang="en-US" sz="11500" b="1" dirty="0">
              <a:solidFill>
                <a:schemeClr val="bg1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4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581" y="-1929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4174148" flipH="1">
            <a:off x="-1016439" y="7327751"/>
            <a:ext cx="3424109" cy="2801544"/>
          </a:xfrm>
          <a:custGeom>
            <a:avLst/>
            <a:gdLst/>
            <a:ahLst/>
            <a:cxnLst/>
            <a:rect l="l" t="t" r="r" b="b"/>
            <a:pathLst>
              <a:path w="3424109" h="2801544">
                <a:moveTo>
                  <a:pt x="3424109" y="0"/>
                </a:moveTo>
                <a:lnTo>
                  <a:pt x="0" y="0"/>
                </a:lnTo>
                <a:lnTo>
                  <a:pt x="0" y="2801543"/>
                </a:lnTo>
                <a:lnTo>
                  <a:pt x="3424109" y="2801543"/>
                </a:lnTo>
                <a:lnTo>
                  <a:pt x="342410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65799" y="8302504"/>
            <a:ext cx="12878442" cy="3608394"/>
          </a:xfrm>
          <a:custGeom>
            <a:avLst/>
            <a:gdLst/>
            <a:ahLst/>
            <a:cxnLst/>
            <a:rect l="l" t="t" r="r" b="b"/>
            <a:pathLst>
              <a:path w="12878442" h="3608394">
                <a:moveTo>
                  <a:pt x="0" y="0"/>
                </a:moveTo>
                <a:lnTo>
                  <a:pt x="12878441" y="0"/>
                </a:lnTo>
                <a:lnTo>
                  <a:pt x="12878441" y="3608394"/>
                </a:lnTo>
                <a:lnTo>
                  <a:pt x="0" y="36083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05285">
            <a:off x="16172707" y="7272"/>
            <a:ext cx="5564319" cy="4552624"/>
          </a:xfrm>
          <a:custGeom>
            <a:avLst/>
            <a:gdLst/>
            <a:ahLst/>
            <a:cxnLst/>
            <a:rect l="l" t="t" r="r" b="b"/>
            <a:pathLst>
              <a:path w="5564319" h="4552624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7669717" y="-1368884"/>
            <a:ext cx="11317876" cy="3171141"/>
          </a:xfrm>
          <a:custGeom>
            <a:avLst/>
            <a:gdLst/>
            <a:ahLst/>
            <a:cxnLst/>
            <a:rect l="l" t="t" r="r" b="b"/>
            <a:pathLst>
              <a:path w="11317876" h="3171141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69806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71600" y="250949"/>
            <a:ext cx="9606460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Lí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do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chọn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đề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tài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1710" y="2265215"/>
            <a:ext cx="10955133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Nhu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8655" y="4305300"/>
            <a:ext cx="5062408" cy="5355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71" y="1359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4174148" flipH="1">
            <a:off x="-1016439" y="7327751"/>
            <a:ext cx="3424109" cy="2801544"/>
          </a:xfrm>
          <a:custGeom>
            <a:avLst/>
            <a:gdLst/>
            <a:ahLst/>
            <a:cxnLst/>
            <a:rect l="l" t="t" r="r" b="b"/>
            <a:pathLst>
              <a:path w="3424109" h="2801544">
                <a:moveTo>
                  <a:pt x="3424109" y="0"/>
                </a:moveTo>
                <a:lnTo>
                  <a:pt x="0" y="0"/>
                </a:lnTo>
                <a:lnTo>
                  <a:pt x="0" y="2801543"/>
                </a:lnTo>
                <a:lnTo>
                  <a:pt x="3424109" y="2801543"/>
                </a:lnTo>
                <a:lnTo>
                  <a:pt x="342410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65799" y="8302504"/>
            <a:ext cx="12878442" cy="3608394"/>
          </a:xfrm>
          <a:custGeom>
            <a:avLst/>
            <a:gdLst/>
            <a:ahLst/>
            <a:cxnLst/>
            <a:rect l="l" t="t" r="r" b="b"/>
            <a:pathLst>
              <a:path w="12878442" h="3608394">
                <a:moveTo>
                  <a:pt x="0" y="0"/>
                </a:moveTo>
                <a:lnTo>
                  <a:pt x="12878441" y="0"/>
                </a:lnTo>
                <a:lnTo>
                  <a:pt x="12878441" y="3608394"/>
                </a:lnTo>
                <a:lnTo>
                  <a:pt x="0" y="36083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05285">
            <a:off x="14320775" y="7830388"/>
            <a:ext cx="5564319" cy="4552624"/>
          </a:xfrm>
          <a:custGeom>
            <a:avLst/>
            <a:gdLst/>
            <a:ahLst/>
            <a:cxnLst/>
            <a:rect l="l" t="t" r="r" b="b"/>
            <a:pathLst>
              <a:path w="5564319" h="4552624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7669717" y="-1368884"/>
            <a:ext cx="11317876" cy="3171141"/>
          </a:xfrm>
          <a:custGeom>
            <a:avLst/>
            <a:gdLst/>
            <a:ahLst/>
            <a:cxnLst/>
            <a:rect l="l" t="t" r="r" b="b"/>
            <a:pathLst>
              <a:path w="11317876" h="3171141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709" y="288229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47800" y="429898"/>
            <a:ext cx="9606460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Mục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tiêu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5615" y="3157988"/>
            <a:ext cx="913575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5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5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5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00557-F4EC-0047-F80F-7B39E9B45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1363" y="2730706"/>
            <a:ext cx="7476637" cy="55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4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011" y="120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3" y="7555026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1103860" y="3162300"/>
            <a:ext cx="15994259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1667749" y="4526694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3516115" y="4195835"/>
            <a:ext cx="144361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Nghiên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cứu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lý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thuyết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980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4174148" flipH="1">
            <a:off x="-1016439" y="7327751"/>
            <a:ext cx="3424109" cy="2801544"/>
          </a:xfrm>
          <a:custGeom>
            <a:avLst/>
            <a:gdLst/>
            <a:ahLst/>
            <a:cxnLst/>
            <a:rect l="l" t="t" r="r" b="b"/>
            <a:pathLst>
              <a:path w="3424109" h="2801544">
                <a:moveTo>
                  <a:pt x="3424109" y="0"/>
                </a:moveTo>
                <a:lnTo>
                  <a:pt x="0" y="0"/>
                </a:lnTo>
                <a:lnTo>
                  <a:pt x="0" y="2801543"/>
                </a:lnTo>
                <a:lnTo>
                  <a:pt x="3424109" y="2801543"/>
                </a:lnTo>
                <a:lnTo>
                  <a:pt x="342410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65799" y="8302504"/>
            <a:ext cx="12878442" cy="3608394"/>
          </a:xfrm>
          <a:custGeom>
            <a:avLst/>
            <a:gdLst/>
            <a:ahLst/>
            <a:cxnLst/>
            <a:rect l="l" t="t" r="r" b="b"/>
            <a:pathLst>
              <a:path w="12878442" h="3608394">
                <a:moveTo>
                  <a:pt x="0" y="0"/>
                </a:moveTo>
                <a:lnTo>
                  <a:pt x="12878441" y="0"/>
                </a:lnTo>
                <a:lnTo>
                  <a:pt x="12878441" y="3608394"/>
                </a:lnTo>
                <a:lnTo>
                  <a:pt x="0" y="36083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05285">
            <a:off x="16172707" y="7272"/>
            <a:ext cx="5564319" cy="4552624"/>
          </a:xfrm>
          <a:custGeom>
            <a:avLst/>
            <a:gdLst/>
            <a:ahLst/>
            <a:cxnLst/>
            <a:rect l="l" t="t" r="r" b="b"/>
            <a:pathLst>
              <a:path w="5564319" h="4552624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4874027" y="-767968"/>
            <a:ext cx="11317876" cy="3171141"/>
          </a:xfrm>
          <a:custGeom>
            <a:avLst/>
            <a:gdLst/>
            <a:ahLst/>
            <a:cxnLst/>
            <a:rect l="l" t="t" r="r" b="b"/>
            <a:pathLst>
              <a:path w="11317876" h="3171141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864" y="147556"/>
            <a:ext cx="8583223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34393" y="294589"/>
            <a:ext cx="9606460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Tổng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quan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81090" y="2594809"/>
            <a:ext cx="8837889" cy="6401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vi-VN" sz="3200" b="1" dirty="0">
                <a:latin typeface="+mj-lt"/>
              </a:rPr>
              <a:t>Thương mại điện tử (E-commerce):</a:t>
            </a:r>
            <a:endParaRPr lang="vi-VN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Khái niệm:</a:t>
            </a:r>
            <a:r>
              <a:rPr lang="vi-VN" sz="3200" dirty="0">
                <a:latin typeface="+mj-lt"/>
              </a:rPr>
              <a:t> Mua bán hàng hóa, dịch vụ qua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Loại hình:</a:t>
            </a:r>
            <a:r>
              <a:rPr lang="vi-VN" sz="3200" dirty="0">
                <a:latin typeface="+mj-lt"/>
              </a:rPr>
              <a:t> B2C, B2B, C2C, C2B.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Lợi ích:</a:t>
            </a:r>
            <a:r>
              <a:rPr lang="vi-VN" sz="3200" dirty="0">
                <a:latin typeface="+mj-lt"/>
              </a:rPr>
              <a:t> Tiết kiệm chi phí, mở rộng thị trường, nâng cao trải nghiệm người dùng.</a:t>
            </a:r>
          </a:p>
          <a:p>
            <a:r>
              <a:rPr lang="vi-VN" sz="3200" b="1" dirty="0">
                <a:latin typeface="+mj-lt"/>
              </a:rPr>
              <a:t>Website bán hàng trực tuyến:</a:t>
            </a:r>
            <a:endParaRPr lang="vi-VN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Vai trò:</a:t>
            </a:r>
            <a:r>
              <a:rPr lang="vi-VN" sz="3200" dirty="0">
                <a:latin typeface="+mj-lt"/>
              </a:rPr>
              <a:t> Kết nối người mua &amp; người bán, giao dịch tiện lợi.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Tính năng:</a:t>
            </a:r>
            <a:r>
              <a:rPr lang="vi-VN" sz="3200" dirty="0">
                <a:latin typeface="+mj-lt"/>
              </a:rPr>
              <a:t> Giỏ hàng, quản lý sản phẩm, bảo mật.</a:t>
            </a:r>
          </a:p>
          <a:p>
            <a:r>
              <a:rPr lang="vi-VN" sz="3200" b="1" dirty="0">
                <a:latin typeface="+mj-lt"/>
              </a:rPr>
              <a:t>Phát triển website bán mỹ phẩm:</a:t>
            </a:r>
            <a:endParaRPr lang="vi-VN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Nhu cầu thị trường:</a:t>
            </a:r>
            <a:r>
              <a:rPr lang="vi-VN" sz="3200" dirty="0">
                <a:latin typeface="+mj-lt"/>
              </a:rPr>
              <a:t> Mua sắm mỹ phẩm online tăng trưởng.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Lợi ích:</a:t>
            </a:r>
            <a:r>
              <a:rPr lang="vi-VN" sz="3200" dirty="0">
                <a:latin typeface="+mj-lt"/>
              </a:rPr>
              <a:t> Quản lý hiệu quả, tương tác khách hàng.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F7296-BDAF-C276-6ADF-453CBA057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665" y="2072206"/>
            <a:ext cx="8583223" cy="74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207" y="5534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5" name="Freeform 5"/>
          <p:cNvSpPr/>
          <p:nvPr/>
        </p:nvSpPr>
        <p:spPr>
          <a:xfrm rot="-805285">
            <a:off x="16172707" y="7272"/>
            <a:ext cx="5564319" cy="4552624"/>
          </a:xfrm>
          <a:custGeom>
            <a:avLst/>
            <a:gdLst/>
            <a:ahLst/>
            <a:cxnLst/>
            <a:rect l="l" t="t" r="r" b="b"/>
            <a:pathLst>
              <a:path w="5564319" h="4552624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7669717" y="-1368884"/>
            <a:ext cx="11317876" cy="3171141"/>
          </a:xfrm>
          <a:custGeom>
            <a:avLst/>
            <a:gdLst/>
            <a:ahLst/>
            <a:cxnLst/>
            <a:rect l="l" t="t" r="r" b="b"/>
            <a:pathLst>
              <a:path w="11317876" h="3171141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24200" y="1882203"/>
            <a:ext cx="16592736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bố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cục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4: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UI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đại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nền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Ajax.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sở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nối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PHP. </a:t>
            </a:r>
          </a:p>
        </p:txBody>
      </p:sp>
      <p:sp>
        <p:nvSpPr>
          <p:cNvPr id="8" name="Freeform 8"/>
          <p:cNvSpPr/>
          <p:nvPr/>
        </p:nvSpPr>
        <p:spPr>
          <a:xfrm>
            <a:off x="266047" y="-117520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81141" y="67631"/>
            <a:ext cx="10437355" cy="113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Các</a:t>
            </a:r>
            <a:r>
              <a:rPr lang="en-US" sz="68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68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công</a:t>
            </a:r>
            <a:r>
              <a:rPr lang="en-US" sz="68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68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nghệ</a:t>
            </a:r>
            <a:r>
              <a:rPr lang="en-US" sz="68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68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sử</a:t>
            </a:r>
            <a:r>
              <a:rPr lang="en-US" sz="68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68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dụng</a:t>
            </a:r>
            <a:endParaRPr lang="en-US" sz="6800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pic>
        <p:nvPicPr>
          <p:cNvPr id="11" name="Picture 10" descr="Learn HTML - Pro - Ứng dụng trên Google Play">
            <a:extLst>
              <a:ext uri="{FF2B5EF4-FFF2-40B4-BE49-F238E27FC236}">
                <a16:creationId xmlns:a16="http://schemas.microsoft.com/office/drawing/2014/main" id="{742D56F9-419B-74EE-E176-879C26173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39" y="5780105"/>
            <a:ext cx="2349801" cy="217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earn CSS - Pro - Ứng dụng trên Google Play">
            <a:extLst>
              <a:ext uri="{FF2B5EF4-FFF2-40B4-BE49-F238E27FC236}">
                <a16:creationId xmlns:a16="http://schemas.microsoft.com/office/drawing/2014/main" id="{EF233C9E-713A-C205-389C-690CD0468A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68" y="5908587"/>
            <a:ext cx="2539344" cy="205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bootstrap">
            <a:extLst>
              <a:ext uri="{FF2B5EF4-FFF2-40B4-BE49-F238E27FC236}">
                <a16:creationId xmlns:a16="http://schemas.microsoft.com/office/drawing/2014/main" id="{9459EB1F-D984-C154-7769-12D397792F9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171" y="5780105"/>
            <a:ext cx="3746081" cy="251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D9037A-93FA-ACC1-7E6F-7DE3234187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1766" y="8648098"/>
            <a:ext cx="4591685" cy="1981200"/>
          </a:xfrm>
          <a:prstGeom prst="rect">
            <a:avLst/>
          </a:prstGeom>
        </p:spPr>
      </p:pic>
      <p:pic>
        <p:nvPicPr>
          <p:cNvPr id="15" name="Picture 14" descr="Giới thiệu những kiến thức quan trọng về PHP với cơ hội phát triển nghề nghiệp lý tưởng">
            <a:extLst>
              <a:ext uri="{FF2B5EF4-FFF2-40B4-BE49-F238E27FC236}">
                <a16:creationId xmlns:a16="http://schemas.microsoft.com/office/drawing/2014/main" id="{5874D72C-FB05-6E55-6D94-04C35AB8B2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615" y="5033447"/>
            <a:ext cx="4110991" cy="2740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556AC8-5A16-433C-04C2-6DD9A6498F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381" y="8648098"/>
            <a:ext cx="4110990" cy="1694242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1B5B00C0-FCEF-10A9-9FCC-90BC56561E9B}"/>
              </a:ext>
            </a:extLst>
          </p:cNvPr>
          <p:cNvSpPr/>
          <p:nvPr/>
        </p:nvSpPr>
        <p:spPr>
          <a:xfrm rot="2379029">
            <a:off x="-1736865" y="7357074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4009528" flipH="1">
            <a:off x="-4246040" y="-3653591"/>
            <a:ext cx="6095192" cy="4986975"/>
          </a:xfrm>
          <a:custGeom>
            <a:avLst/>
            <a:gdLst/>
            <a:ahLst/>
            <a:cxnLst/>
            <a:rect l="l" t="t" r="r" b="b"/>
            <a:pathLst>
              <a:path w="6095192" h="4986975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65236" y="7336051"/>
            <a:ext cx="19909173" cy="5578325"/>
          </a:xfrm>
          <a:custGeom>
            <a:avLst/>
            <a:gdLst/>
            <a:ahLst/>
            <a:cxnLst/>
            <a:rect l="l" t="t" r="r" b="b"/>
            <a:pathLst>
              <a:path w="19909173" h="5578325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379029">
            <a:off x="-868078" y="8635217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5240000" y="2285751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73656" y="-266700"/>
            <a:ext cx="16155369" cy="3058468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78273" y="2250149"/>
            <a:ext cx="11036071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UI/UX: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sắc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bố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cục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UX: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nghiên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cứu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Đảm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giỏ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trải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mượt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vệ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dịch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42244" y="525504"/>
            <a:ext cx="13532041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Phương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pháp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nghiên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cứu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và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phát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triển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12775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858</Words>
  <Application>Microsoft Office PowerPoint</Application>
  <PresentationFormat>Custom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Agrandir Narrow Bold Italics</vt:lpstr>
      <vt:lpstr>Gill Sans Bold</vt:lpstr>
      <vt:lpstr>Arial</vt:lpstr>
      <vt:lpstr>Agrandir Narrow 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 Tuyet Hue</cp:lastModifiedBy>
  <cp:revision>2</cp:revision>
  <dcterms:created xsi:type="dcterms:W3CDTF">2006-08-16T00:00:00Z</dcterms:created>
  <dcterms:modified xsi:type="dcterms:W3CDTF">2025-01-12T17:55:09Z</dcterms:modified>
  <dc:identifier>DAGZMGfXvJI</dc:identifier>
</cp:coreProperties>
</file>