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0" r:id="rId7"/>
    <p:sldId id="268" r:id="rId8"/>
    <p:sldId id="267" r:id="rId9"/>
    <p:sldId id="269" r:id="rId10"/>
    <p:sldId id="270" r:id="rId11"/>
    <p:sldId id="271" r:id="rId12"/>
    <p:sldId id="272" r:id="rId13"/>
    <p:sldId id="266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112" d="100"/>
          <a:sy n="112" d="100"/>
        </p:scale>
        <p:origin x="210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A585-3CA6-47BC-9F36-BED1A134AE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860-CD4A-4836-BB8B-D0D39DE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503926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F7BDE6-CE0A-4ED3-A67D-7D0A2038A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6631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566314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CCF1B-EE86-41F1-9118-35C9F8D8899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4700"/>
            <a:ext cx="5039265" cy="1068935"/>
          </a:xfrm>
        </p:spPr>
        <p:txBody>
          <a:bodyPr>
            <a:normAutofit fontScale="90000"/>
          </a:bodyPr>
          <a:lstStyle/>
          <a:p>
            <a:r>
              <a:rPr lang="en-US" dirty="0"/>
              <a:t>Wines Around the World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788BA-5550-4447-86F9-8EB48F76E46C}"/>
              </a:ext>
            </a:extLst>
          </p:cNvPr>
          <p:cNvSpPr txBox="1"/>
          <p:nvPr/>
        </p:nvSpPr>
        <p:spPr>
          <a:xfrm>
            <a:off x="1365195" y="2266340"/>
            <a:ext cx="1832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Fabio Braga</a:t>
            </a:r>
          </a:p>
          <a:p>
            <a:r>
              <a:rPr lang="en-US" sz="1200" dirty="0">
                <a:solidFill>
                  <a:schemeClr val="bg1"/>
                </a:solidFill>
              </a:rPr>
              <a:t>Tuyet Nguyen</a:t>
            </a:r>
          </a:p>
          <a:p>
            <a:r>
              <a:rPr lang="en-US" sz="1200" dirty="0">
                <a:solidFill>
                  <a:schemeClr val="bg1"/>
                </a:solidFill>
              </a:rPr>
              <a:t>Irwin </a:t>
            </a:r>
            <a:r>
              <a:rPr lang="en-US" sz="1200" dirty="0" err="1">
                <a:solidFill>
                  <a:schemeClr val="bg1"/>
                </a:solidFill>
              </a:rPr>
              <a:t>Mier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Anisha Nigam</a:t>
            </a:r>
          </a:p>
          <a:p>
            <a:r>
              <a:rPr lang="en-US" sz="1200" dirty="0">
                <a:solidFill>
                  <a:schemeClr val="bg1"/>
                </a:solidFill>
              </a:rPr>
              <a:t>Nicholas </a:t>
            </a:r>
            <a:r>
              <a:rPr lang="en-US" sz="1200" dirty="0" err="1">
                <a:solidFill>
                  <a:schemeClr val="bg1"/>
                </a:solidFill>
              </a:rPr>
              <a:t>DiBiase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Magnus </a:t>
            </a:r>
            <a:r>
              <a:rPr lang="en-US" sz="1200" dirty="0" err="1">
                <a:solidFill>
                  <a:schemeClr val="bg1"/>
                </a:solidFill>
              </a:rPr>
              <a:t>Doughan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95918" y="3433481"/>
            <a:ext cx="5654511" cy="1424870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601" y="3556461"/>
            <a:ext cx="5122140" cy="64652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Top Countries per Region</a:t>
            </a:r>
            <a:endParaRPr lang="en-US" sz="1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8641361-2332-4AD7-BF92-360FDB072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3" y="241301"/>
            <a:ext cx="1657330" cy="1417018"/>
          </a:xfrm>
          <a:prstGeom prst="rect">
            <a:avLst/>
          </a:prstGeom>
        </p:spPr>
      </p:pic>
      <p:pic>
        <p:nvPicPr>
          <p:cNvPr id="33" name="Picture 32" descr="A close up of a map&#10;&#10;Description generated with high confidence">
            <a:extLst>
              <a:ext uri="{FF2B5EF4-FFF2-40B4-BE49-F238E27FC236}">
                <a16:creationId xmlns:a16="http://schemas.microsoft.com/office/drawing/2014/main" id="{07A21C2B-4613-4283-AC39-AB53C78A5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34" y="241299"/>
            <a:ext cx="2124315" cy="1417980"/>
          </a:xfrm>
          <a:prstGeom prst="rect">
            <a:avLst/>
          </a:prstGeom>
        </p:spPr>
      </p:pic>
      <p:pic>
        <p:nvPicPr>
          <p:cNvPr id="29" name="Picture 28" descr="A close up of a map&#10;&#10;Description generated with high confidence">
            <a:extLst>
              <a:ext uri="{FF2B5EF4-FFF2-40B4-BE49-F238E27FC236}">
                <a16:creationId xmlns:a16="http://schemas.microsoft.com/office/drawing/2014/main" id="{80D37F5C-FD42-4425-BEBA-08BDE999C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0" y="1899618"/>
            <a:ext cx="2271331" cy="1351442"/>
          </a:xfrm>
          <a:prstGeom prst="rect">
            <a:avLst/>
          </a:prstGeom>
        </p:spPr>
      </p:pic>
      <p:pic>
        <p:nvPicPr>
          <p:cNvPr id="35" name="Picture 34" descr="A close up of a map&#10;&#10;Description generated with high confidence">
            <a:extLst>
              <a:ext uri="{FF2B5EF4-FFF2-40B4-BE49-F238E27FC236}">
                <a16:creationId xmlns:a16="http://schemas.microsoft.com/office/drawing/2014/main" id="{0A75B21D-28BD-43C2-85D7-D9D6B4B097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60" y="241299"/>
            <a:ext cx="2466395" cy="2998658"/>
          </a:xfrm>
          <a:prstGeom prst="rect">
            <a:avLst/>
          </a:prstGeom>
        </p:spPr>
      </p:pic>
      <p:pic>
        <p:nvPicPr>
          <p:cNvPr id="27" name="Picture 2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581C2DE-FCE1-40D9-9EDA-7F8C3ECF11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27" y="1899618"/>
            <a:ext cx="2615293" cy="1340338"/>
          </a:xfrm>
          <a:prstGeom prst="rect">
            <a:avLst/>
          </a:prstGeom>
        </p:spPr>
      </p:pic>
      <p:pic>
        <p:nvPicPr>
          <p:cNvPr id="23" name="Picture 22" descr="A close up of a map&#10;&#10;Description generated with high confidence">
            <a:extLst>
              <a:ext uri="{FF2B5EF4-FFF2-40B4-BE49-F238E27FC236}">
                <a16:creationId xmlns:a16="http://schemas.microsoft.com/office/drawing/2014/main" id="{66F49FBE-16E4-4E78-93E9-FFA4301718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2" y="3481256"/>
            <a:ext cx="1214907" cy="142094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39950" y="4270572"/>
            <a:ext cx="41148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31267" y="2632472"/>
            <a:ext cx="5319162" cy="222587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3766365" y="2859715"/>
            <a:ext cx="4848966" cy="113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Points and Price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14029E-8056-4B05-B68C-E6B751E26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2" b="3"/>
          <a:stretch/>
        </p:blipFill>
        <p:spPr>
          <a:xfrm>
            <a:off x="143554" y="2571448"/>
            <a:ext cx="3120339" cy="2286903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87D266-EE2D-48CD-9252-D498E2F308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r="-2" b="20377"/>
          <a:stretch/>
        </p:blipFill>
        <p:spPr>
          <a:xfrm>
            <a:off x="3490722" y="224522"/>
            <a:ext cx="5412813" cy="22561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8FEC3B-C11F-44DD-8758-D96FC3475D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r="16578" b="2"/>
          <a:stretch/>
        </p:blipFill>
        <p:spPr>
          <a:xfrm>
            <a:off x="143555" y="201175"/>
            <a:ext cx="3120339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409763" y="325158"/>
            <a:ext cx="8354890" cy="697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 Facts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9F75B8-70C3-41EF-9E24-5A6098071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" y="1953543"/>
            <a:ext cx="4091938" cy="273136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55B58C7-1896-41EC-8139-05AEBFE64E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04" y="1953543"/>
            <a:ext cx="4091938" cy="27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4"/>
            <a:ext cx="6566314" cy="1068935"/>
          </a:xfrm>
        </p:spPr>
        <p:txBody>
          <a:bodyPr>
            <a:normAutofit fontScale="90000"/>
          </a:bodyPr>
          <a:lstStyle/>
          <a:p>
            <a:r>
              <a:rPr lang="en-US" dirty="0"/>
              <a:t>Is it possible to predict the price of a wine based on its description and variety?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655519"/>
            <a:ext cx="6108200" cy="2900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Yes, it is possible.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706C2-947A-4B83-B6C6-B4C3154E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4773540"/>
            <a:ext cx="3759200" cy="2413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1A68CE-2485-4C2D-90A9-7E606BB27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6" y="3794849"/>
            <a:ext cx="4639733" cy="79163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C6D166-52EF-4FDF-875A-F17F0C37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52" y="2957616"/>
            <a:ext cx="4614333" cy="74506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383EA-416A-43BD-B4B8-167D9D799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" y="2325933"/>
            <a:ext cx="4601633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B3BA6-E2CE-41CD-8A8B-23D58F5C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51E3F1-3F6B-4BE6-921E-E9DFBC730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06339"/>
              </p:ext>
            </p:extLst>
          </p:nvPr>
        </p:nvGraphicFramePr>
        <p:xfrm>
          <a:off x="3858358" y="1089286"/>
          <a:ext cx="2937450" cy="2964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6875">
                  <a:extLst>
                    <a:ext uri="{9D8B030D-6E8A-4147-A177-3AD203B41FA5}">
                      <a16:colId xmlns:a16="http://schemas.microsoft.com/office/drawing/2014/main" val="1659893073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3267167472"/>
                    </a:ext>
                  </a:extLst>
                </a:gridCol>
              </a:tblGrid>
              <a:tr h="218714">
                <a:tc>
                  <a:txBody>
                    <a:bodyPr/>
                    <a:lstStyle/>
                    <a:p>
                      <a:r>
                        <a:rPr lang="en-US" sz="1000" dirty="0"/>
                        <a:t>Slide #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Content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255529050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2282516762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156856848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1028304323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ML: Vectorizations/</a:t>
                      </a:r>
                      <a:r>
                        <a:rPr lang="en-US" sz="1000" dirty="0" err="1">
                          <a:latin typeface="+mn-lt"/>
                          <a:ea typeface="Roboto"/>
                          <a:cs typeface="Roboto"/>
                          <a:sym typeface="Roboto"/>
                        </a:rPr>
                        <a:t>RandomForest</a:t>
                      </a:r>
                      <a:endParaRPr lang="en-US" sz="10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9168469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4061371161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51420724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85109046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4008014101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Linear Regression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21866138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46677375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Pandas, </a:t>
                      </a:r>
                      <a:r>
                        <a:rPr lang="en-US" sz="1000" dirty="0" err="1"/>
                        <a:t>Tensorflow</a:t>
                      </a:r>
                      <a:r>
                        <a:rPr lang="en-US" sz="1000" dirty="0"/>
                        <a:t>, Tokenizer, 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6737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1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For this project we use a combination of instructed class materials, including:</a:t>
            </a:r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Python, Pandas, Matplotlib, Tableau, and Machine Learning (</a:t>
            </a:r>
            <a:r>
              <a:rPr lang="en-US" sz="2000" dirty="0" err="1"/>
              <a:t>SciKit</a:t>
            </a:r>
            <a:r>
              <a:rPr lang="en-US" sz="2000" dirty="0"/>
              <a:t>-Learn for Linear </a:t>
            </a:r>
            <a:r>
              <a:rPr lang="en-US" sz="2000" dirty="0" err="1"/>
              <a:t>RegressionRandom</a:t>
            </a:r>
            <a:r>
              <a:rPr lang="en-US" sz="2000" dirty="0"/>
              <a:t> Forest Classifier,  and Neural Networks with </a:t>
            </a:r>
            <a:r>
              <a:rPr lang="en-US" sz="2000" dirty="0" err="1"/>
              <a:t>Keras</a:t>
            </a:r>
            <a:r>
              <a:rPr lang="en-US" sz="2000" dirty="0"/>
              <a:t>)</a:t>
            </a:r>
          </a:p>
          <a:p>
            <a:pPr marL="0" lv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 Distribution</a:t>
            </a:r>
          </a:p>
        </p:txBody>
      </p:sp>
      <p:pic>
        <p:nvPicPr>
          <p:cNvPr id="22" name="Picture 2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08B83A4-ECA1-46F1-A261-4B49E381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22" y="433880"/>
            <a:ext cx="5873711" cy="41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259480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Rating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Distribution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96FF4C6-4468-45DE-B5C2-BF8A422933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45" y="128470"/>
            <a:ext cx="5710458" cy="1903486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036057-D6FC-48E9-98DC-A9E7F2AA0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2324713"/>
            <a:ext cx="4428445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259480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Rating Distribution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(simplified)</a:t>
            </a:r>
          </a:p>
        </p:txBody>
      </p:sp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EFA388FD-CAF8-4E8B-B914-2B9C772F0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80" y="128470"/>
            <a:ext cx="4500358" cy="1498589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09D5CDBA-B9DA-4BA2-9851-313B6B53A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2174377"/>
            <a:ext cx="4041648" cy="25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75159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394554" y="3567478"/>
            <a:ext cx="8354891" cy="69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Vectorization w/ Training and Testing Results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DDD317-B0C5-41C8-8B50-35D929472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382629"/>
            <a:ext cx="8622615" cy="26945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4304018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 Varieties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BB5582-C138-4178-828A-D28C463DA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85" y="1044700"/>
            <a:ext cx="6282238" cy="3359150"/>
          </a:xfrm>
        </p:spPr>
      </p:pic>
    </p:spTree>
    <p:extLst>
      <p:ext uri="{BB962C8B-B14F-4D97-AF65-F5344CB8AC3E}">
        <p14:creationId xmlns:p14="http://schemas.microsoft.com/office/powerpoint/2010/main" val="49647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California Varieties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028C73-1448-4B82-B397-8F4B88D6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32" y="1045060"/>
            <a:ext cx="6270660" cy="3359150"/>
          </a:xfrm>
        </p:spPr>
      </p:pic>
    </p:spTree>
    <p:extLst>
      <p:ext uri="{BB962C8B-B14F-4D97-AF65-F5344CB8AC3E}">
        <p14:creationId xmlns:p14="http://schemas.microsoft.com/office/powerpoint/2010/main" val="418395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Dry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Sweet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64C7BF-4773-4AEC-9998-53DAB287F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8" y="891995"/>
            <a:ext cx="6309748" cy="3970330"/>
          </a:xfrm>
        </p:spPr>
      </p:pic>
    </p:spTree>
    <p:extLst>
      <p:ext uri="{BB962C8B-B14F-4D97-AF65-F5344CB8AC3E}">
        <p14:creationId xmlns:p14="http://schemas.microsoft.com/office/powerpoint/2010/main" val="37088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154</Words>
  <Application>Microsoft Office PowerPoint</Application>
  <PresentationFormat>On-screen Show (16:9)</PresentationFormat>
  <Paragraphs>53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Wines Around the World </vt:lpstr>
      <vt:lpstr>Contents</vt:lpstr>
      <vt:lpstr>World Distribution</vt:lpstr>
      <vt:lpstr>Rating Distribution</vt:lpstr>
      <vt:lpstr>Rating Distribution  (simplified)</vt:lpstr>
      <vt:lpstr>PowerPoint Presentation</vt:lpstr>
      <vt:lpstr>Top 10 World Varieties</vt:lpstr>
      <vt:lpstr>Top 10 California Varieties</vt:lpstr>
      <vt:lpstr>From Dry to Sweet</vt:lpstr>
      <vt:lpstr>Top Countries per Region</vt:lpstr>
      <vt:lpstr>PowerPoint Presentation</vt:lpstr>
      <vt:lpstr>PowerPoint Presentation</vt:lpstr>
      <vt:lpstr>Is it possible to predict the price of a wine based on its description and variety?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Wines Around  the World</dc:title>
  <dc:creator>Fabio Braga</dc:creator>
  <cp:lastModifiedBy>Tina Nguyen</cp:lastModifiedBy>
  <cp:revision>11</cp:revision>
  <dcterms:created xsi:type="dcterms:W3CDTF">2019-07-10T03:43:39Z</dcterms:created>
  <dcterms:modified xsi:type="dcterms:W3CDTF">2019-07-11T22:03:48Z</dcterms:modified>
</cp:coreProperties>
</file>