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3" r:id="rId5"/>
    <p:sldId id="264" r:id="rId6"/>
    <p:sldId id="260" r:id="rId7"/>
    <p:sldId id="268" r:id="rId8"/>
    <p:sldId id="267" r:id="rId9"/>
    <p:sldId id="269" r:id="rId10"/>
    <p:sldId id="270" r:id="rId11"/>
    <p:sldId id="271" r:id="rId12"/>
    <p:sldId id="272" r:id="rId13"/>
    <p:sldId id="266" r:id="rId14"/>
    <p:sldId id="273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99"/>
    <a:srgbClr val="CC0099"/>
    <a:srgbClr val="FE9202"/>
    <a:srgbClr val="007033"/>
    <a:srgbClr val="6C1A00"/>
    <a:srgbClr val="00AACC"/>
    <a:srgbClr val="5EEC3C"/>
    <a:srgbClr val="1D3A00"/>
    <a:srgbClr val="003296"/>
    <a:srgbClr val="E39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>
      <p:cViewPr varScale="1">
        <p:scale>
          <a:sx n="56" d="100"/>
          <a:sy n="56" d="100"/>
        </p:scale>
        <p:origin x="84" y="10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2A585-3CA6-47BC-9F36-BED1A134AE89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96860-CD4A-4836-BB8B-D0D39DE0D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32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8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13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76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1655520"/>
            <a:ext cx="5039265" cy="106893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2724455"/>
            <a:ext cx="5191970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92D0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47F7BDE6-CE0A-4ED3-A67D-7D0A2038ABF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1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92D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664918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6566314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92D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6566314" cy="335835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281175"/>
            <a:ext cx="7940659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92D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2814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75211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2814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75211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9CCF1B-EE86-41F1-9118-35C9F8D88999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44700"/>
            <a:ext cx="5039265" cy="1068935"/>
          </a:xfrm>
        </p:spPr>
        <p:txBody>
          <a:bodyPr>
            <a:normAutofit fontScale="90000"/>
          </a:bodyPr>
          <a:lstStyle/>
          <a:p>
            <a:r>
              <a:rPr lang="en-US" dirty="0"/>
              <a:t>Wines Around the World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6788BA-5550-4447-86F9-8EB48F76E46C}"/>
              </a:ext>
            </a:extLst>
          </p:cNvPr>
          <p:cNvSpPr txBox="1"/>
          <p:nvPr/>
        </p:nvSpPr>
        <p:spPr>
          <a:xfrm>
            <a:off x="1365195" y="2266340"/>
            <a:ext cx="1832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Fabio Braga</a:t>
            </a:r>
          </a:p>
          <a:p>
            <a:r>
              <a:rPr lang="en-US" sz="1200" dirty="0">
                <a:solidFill>
                  <a:schemeClr val="bg1"/>
                </a:solidFill>
              </a:rPr>
              <a:t>Tuyet Nguyen</a:t>
            </a:r>
          </a:p>
          <a:p>
            <a:r>
              <a:rPr lang="en-US" sz="1200" dirty="0">
                <a:solidFill>
                  <a:schemeClr val="bg1"/>
                </a:solidFill>
              </a:rPr>
              <a:t>Irwin </a:t>
            </a:r>
            <a:r>
              <a:rPr lang="en-US" sz="1200" dirty="0" err="1">
                <a:solidFill>
                  <a:schemeClr val="bg1"/>
                </a:solidFill>
              </a:rPr>
              <a:t>Mier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Anisha Nigam</a:t>
            </a:r>
          </a:p>
          <a:p>
            <a:r>
              <a:rPr lang="en-US" sz="1200" dirty="0">
                <a:solidFill>
                  <a:schemeClr val="bg1"/>
                </a:solidFill>
              </a:rPr>
              <a:t>Nicholas </a:t>
            </a:r>
            <a:r>
              <a:rPr lang="en-US" sz="1200" dirty="0" err="1">
                <a:solidFill>
                  <a:schemeClr val="bg1"/>
                </a:solidFill>
              </a:rPr>
              <a:t>DiBiase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Magnus </a:t>
            </a:r>
            <a:r>
              <a:rPr lang="en-US" sz="1200" dirty="0" err="1">
                <a:solidFill>
                  <a:schemeClr val="bg1"/>
                </a:solidFill>
              </a:rPr>
              <a:t>Doughan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928F64C6-FE22-4FC1-A763-DFCC51481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195918" y="3433481"/>
            <a:ext cx="5654511" cy="1424870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1C4BBD-D2B1-4A53-B454-D493CDF2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2601" y="3556461"/>
            <a:ext cx="5122140" cy="646523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Top Countries per Region</a:t>
            </a:r>
            <a:endParaRPr lang="en-US" sz="1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1" name="Picture 30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28641361-2332-4AD7-BF92-360FDB072D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93" y="241301"/>
            <a:ext cx="1657330" cy="1417018"/>
          </a:xfrm>
          <a:prstGeom prst="rect">
            <a:avLst/>
          </a:prstGeom>
        </p:spPr>
      </p:pic>
      <p:pic>
        <p:nvPicPr>
          <p:cNvPr id="33" name="Picture 32" descr="A close up of a map&#10;&#10;Description generated with high confidence">
            <a:extLst>
              <a:ext uri="{FF2B5EF4-FFF2-40B4-BE49-F238E27FC236}">
                <a16:creationId xmlns:a16="http://schemas.microsoft.com/office/drawing/2014/main" id="{07A21C2B-4613-4283-AC39-AB53C78A59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534" y="241299"/>
            <a:ext cx="2124315" cy="1417980"/>
          </a:xfrm>
          <a:prstGeom prst="rect">
            <a:avLst/>
          </a:prstGeom>
        </p:spPr>
      </p:pic>
      <p:pic>
        <p:nvPicPr>
          <p:cNvPr id="29" name="Picture 28" descr="A close up of a map&#10;&#10;Description generated with high confidence">
            <a:extLst>
              <a:ext uri="{FF2B5EF4-FFF2-40B4-BE49-F238E27FC236}">
                <a16:creationId xmlns:a16="http://schemas.microsoft.com/office/drawing/2014/main" id="{80D37F5C-FD42-4425-BEBA-08BDE999C8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90" y="1899618"/>
            <a:ext cx="2271331" cy="1351442"/>
          </a:xfrm>
          <a:prstGeom prst="rect">
            <a:avLst/>
          </a:prstGeom>
        </p:spPr>
      </p:pic>
      <p:pic>
        <p:nvPicPr>
          <p:cNvPr id="35" name="Picture 34" descr="A close up of a map&#10;&#10;Description generated with high confidence">
            <a:extLst>
              <a:ext uri="{FF2B5EF4-FFF2-40B4-BE49-F238E27FC236}">
                <a16:creationId xmlns:a16="http://schemas.microsoft.com/office/drawing/2014/main" id="{0A75B21D-28BD-43C2-85D7-D9D6B4B0976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660" y="241299"/>
            <a:ext cx="2466395" cy="2998658"/>
          </a:xfrm>
          <a:prstGeom prst="rect">
            <a:avLst/>
          </a:prstGeom>
        </p:spPr>
      </p:pic>
      <p:pic>
        <p:nvPicPr>
          <p:cNvPr id="27" name="Picture 2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A581C2DE-FCE1-40D9-9EDA-7F8C3ECF111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627" y="1899618"/>
            <a:ext cx="2615293" cy="1340338"/>
          </a:xfrm>
          <a:prstGeom prst="rect">
            <a:avLst/>
          </a:prstGeom>
        </p:spPr>
      </p:pic>
      <p:pic>
        <p:nvPicPr>
          <p:cNvPr id="23" name="Picture 22" descr="A close up of a map&#10;&#10;Description generated with high confidence">
            <a:extLst>
              <a:ext uri="{FF2B5EF4-FFF2-40B4-BE49-F238E27FC236}">
                <a16:creationId xmlns:a16="http://schemas.microsoft.com/office/drawing/2014/main" id="{66F49FBE-16E4-4E78-93E9-FFA4301718C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02" y="3481256"/>
            <a:ext cx="1214907" cy="1420944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C34627B-48E6-4F4D-B843-97717A86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39950" y="4270572"/>
            <a:ext cx="4114800" cy="0"/>
          </a:xfrm>
          <a:prstGeom prst="line">
            <a:avLst/>
          </a:prstGeom>
          <a:ln w="158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579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383B190-6BFB-422F-B667-06B7B25F0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531267" y="2632472"/>
            <a:ext cx="5319162" cy="2225879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9CED3F-85DC-4CA3-B4DF-8451FF16D386}"/>
              </a:ext>
            </a:extLst>
          </p:cNvPr>
          <p:cNvSpPr txBox="1"/>
          <p:nvPr/>
        </p:nvSpPr>
        <p:spPr>
          <a:xfrm>
            <a:off x="3766365" y="2859715"/>
            <a:ext cx="4848966" cy="11370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Correlation Between Points and Price</a:t>
            </a:r>
          </a:p>
        </p:txBody>
      </p:sp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E14029E-8056-4B05-B68C-E6B751E260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2" b="3"/>
          <a:stretch/>
        </p:blipFill>
        <p:spPr>
          <a:xfrm>
            <a:off x="143554" y="2571448"/>
            <a:ext cx="3120339" cy="2286903"/>
          </a:xfrm>
          <a:prstGeom prst="rect">
            <a:avLst/>
          </a:prstGeom>
        </p:spPr>
      </p:pic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087D266-EE2D-48CD-9252-D498E2F308B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15" r="-2" b="20377"/>
          <a:stretch/>
        </p:blipFill>
        <p:spPr>
          <a:xfrm>
            <a:off x="3490722" y="224522"/>
            <a:ext cx="5412813" cy="2256141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D28E597-4AF8-4D69-A9AB-A1EDC6156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53715" y="4082314"/>
            <a:ext cx="48006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D8FEC3B-C11F-44DD-8758-D96FC3475DF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9" r="16578" b="2"/>
          <a:stretch/>
        </p:blipFill>
        <p:spPr>
          <a:xfrm>
            <a:off x="143555" y="201175"/>
            <a:ext cx="3120339" cy="227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916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97661" y="210280"/>
            <a:ext cx="8579095" cy="138319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9CED3F-85DC-4CA3-B4DF-8451FF16D386}"/>
              </a:ext>
            </a:extLst>
          </p:cNvPr>
          <p:cNvSpPr txBox="1"/>
          <p:nvPr/>
        </p:nvSpPr>
        <p:spPr>
          <a:xfrm>
            <a:off x="409763" y="325158"/>
            <a:ext cx="8354890" cy="697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 Facts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72558" y="1141719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C9F75B8-70C3-41EF-9E24-5A6098071D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75" y="1953543"/>
            <a:ext cx="4091938" cy="2731368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87208" y="1947627"/>
            <a:ext cx="0" cy="27432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lose up of a device&#10;&#10;Description generated with high confidence">
            <a:extLst>
              <a:ext uri="{FF2B5EF4-FFF2-40B4-BE49-F238E27FC236}">
                <a16:creationId xmlns:a16="http://schemas.microsoft.com/office/drawing/2014/main" id="{155B58C7-1896-41EC-8139-05AEBFE64E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804" y="1953543"/>
            <a:ext cx="4091938" cy="273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986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281174"/>
            <a:ext cx="6566314" cy="1068935"/>
          </a:xfrm>
        </p:spPr>
        <p:txBody>
          <a:bodyPr>
            <a:normAutofit fontScale="90000"/>
          </a:bodyPr>
          <a:lstStyle/>
          <a:p>
            <a:r>
              <a:rPr lang="en-US" dirty="0"/>
              <a:t>Is it possible to predict the price of a wine based on its description and variety?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655519"/>
            <a:ext cx="6108200" cy="290024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Yes, it is possible. 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B706C2-947A-4B83-B6C6-B4C3154EB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590" y="4773540"/>
            <a:ext cx="3759200" cy="241300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D1A68CE-2485-4C2D-90A9-7E606BB27B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46" y="3794849"/>
            <a:ext cx="4639733" cy="791633"/>
          </a:xfrm>
          <a:prstGeom prst="rect">
            <a:avLst/>
          </a:prstGeom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9C6D166-52EF-4FDF-875A-F17F0C375D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152" y="2957616"/>
            <a:ext cx="4614333" cy="745067"/>
          </a:xfrm>
          <a:prstGeom prst="rect">
            <a:avLst/>
          </a:prstGeom>
        </p:spPr>
      </p:pic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D3383EA-416A-43BD-B4B8-167D9D7994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16" y="2325933"/>
            <a:ext cx="4601633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803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510167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3B3BA6-E2CE-41CD-8A8B-23D58F5C4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1555772"/>
            <a:ext cx="2064265" cy="2031956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Appendix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F51E3F1-3F6B-4BE6-921E-E9DFBC730E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0906339"/>
              </p:ext>
            </p:extLst>
          </p:nvPr>
        </p:nvGraphicFramePr>
        <p:xfrm>
          <a:off x="3858358" y="1089286"/>
          <a:ext cx="2937450" cy="296492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46875">
                  <a:extLst>
                    <a:ext uri="{9D8B030D-6E8A-4147-A177-3AD203B41FA5}">
                      <a16:colId xmlns:a16="http://schemas.microsoft.com/office/drawing/2014/main" val="1659893073"/>
                    </a:ext>
                  </a:extLst>
                </a:gridCol>
                <a:gridCol w="2290575">
                  <a:extLst>
                    <a:ext uri="{9D8B030D-6E8A-4147-A177-3AD203B41FA5}">
                      <a16:colId xmlns:a16="http://schemas.microsoft.com/office/drawing/2014/main" val="3267167472"/>
                    </a:ext>
                  </a:extLst>
                </a:gridCol>
              </a:tblGrid>
              <a:tr h="218714">
                <a:tc>
                  <a:txBody>
                    <a:bodyPr/>
                    <a:lstStyle/>
                    <a:p>
                      <a:r>
                        <a:rPr lang="en-US" sz="1000" dirty="0"/>
                        <a:t>Slide #</a:t>
                      </a:r>
                    </a:p>
                  </a:txBody>
                  <a:tcPr marL="49708" marR="49708" marT="24854" marB="2485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Content</a:t>
                      </a:r>
                    </a:p>
                  </a:txBody>
                  <a:tcPr marL="49708" marR="49708" marT="24854" marB="24854"/>
                </a:tc>
                <a:extLst>
                  <a:ext uri="{0D108BD9-81ED-4DB2-BD59-A6C34878D82A}">
                    <a16:rowId xmlns:a16="http://schemas.microsoft.com/office/drawing/2014/main" val="2555290509"/>
                  </a:ext>
                </a:extLst>
              </a:tr>
              <a:tr h="248538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 marL="49708" marR="49708" marT="24854" marB="2485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Tableau</a:t>
                      </a:r>
                    </a:p>
                  </a:txBody>
                  <a:tcPr marL="49708" marR="49708" marT="24854" marB="24854"/>
                </a:tc>
                <a:extLst>
                  <a:ext uri="{0D108BD9-81ED-4DB2-BD59-A6C34878D82A}">
                    <a16:rowId xmlns:a16="http://schemas.microsoft.com/office/drawing/2014/main" val="2282516762"/>
                  </a:ext>
                </a:extLst>
              </a:tr>
              <a:tr h="248538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49708" marR="49708" marT="24854" marB="24854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+mn-lt"/>
                          <a:ea typeface="Roboto"/>
                          <a:cs typeface="Roboto"/>
                          <a:sym typeface="Roboto"/>
                        </a:rPr>
                        <a:t>Python Matplotlib</a:t>
                      </a:r>
                    </a:p>
                  </a:txBody>
                  <a:tcPr marL="49708" marR="49708" marT="24854" marB="24854"/>
                </a:tc>
                <a:extLst>
                  <a:ext uri="{0D108BD9-81ED-4DB2-BD59-A6C34878D82A}">
                    <a16:rowId xmlns:a16="http://schemas.microsoft.com/office/drawing/2014/main" val="3156856848"/>
                  </a:ext>
                </a:extLst>
              </a:tr>
              <a:tr h="248538"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 marL="49708" marR="49708" marT="24854" marB="2485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n-lt"/>
                          <a:ea typeface="Roboto"/>
                          <a:cs typeface="Roboto"/>
                          <a:sym typeface="Roboto"/>
                        </a:rPr>
                        <a:t>Python Matplotlib</a:t>
                      </a:r>
                    </a:p>
                  </a:txBody>
                  <a:tcPr marL="49708" marR="49708" marT="24854" marB="24854"/>
                </a:tc>
                <a:extLst>
                  <a:ext uri="{0D108BD9-81ED-4DB2-BD59-A6C34878D82A}">
                    <a16:rowId xmlns:a16="http://schemas.microsoft.com/office/drawing/2014/main" val="1028304323"/>
                  </a:ext>
                </a:extLst>
              </a:tr>
              <a:tr h="248538"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 marL="49708" marR="49708" marT="24854" marB="2485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n-lt"/>
                          <a:ea typeface="Roboto"/>
                          <a:cs typeface="Roboto"/>
                          <a:sym typeface="Roboto"/>
                        </a:rPr>
                        <a:t>ML: Vectorizations/</a:t>
                      </a:r>
                      <a:r>
                        <a:rPr lang="en-US" sz="1000" dirty="0" err="1">
                          <a:latin typeface="+mn-lt"/>
                          <a:ea typeface="Roboto"/>
                          <a:cs typeface="Roboto"/>
                          <a:sym typeface="Roboto"/>
                        </a:rPr>
                        <a:t>RandomForest</a:t>
                      </a:r>
                      <a:endParaRPr lang="en-US" sz="1000" dirty="0">
                        <a:latin typeface="+mn-lt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49708" marR="49708" marT="24854" marB="24854"/>
                </a:tc>
                <a:extLst>
                  <a:ext uri="{0D108BD9-81ED-4DB2-BD59-A6C34878D82A}">
                    <a16:rowId xmlns:a16="http://schemas.microsoft.com/office/drawing/2014/main" val="91684699"/>
                  </a:ext>
                </a:extLst>
              </a:tr>
              <a:tr h="248538">
                <a:tc>
                  <a:txBody>
                    <a:bodyPr/>
                    <a:lstStyle/>
                    <a:p>
                      <a:r>
                        <a:rPr lang="en-US" sz="1000" dirty="0"/>
                        <a:t>7</a:t>
                      </a:r>
                    </a:p>
                  </a:txBody>
                  <a:tcPr marL="49708" marR="49708" marT="24854" marB="2485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Tableau</a:t>
                      </a:r>
                    </a:p>
                  </a:txBody>
                  <a:tcPr marL="49708" marR="49708" marT="24854" marB="24854"/>
                </a:tc>
                <a:extLst>
                  <a:ext uri="{0D108BD9-81ED-4DB2-BD59-A6C34878D82A}">
                    <a16:rowId xmlns:a16="http://schemas.microsoft.com/office/drawing/2014/main" val="4061371161"/>
                  </a:ext>
                </a:extLst>
              </a:tr>
              <a:tr h="248538">
                <a:tc>
                  <a:txBody>
                    <a:bodyPr/>
                    <a:lstStyle/>
                    <a:p>
                      <a:r>
                        <a:rPr lang="en-US" sz="1000" dirty="0"/>
                        <a:t>8</a:t>
                      </a:r>
                    </a:p>
                  </a:txBody>
                  <a:tcPr marL="49708" marR="49708" marT="24854" marB="2485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Tableau</a:t>
                      </a:r>
                    </a:p>
                  </a:txBody>
                  <a:tcPr marL="49708" marR="49708" marT="24854" marB="24854"/>
                </a:tc>
                <a:extLst>
                  <a:ext uri="{0D108BD9-81ED-4DB2-BD59-A6C34878D82A}">
                    <a16:rowId xmlns:a16="http://schemas.microsoft.com/office/drawing/2014/main" val="3514207247"/>
                  </a:ext>
                </a:extLst>
              </a:tr>
              <a:tr h="248538">
                <a:tc>
                  <a:txBody>
                    <a:bodyPr/>
                    <a:lstStyle/>
                    <a:p>
                      <a:r>
                        <a:rPr lang="en-US" sz="1000" dirty="0"/>
                        <a:t>9</a:t>
                      </a:r>
                    </a:p>
                  </a:txBody>
                  <a:tcPr marL="49708" marR="49708" marT="24854" marB="2485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Tableau</a:t>
                      </a:r>
                    </a:p>
                  </a:txBody>
                  <a:tcPr marL="49708" marR="49708" marT="24854" marB="24854"/>
                </a:tc>
                <a:extLst>
                  <a:ext uri="{0D108BD9-81ED-4DB2-BD59-A6C34878D82A}">
                    <a16:rowId xmlns:a16="http://schemas.microsoft.com/office/drawing/2014/main" val="851090467"/>
                  </a:ext>
                </a:extLst>
              </a:tr>
              <a:tr h="248538"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 marL="49708" marR="49708" marT="24854" marB="2485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Tableau</a:t>
                      </a:r>
                    </a:p>
                  </a:txBody>
                  <a:tcPr marL="49708" marR="49708" marT="24854" marB="24854"/>
                </a:tc>
                <a:extLst>
                  <a:ext uri="{0D108BD9-81ED-4DB2-BD59-A6C34878D82A}">
                    <a16:rowId xmlns:a16="http://schemas.microsoft.com/office/drawing/2014/main" val="4008014101"/>
                  </a:ext>
                </a:extLst>
              </a:tr>
              <a:tr h="248538">
                <a:tc>
                  <a:txBody>
                    <a:bodyPr/>
                    <a:lstStyle/>
                    <a:p>
                      <a:r>
                        <a:rPr lang="en-US" sz="1000" dirty="0"/>
                        <a:t>11</a:t>
                      </a:r>
                    </a:p>
                  </a:txBody>
                  <a:tcPr marL="49708" marR="49708" marT="24854" marB="2485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Linear Regression</a:t>
                      </a:r>
                    </a:p>
                  </a:txBody>
                  <a:tcPr marL="49708" marR="49708" marT="24854" marB="24854"/>
                </a:tc>
                <a:extLst>
                  <a:ext uri="{0D108BD9-81ED-4DB2-BD59-A6C34878D82A}">
                    <a16:rowId xmlns:a16="http://schemas.microsoft.com/office/drawing/2014/main" val="3218661387"/>
                  </a:ext>
                </a:extLst>
              </a:tr>
              <a:tr h="248538">
                <a:tc>
                  <a:txBody>
                    <a:bodyPr/>
                    <a:lstStyle/>
                    <a:p>
                      <a:r>
                        <a:rPr lang="en-US" sz="1000" dirty="0"/>
                        <a:t>12</a:t>
                      </a:r>
                    </a:p>
                  </a:txBody>
                  <a:tcPr marL="49708" marR="49708" marT="24854" marB="24854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+mn-lt"/>
                          <a:ea typeface="Roboto"/>
                          <a:cs typeface="Roboto"/>
                          <a:sym typeface="Roboto"/>
                        </a:rPr>
                        <a:t>Python Matplotlib</a:t>
                      </a:r>
                    </a:p>
                  </a:txBody>
                  <a:tcPr marL="49708" marR="49708" marT="24854" marB="24854"/>
                </a:tc>
                <a:extLst>
                  <a:ext uri="{0D108BD9-81ED-4DB2-BD59-A6C34878D82A}">
                    <a16:rowId xmlns:a16="http://schemas.microsoft.com/office/drawing/2014/main" val="3466773759"/>
                  </a:ext>
                </a:extLst>
              </a:tr>
              <a:tr h="248538">
                <a:tc>
                  <a:txBody>
                    <a:bodyPr/>
                    <a:lstStyle/>
                    <a:p>
                      <a:r>
                        <a:rPr lang="en-US" sz="1000" dirty="0"/>
                        <a:t>13</a:t>
                      </a:r>
                    </a:p>
                  </a:txBody>
                  <a:tcPr marL="49708" marR="49708" marT="24854" marB="2485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Pandas, </a:t>
                      </a:r>
                      <a:r>
                        <a:rPr lang="en-US" sz="1000" dirty="0" err="1"/>
                        <a:t>Tensorflow</a:t>
                      </a:r>
                      <a:r>
                        <a:rPr lang="en-US" sz="1000" dirty="0"/>
                        <a:t>, Tokenizer, </a:t>
                      </a:r>
                    </a:p>
                  </a:txBody>
                  <a:tcPr marL="49708" marR="49708" marT="24854" marB="24854"/>
                </a:tc>
                <a:extLst>
                  <a:ext uri="{0D108BD9-81ED-4DB2-BD59-A6C34878D82A}">
                    <a16:rowId xmlns:a16="http://schemas.microsoft.com/office/drawing/2014/main" val="367375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2818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249915"/>
            <a:ext cx="8246070" cy="3664918"/>
          </a:xfrm>
        </p:spPr>
        <p:txBody>
          <a:bodyPr>
            <a:normAutofit fontScale="25000" lnSpcReduction="20000"/>
          </a:bodyPr>
          <a:lstStyle/>
          <a:p>
            <a:endParaRPr lang="en-US" sz="2000" dirty="0"/>
          </a:p>
          <a:p>
            <a:r>
              <a:rPr lang="en-US" sz="5600" dirty="0"/>
              <a:t>For this project we use a combination of instructed class materials, including:</a:t>
            </a:r>
          </a:p>
          <a:p>
            <a:pPr marL="0" indent="0">
              <a:buNone/>
            </a:pPr>
            <a:endParaRPr lang="en-US" sz="5600" dirty="0"/>
          </a:p>
          <a:p>
            <a:pPr lvl="1"/>
            <a:r>
              <a:rPr lang="en-US" sz="5600" dirty="0"/>
              <a:t>Python, Pandas, Matplotlib, Tableau, AWS, and Machine Learning (</a:t>
            </a:r>
            <a:r>
              <a:rPr lang="en-US" sz="5600" dirty="0" err="1"/>
              <a:t>SciKit</a:t>
            </a:r>
            <a:r>
              <a:rPr lang="en-US" sz="5600" dirty="0"/>
              <a:t>-Learn for Linear Regression, Random Forest Classifier,  and Neural Networks with </a:t>
            </a:r>
            <a:r>
              <a:rPr lang="en-US" sz="5600" dirty="0" err="1"/>
              <a:t>Keras</a:t>
            </a:r>
            <a:r>
              <a:rPr lang="en-US" sz="5600" dirty="0"/>
              <a:t>)</a:t>
            </a:r>
          </a:p>
          <a:p>
            <a:pPr marL="0" indent="0">
              <a:buNone/>
            </a:pPr>
            <a:endParaRPr lang="en-US" sz="5600" dirty="0"/>
          </a:p>
          <a:p>
            <a:endParaRPr lang="en-US" sz="5600" dirty="0"/>
          </a:p>
          <a:p>
            <a:r>
              <a:rPr lang="en-US" sz="5600" dirty="0"/>
              <a:t>Dataset consisting of over 150K records, still with over 92K after cleanup.</a:t>
            </a:r>
          </a:p>
          <a:p>
            <a:endParaRPr lang="en-US" sz="5600" dirty="0"/>
          </a:p>
          <a:p>
            <a:pPr marL="0" indent="0">
              <a:buNone/>
            </a:pPr>
            <a:endParaRPr lang="en-US" sz="5600" dirty="0"/>
          </a:p>
          <a:p>
            <a:pPr marL="0" indent="0">
              <a:buNone/>
            </a:pPr>
            <a:endParaRPr lang="en-US" sz="5600" dirty="0"/>
          </a:p>
          <a:p>
            <a:pPr marL="0" indent="0">
              <a:buNone/>
            </a:pPr>
            <a:r>
              <a:rPr lang="en-US" sz="5600" dirty="0"/>
              <a:t>Use Machine Learning to answer the following key questions:</a:t>
            </a:r>
          </a:p>
          <a:p>
            <a:pPr marL="0" indent="0">
              <a:buNone/>
            </a:pPr>
            <a:endParaRPr lang="en-US" sz="5600" dirty="0"/>
          </a:p>
          <a:p>
            <a:pPr marL="0" indent="0">
              <a:buNone/>
            </a:pPr>
            <a:r>
              <a:rPr lang="en-US" sz="5600" dirty="0"/>
              <a:t>1) Is there a correlation between Points vs. Price</a:t>
            </a:r>
          </a:p>
          <a:p>
            <a:pPr marL="0" indent="0">
              <a:buNone/>
            </a:pPr>
            <a:r>
              <a:rPr lang="en-US" sz="5600" dirty="0"/>
              <a:t>2) Can our model accurately predict wine rating based on description? </a:t>
            </a:r>
          </a:p>
          <a:p>
            <a:pPr marL="0" indent="0">
              <a:buNone/>
            </a:pPr>
            <a:r>
              <a:rPr lang="en-US" sz="5600" dirty="0"/>
              <a:t>3) Is it possible to predict the price of a wine based on its description and variety?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lvl="0" indent="0">
              <a:buNone/>
            </a:pPr>
            <a:endParaRPr lang="en-US" sz="2000" dirty="0"/>
          </a:p>
          <a:p>
            <a:pPr marL="0" lvl="0" indent="0">
              <a:buNone/>
            </a:pPr>
            <a:endParaRPr lang="en-US" sz="2000" dirty="0"/>
          </a:p>
          <a:p>
            <a:pPr marL="0" lvl="0" indent="0">
              <a:buNone/>
            </a:pPr>
            <a:endParaRPr lang="en-US" sz="2000" dirty="0"/>
          </a:p>
          <a:p>
            <a:pPr marL="0" lvl="0" indent="0">
              <a:buNone/>
            </a:pPr>
            <a:r>
              <a:rPr lang="en-US" dirty="0"/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510167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0060" y="1555772"/>
            <a:ext cx="2064265" cy="2031956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World Distribution</a:t>
            </a:r>
          </a:p>
        </p:txBody>
      </p:sp>
      <p:pic>
        <p:nvPicPr>
          <p:cNvPr id="22" name="Picture 21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908B83A4-ECA1-46F1-A261-4B49E3812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522" y="433880"/>
            <a:ext cx="5873711" cy="414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510167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0060" y="1555772"/>
            <a:ext cx="2259480" cy="2031956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</a:rPr>
              <a:t>Rating</a:t>
            </a: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Distribution</a:t>
            </a:r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296FF4C6-4468-45DE-B5C2-BF8A422933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745" y="128470"/>
            <a:ext cx="5710458" cy="1903486"/>
          </a:xfrm>
        </p:spPr>
      </p:pic>
      <p:pic>
        <p:nvPicPr>
          <p:cNvPr id="7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3036057-D6FC-48E9-98DC-A9E7F2AA0C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180" y="2324713"/>
            <a:ext cx="4428445" cy="252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73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510167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0060" y="1555772"/>
            <a:ext cx="2259480" cy="2031956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</a:rPr>
              <a:t>Rating Distribution</a:t>
            </a:r>
            <a:b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(simplified)</a:t>
            </a:r>
          </a:p>
        </p:txBody>
      </p:sp>
      <p:pic>
        <p:nvPicPr>
          <p:cNvPr id="9" name="Content Placeholder 13">
            <a:extLst>
              <a:ext uri="{FF2B5EF4-FFF2-40B4-BE49-F238E27FC236}">
                <a16:creationId xmlns:a16="http://schemas.microsoft.com/office/drawing/2014/main" id="{EFA388FD-CAF8-4E8B-B914-2B9C772F06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080" y="128470"/>
            <a:ext cx="4500358" cy="1498589"/>
          </a:xfrm>
          <a:prstGeom prst="rect">
            <a:avLst/>
          </a:prstGeom>
        </p:spPr>
      </p:pic>
      <p:pic>
        <p:nvPicPr>
          <p:cNvPr id="10" name="Picture 9" descr="A close up of a map&#10;&#10;Description generated with high confidence">
            <a:extLst>
              <a:ext uri="{FF2B5EF4-FFF2-40B4-BE49-F238E27FC236}">
                <a16:creationId xmlns:a16="http://schemas.microsoft.com/office/drawing/2014/main" id="{09D5CDBA-B9DA-4BA2-9851-313B6B53AA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885" y="2174377"/>
            <a:ext cx="4041648" cy="252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479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75159"/>
            <a:ext cx="8579094" cy="138319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9CED3F-85DC-4CA3-B4DF-8451FF16D386}"/>
              </a:ext>
            </a:extLst>
          </p:cNvPr>
          <p:cNvSpPr txBox="1"/>
          <p:nvPr/>
        </p:nvSpPr>
        <p:spPr>
          <a:xfrm>
            <a:off x="394554" y="3567478"/>
            <a:ext cx="8354891" cy="697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Vectorization w/ Training and Testing Results</a:t>
            </a:r>
            <a:endParaRPr lang="en-US" sz="29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9DDD317-B0C5-41C8-8B50-35D929472E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" y="382629"/>
            <a:ext cx="8622615" cy="2694566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4304018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510167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1C4BBD-D2B1-4A53-B454-D493CDF2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1555772"/>
            <a:ext cx="2064265" cy="2031956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 10</a:t>
            </a:r>
            <a:b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World Varieties</a:t>
            </a:r>
          </a:p>
        </p:txBody>
      </p:sp>
      <p:pic>
        <p:nvPicPr>
          <p:cNvPr id="6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CBB5582-C138-4178-828A-D28C463DA3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485" y="1044700"/>
            <a:ext cx="6282238" cy="3359150"/>
          </a:xfrm>
        </p:spPr>
      </p:pic>
    </p:spTree>
    <p:extLst>
      <p:ext uri="{BB962C8B-B14F-4D97-AF65-F5344CB8AC3E}">
        <p14:creationId xmlns:p14="http://schemas.microsoft.com/office/powerpoint/2010/main" val="496473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510167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1C4BBD-D2B1-4A53-B454-D493CDF2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1555772"/>
            <a:ext cx="2064265" cy="2031956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 10 California Varieties</a:t>
            </a:r>
          </a:p>
        </p:txBody>
      </p:sp>
      <p:pic>
        <p:nvPicPr>
          <p:cNvPr id="9" name="Content Placeholder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0028C73-1448-4B82-B397-8F4B88D6C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832" y="1045060"/>
            <a:ext cx="6270660" cy="3359150"/>
          </a:xfrm>
        </p:spPr>
      </p:pic>
    </p:spTree>
    <p:extLst>
      <p:ext uri="{BB962C8B-B14F-4D97-AF65-F5344CB8AC3E}">
        <p14:creationId xmlns:p14="http://schemas.microsoft.com/office/powerpoint/2010/main" val="4183958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510167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1C4BBD-D2B1-4A53-B454-D493CDF2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1555772"/>
            <a:ext cx="2064265" cy="2031956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From Dry</a:t>
            </a:r>
            <a:b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</a:t>
            </a:r>
            <a:b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Sweet</a:t>
            </a:r>
          </a:p>
        </p:txBody>
      </p:sp>
      <p:pic>
        <p:nvPicPr>
          <p:cNvPr id="6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964C7BF-4773-4AEC-9998-53DAB287FC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718" y="891995"/>
            <a:ext cx="6309748" cy="3970330"/>
          </a:xfrm>
        </p:spPr>
      </p:pic>
    </p:spTree>
    <p:extLst>
      <p:ext uri="{BB962C8B-B14F-4D97-AF65-F5344CB8AC3E}">
        <p14:creationId xmlns:p14="http://schemas.microsoft.com/office/powerpoint/2010/main" val="3708855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225</Words>
  <Application>Microsoft Office PowerPoint</Application>
  <PresentationFormat>On-screen Show (16:9)</PresentationFormat>
  <Paragraphs>71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Wines Around the World </vt:lpstr>
      <vt:lpstr>Contents</vt:lpstr>
      <vt:lpstr>World Distribution</vt:lpstr>
      <vt:lpstr>Rating Distribution</vt:lpstr>
      <vt:lpstr>Rating Distribution  (simplified)</vt:lpstr>
      <vt:lpstr>PowerPoint Presentation</vt:lpstr>
      <vt:lpstr>Top 10 World Varieties</vt:lpstr>
      <vt:lpstr>Top 10 California Varieties</vt:lpstr>
      <vt:lpstr>From Dry to Sweet</vt:lpstr>
      <vt:lpstr>Top Countries per Region</vt:lpstr>
      <vt:lpstr>PowerPoint Presentation</vt:lpstr>
      <vt:lpstr>PowerPoint Presentation</vt:lpstr>
      <vt:lpstr>Is it possible to predict the price of a wine based on its description and variety? 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Wines Around  the World</dc:title>
  <dc:creator>Fabio Braga</dc:creator>
  <cp:lastModifiedBy>Tina Nguyen</cp:lastModifiedBy>
  <cp:revision>14</cp:revision>
  <dcterms:created xsi:type="dcterms:W3CDTF">2019-07-10T03:43:39Z</dcterms:created>
  <dcterms:modified xsi:type="dcterms:W3CDTF">2019-07-12T00:42:58Z</dcterms:modified>
</cp:coreProperties>
</file>